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3" r:id="rId3"/>
    <p:sldId id="496" r:id="rId4"/>
    <p:sldId id="495" r:id="rId5"/>
    <p:sldId id="497" r:id="rId6"/>
    <p:sldId id="498" r:id="rId7"/>
    <p:sldId id="499" r:id="rId8"/>
    <p:sldId id="500" r:id="rId9"/>
    <p:sldId id="494" r:id="rId10"/>
    <p:sldId id="501" r:id="rId11"/>
    <p:sldId id="502" r:id="rId12"/>
    <p:sldId id="663" r:id="rId13"/>
    <p:sldId id="664" r:id="rId14"/>
    <p:sldId id="503" r:id="rId15"/>
    <p:sldId id="506" r:id="rId16"/>
    <p:sldId id="584" r:id="rId17"/>
    <p:sldId id="507" r:id="rId18"/>
    <p:sldId id="509" r:id="rId19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903"/>
    <p:restoredTop sz="91645"/>
  </p:normalViewPr>
  <p:slideViewPr>
    <p:cSldViewPr showGuides="1">
      <p:cViewPr>
        <p:scale>
          <a:sx n="100" d="100"/>
          <a:sy n="100" d="100"/>
        </p:scale>
        <p:origin x="-1776" y="72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 cmpd="sng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spark </a:t>
            </a:r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65539" name="矩形 2"/>
          <p:cNvSpPr/>
          <p:nvPr/>
        </p:nvSpPr>
        <p:spPr>
          <a:xfrm>
            <a:off x="762000" y="1295400"/>
            <a:ext cx="4221163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0. HBase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latin typeface="Arial" panose="020B0604020202020204" pitchFamily="34" charset="0"/>
              </a:rPr>
              <a:t>创建一个</a:t>
            </a:r>
            <a:r>
              <a:rPr lang="en-US" altLang="zh-CN" sz="2400" dirty="0">
                <a:latin typeface="Arial" panose="020B0604020202020204" pitchFamily="34" charset="0"/>
              </a:rPr>
              <a:t>HBase</a:t>
            </a:r>
            <a:r>
              <a:rPr lang="zh-CN" altLang="en-US" sz="2400" dirty="0">
                <a:latin typeface="Arial" panose="020B0604020202020204" pitchFamily="34" charset="0"/>
              </a:rPr>
              <a:t>表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</a:rPr>
              <a:t>配置</a:t>
            </a:r>
            <a:r>
              <a:rPr lang="en-US" altLang="zh-CN" sz="2400" dirty="0">
                <a:latin typeface="Arial" panose="020B0604020202020204" pitchFamily="34" charset="0"/>
              </a:rPr>
              <a:t>Spark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3. </a:t>
            </a:r>
            <a:r>
              <a:rPr lang="zh-CN" altLang="en-US" sz="2400" dirty="0">
                <a:latin typeface="Arial" panose="020B0604020202020204" pitchFamily="34" charset="0"/>
              </a:rPr>
              <a:t>编写程序读取</a:t>
            </a:r>
            <a:r>
              <a:rPr lang="en-US" altLang="zh-CN" sz="2400" dirty="0">
                <a:latin typeface="Arial" panose="020B0604020202020204" pitchFamily="34" charset="0"/>
              </a:rPr>
              <a:t>HBase</a:t>
            </a:r>
            <a:r>
              <a:rPr lang="zh-CN" altLang="en-US" sz="2400" dirty="0">
                <a:latin typeface="Arial" panose="020B0604020202020204" pitchFamily="34" charset="0"/>
              </a:rPr>
              <a:t>数据</a:t>
            </a:r>
            <a:br>
              <a:rPr lang="en-US" altLang="zh-CN" sz="2400" dirty="0">
                <a:latin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</a:rPr>
              <a:t>4. </a:t>
            </a:r>
            <a:r>
              <a:rPr lang="zh-CN" altLang="en-US" sz="2400" dirty="0">
                <a:latin typeface="Arial" panose="020B0604020202020204" pitchFamily="34" charset="0"/>
              </a:rPr>
              <a:t>编写程序向</a:t>
            </a:r>
            <a:r>
              <a:rPr lang="en-US" altLang="zh-CN" sz="2400" dirty="0">
                <a:latin typeface="Arial" panose="020B0604020202020204" pitchFamily="34" charset="0"/>
              </a:rPr>
              <a:t>HBase</a:t>
            </a:r>
            <a:r>
              <a:rPr lang="zh-CN" altLang="en-US" sz="2400" dirty="0">
                <a:latin typeface="Arial" panose="020B0604020202020204" pitchFamily="34" charset="0"/>
              </a:rPr>
              <a:t>写入数据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74755" name="矩形 2"/>
          <p:cNvSpPr/>
          <p:nvPr/>
        </p:nvSpPr>
        <p:spPr>
          <a:xfrm>
            <a:off x="609600" y="1590675"/>
            <a:ext cx="78486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把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lib</a:t>
            </a:r>
            <a:r>
              <a:rPr lang="zh-CN" altLang="en-US" dirty="0">
                <a:latin typeface="Arial" panose="020B0604020202020204" pitchFamily="34" charset="0"/>
              </a:rPr>
              <a:t>目录下的一些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en-US" dirty="0">
                <a:latin typeface="Arial" panose="020B0604020202020204" pitchFamily="34" charset="0"/>
              </a:rPr>
              <a:t>文件拷贝到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中，这些都是编程时需要引入的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en-US" dirty="0">
                <a:latin typeface="Arial" panose="020B0604020202020204" pitchFamily="34" charset="0"/>
              </a:rPr>
              <a:t>包，需要拷贝的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en-US" dirty="0">
                <a:latin typeface="Arial" panose="020B0604020202020204" pitchFamily="34" charset="0"/>
              </a:rPr>
              <a:t>文件包括：所有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开头的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en-US" dirty="0">
                <a:latin typeface="Arial" panose="020B0604020202020204" pitchFamily="34" charset="0"/>
              </a:rPr>
              <a:t>文件、</a:t>
            </a:r>
            <a:r>
              <a:rPr lang="en-US" altLang="zh-CN" dirty="0">
                <a:latin typeface="Arial" panose="020B0604020202020204" pitchFamily="34" charset="0"/>
              </a:rPr>
              <a:t>guava-12.0.1.jar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htrace-core-3.1.0-incubating.jar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protobuf-java-2.5.0.jar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6" name="矩形 3"/>
          <p:cNvSpPr/>
          <p:nvPr/>
        </p:nvSpPr>
        <p:spPr>
          <a:xfrm>
            <a:off x="685800" y="2921000"/>
            <a:ext cx="7467600" cy="203009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cd /opt/spark/jars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mkdir hbase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cd hbase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cp /app/hbase/lib/hbase*.jar ./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cp /app/hbase/lib/guava-12.0.1.jar ./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cp /app/hbase/lib/htrace-core-3.1.0-incubating.jar ./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cp /app/hbase/lib/protobuf-java-2.5.0.jar ./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4757" name="TextBox 4"/>
          <p:cNvSpPr txBox="1"/>
          <p:nvPr/>
        </p:nvSpPr>
        <p:spPr>
          <a:xfrm>
            <a:off x="762000" y="2449513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执行如下命令：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8" name="矩形 5"/>
          <p:cNvSpPr/>
          <p:nvPr/>
        </p:nvSpPr>
        <p:spPr>
          <a:xfrm>
            <a:off x="685800" y="1219200"/>
            <a:ext cx="15478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Spark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5779" name="TextBox 2"/>
          <p:cNvSpPr txBox="1"/>
          <p:nvPr/>
        </p:nvSpPr>
        <p:spPr>
          <a:xfrm>
            <a:off x="838200" y="1219200"/>
            <a:ext cx="76200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此外，在</a:t>
            </a:r>
            <a:r>
              <a:rPr lang="en-US" altLang="zh-CN" dirty="0">
                <a:latin typeface="Arial" panose="020B0604020202020204" pitchFamily="34" charset="0"/>
              </a:rPr>
              <a:t>Spark 2.0</a:t>
            </a:r>
            <a:r>
              <a:rPr lang="zh-CN" altLang="zh-CN" dirty="0">
                <a:latin typeface="Arial" panose="020B0604020202020204" pitchFamily="34" charset="0"/>
              </a:rPr>
              <a:t>以上版本中，缺少把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zh-CN" dirty="0">
                <a:latin typeface="Arial" panose="020B0604020202020204" pitchFamily="34" charset="0"/>
              </a:rPr>
              <a:t>数据转换成</a:t>
            </a:r>
            <a:r>
              <a:rPr lang="en-US" altLang="zh-CN" dirty="0">
                <a:latin typeface="Arial" panose="020B0604020202020204" pitchFamily="34" charset="0"/>
              </a:rPr>
              <a:t>Python</a:t>
            </a:r>
            <a:r>
              <a:rPr lang="zh-CN" altLang="zh-CN" dirty="0">
                <a:latin typeface="Arial" panose="020B0604020202020204" pitchFamily="34" charset="0"/>
              </a:rPr>
              <a:t>可读取数据的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zh-CN" dirty="0">
                <a:latin typeface="Arial" panose="020B0604020202020204" pitchFamily="34" charset="0"/>
              </a:rPr>
              <a:t>包，需要另行下载。可以访问下面地址下载</a:t>
            </a:r>
            <a:r>
              <a:rPr lang="en-US" altLang="zh-CN" dirty="0">
                <a:latin typeface="Arial" panose="020B0604020202020204" pitchFamily="34" charset="0"/>
              </a:rPr>
              <a:t>spark-examples_2.11-1.6.0-typesafe-001.jar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1" name="TextBox 4"/>
          <p:cNvSpPr txBox="1"/>
          <p:nvPr/>
        </p:nvSpPr>
        <p:spPr>
          <a:xfrm>
            <a:off x="838835" y="2932430"/>
            <a:ext cx="5110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下载以后</a:t>
            </a:r>
            <a:r>
              <a:rPr lang="zh-CN" altLang="zh-CN" dirty="0">
                <a:latin typeface="Arial" panose="020B0604020202020204" pitchFamily="34" charset="0"/>
              </a:rPr>
              <a:t>保存到“</a:t>
            </a:r>
            <a:r>
              <a:rPr lang="en-US" altLang="zh-CN" dirty="0">
                <a:latin typeface="Arial" panose="020B0604020202020204" pitchFamily="34" charset="0"/>
              </a:rPr>
              <a:t>/opt/spark/jars/hbase/</a:t>
            </a:r>
            <a:r>
              <a:rPr lang="zh-CN" altLang="zh-CN" dirty="0">
                <a:latin typeface="Arial" panose="020B0604020202020204" pitchFamily="34" charset="0"/>
              </a:rPr>
              <a:t>”目录中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635" y="2057400"/>
            <a:ext cx="6779260" cy="92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wget  https://repo.typesafe.com/typesafe/maven-releases/org/apache/spark/spark-examples_2.11/1.6.0-typesafe-001/spark-examples_2.11-1.6.0-typesafe-001.jar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3352800"/>
            <a:ext cx="85629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6803" name="TextBox 5"/>
          <p:cNvSpPr txBox="1"/>
          <p:nvPr/>
        </p:nvSpPr>
        <p:spPr>
          <a:xfrm>
            <a:off x="914400" y="1219200"/>
            <a:ext cx="7315200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然后，使用</a:t>
            </a:r>
            <a:r>
              <a:rPr lang="en-US" altLang="zh-CN" dirty="0">
                <a:latin typeface="Arial" panose="020B0604020202020204" pitchFamily="34" charset="0"/>
              </a:rPr>
              <a:t>vim</a:t>
            </a:r>
            <a:r>
              <a:rPr lang="zh-CN" altLang="zh-CN" dirty="0">
                <a:latin typeface="Arial" panose="020B0604020202020204" pitchFamily="34" charset="0"/>
              </a:rPr>
              <a:t>编辑器打开</a:t>
            </a:r>
            <a:r>
              <a:rPr lang="en-US" altLang="zh-CN" dirty="0">
                <a:latin typeface="Arial" panose="020B0604020202020204" pitchFamily="34" charset="0"/>
              </a:rPr>
              <a:t>spark-env.sh</a:t>
            </a:r>
            <a:r>
              <a:rPr lang="zh-CN" altLang="zh-CN" dirty="0">
                <a:latin typeface="Arial" panose="020B0604020202020204" pitchFamily="34" charset="0"/>
              </a:rPr>
              <a:t>文件，设置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spark-env.sh</a:t>
            </a:r>
            <a:r>
              <a:rPr lang="zh-CN" altLang="zh-CN" dirty="0">
                <a:latin typeface="Arial" panose="020B0604020202020204" pitchFamily="34" charset="0"/>
              </a:rPr>
              <a:t>文件，告诉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可以在哪个路径下找到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zh-CN" dirty="0">
                <a:latin typeface="Arial" panose="020B0604020202020204" pitchFamily="34" charset="0"/>
              </a:rPr>
              <a:t>相关的</a:t>
            </a:r>
            <a:r>
              <a:rPr lang="en-US" altLang="zh-CN" dirty="0">
                <a:latin typeface="Arial" panose="020B0604020202020204" pitchFamily="34" charset="0"/>
              </a:rPr>
              <a:t>jar</a:t>
            </a:r>
            <a:r>
              <a:rPr lang="zh-CN" altLang="zh-CN" dirty="0">
                <a:latin typeface="Arial" panose="020B0604020202020204" pitchFamily="34" charset="0"/>
              </a:rPr>
              <a:t>文件，命令如下：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4" name="TextBox 6"/>
          <p:cNvSpPr txBox="1"/>
          <p:nvPr/>
        </p:nvSpPr>
        <p:spPr>
          <a:xfrm>
            <a:off x="914400" y="2209800"/>
            <a:ext cx="4495800" cy="9220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cd /opt/spark/conf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cp spark-env.sh.template spark-env.sh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vim spark-env.sh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805" name="TextBox 7"/>
          <p:cNvSpPr txBox="1"/>
          <p:nvPr/>
        </p:nvSpPr>
        <p:spPr>
          <a:xfrm>
            <a:off x="914400" y="3200400"/>
            <a:ext cx="70278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打开</a:t>
            </a:r>
            <a:r>
              <a:rPr lang="en-US" altLang="zh-CN" dirty="0">
                <a:latin typeface="Arial" panose="020B0604020202020204" pitchFamily="34" charset="0"/>
              </a:rPr>
              <a:t>spark-env.sh</a:t>
            </a:r>
            <a:r>
              <a:rPr lang="zh-CN" altLang="zh-CN" dirty="0">
                <a:latin typeface="Arial" panose="020B0604020202020204" pitchFamily="34" charset="0"/>
              </a:rPr>
              <a:t>文件以后，可以在文件最前面增加下面一行内容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6" name="TextBox 8"/>
          <p:cNvSpPr txBox="1"/>
          <p:nvPr/>
        </p:nvSpPr>
        <p:spPr>
          <a:xfrm>
            <a:off x="457200" y="3810000"/>
            <a:ext cx="8229600" cy="64516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export SPARK_DIST_CLASSPATH=$(/app/hadoop/bin/hadoop classpath):$(/app/hbase/bin/hbase classpath):/opt/spark/jars/hbase/*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6807" name="TextBox 9"/>
          <p:cNvSpPr txBox="1"/>
          <p:nvPr/>
        </p:nvSpPr>
        <p:spPr>
          <a:xfrm>
            <a:off x="914400" y="5334000"/>
            <a:ext cx="41084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这样，后面编译和运行过程才不会出错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7827" name="矩形 2"/>
          <p:cNvSpPr/>
          <p:nvPr/>
        </p:nvSpPr>
        <p:spPr>
          <a:xfrm>
            <a:off x="533400" y="1524000"/>
            <a:ext cx="8077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如果要让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读取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，就需要使用</a:t>
            </a:r>
            <a:r>
              <a:rPr lang="en-US" altLang="zh-CN" dirty="0">
                <a:latin typeface="Arial" panose="020B0604020202020204" pitchFamily="34" charset="0"/>
              </a:rPr>
              <a:t>SparkContext</a:t>
            </a:r>
            <a:r>
              <a:rPr lang="zh-CN" altLang="en-US" dirty="0">
                <a:latin typeface="Arial" panose="020B0604020202020204" pitchFamily="34" charset="0"/>
              </a:rPr>
              <a:t>提供的</a:t>
            </a:r>
            <a:r>
              <a:rPr lang="en-US" altLang="zh-CN" dirty="0">
                <a:latin typeface="Arial" panose="020B0604020202020204" pitchFamily="34" charset="0"/>
              </a:rPr>
              <a:t>newAPIHadoopRDD</a:t>
            </a:r>
            <a:r>
              <a:rPr lang="zh-CN" altLang="en-US" dirty="0">
                <a:latin typeface="Arial" panose="020B0604020202020204" pitchFamily="34" charset="0"/>
              </a:rPr>
              <a:t>这个</a:t>
            </a:r>
            <a:r>
              <a:rPr lang="en-US" altLang="zh-CN" dirty="0">
                <a:latin typeface="Arial" panose="020B0604020202020204" pitchFamily="34" charset="0"/>
              </a:rPr>
              <a:t>API</a:t>
            </a:r>
            <a:r>
              <a:rPr lang="zh-CN" altLang="en-US" dirty="0">
                <a:latin typeface="Arial" panose="020B0604020202020204" pitchFamily="34" charset="0"/>
              </a:rPr>
              <a:t>将表的内容以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的形式加载到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中。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2514600"/>
            <a:ext cx="8458200" cy="37534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pyspark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import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SparkContext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setMaster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("local").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setAppName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ReadHBase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SparkContext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(conf = conf)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host = '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localhost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table = 'student'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 = {"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hbase.zookeeper.quorum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": host, 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hbase.mapreduce.inputtable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": table}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keyConv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"org.apache.spark.examples.pythonconverters.ImmutableBytesWritableToStringConverter"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valueConv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"org.apache.spark.examples.pythonconverters.HBaseResultToStringConverter"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hbase_rdd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sc.newAPIHadoopRDD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("org.apache.hadoop.hbase.mapreduce.TableInputFormat","org.apache.hadoop.hbase.io.ImmutableBytesWritable","org.apache.hadoop.hbase.client.Result",keyConverter=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keyConv,valueConverter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valueConv,conf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=conf)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count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hbase_rdd.count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hbase_rdd.cache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hbase_rdd.collect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(k, v) in output: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print (k, v)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矩形 5"/>
          <p:cNvSpPr/>
          <p:nvPr/>
        </p:nvSpPr>
        <p:spPr>
          <a:xfrm>
            <a:off x="533400" y="1219200"/>
            <a:ext cx="80518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编写程序读取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HBase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本步在代码窗口输入后点“测评”，不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需用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vim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编辑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7830" name="矩形 5"/>
          <p:cNvSpPr/>
          <p:nvPr/>
        </p:nvSpPr>
        <p:spPr>
          <a:xfrm>
            <a:off x="503238" y="2133600"/>
            <a:ext cx="3599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vim /root/SparkOperateHBase.py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8851" name="矩形 2"/>
          <p:cNvSpPr/>
          <p:nvPr/>
        </p:nvSpPr>
        <p:spPr>
          <a:xfrm>
            <a:off x="631825" y="2514600"/>
            <a:ext cx="24923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执行后得到如下结果：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" y="2971800"/>
            <a:ext cx="7772400" cy="3416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{"qualifier" : "age", "timestamp" : "1545728145163",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"1", "type" : "Put", "value" : "23"}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{"qualifier" : "gender", "timestamp" : "1545728114020",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"1", "type" : "Put", "value" : "F"}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{"qualifier" : "name", "timestamp" : "1545728100663",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"1", "type" : "Put", "value" :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Xueqian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{"qualifier" : "age", "timestamp" : "1545728184030",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"2", "type" : "Put", "value" : "24"}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{"qualifier" : "gender", "timestamp" : "1545728176815",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"2", "type" : "Put", "value" : "M"}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{"qualifier" : "name", "timestamp" : "1545728168727",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columnFamily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 : "info", "row" : "2", "type" : "Put", "value" : 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Weiliang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" name="矩形 5"/>
          <p:cNvSpPr/>
          <p:nvPr/>
        </p:nvSpPr>
        <p:spPr>
          <a:xfrm>
            <a:off x="685800" y="1371600"/>
            <a:ext cx="76809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执行该代码文件，命令如下（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点击“测评”即可，不需要执行下面的命令</a:t>
            </a:r>
            <a:r>
              <a:rPr lang="zh-CN" altLang="zh-CN" dirty="0">
                <a:latin typeface="Arial" panose="020B0604020202020204" pitchFamily="34" charset="0"/>
              </a:rPr>
              <a:t>）：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4" name="TextBox 6"/>
          <p:cNvSpPr txBox="1"/>
          <p:nvPr/>
        </p:nvSpPr>
        <p:spPr>
          <a:xfrm>
            <a:off x="762000" y="1828800"/>
            <a:ext cx="467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$ spark-submit /root/SparkOperateHBase.py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9875" name="矩形 2"/>
          <p:cNvSpPr/>
          <p:nvPr/>
        </p:nvSpPr>
        <p:spPr>
          <a:xfrm>
            <a:off x="609600" y="1219200"/>
            <a:ext cx="87680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编写程序向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HBase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</a:rPr>
              <a:t>写入数据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注：头歌平台通关里没有，需要在命令行编程及调试，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并返回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hbase shell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检查写入结果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6800" y="3733800"/>
          <a:ext cx="6364288" cy="1463675"/>
        </p:xfrm>
        <a:graphic>
          <a:graphicData uri="http://schemas.openxmlformats.org/drawingml/2006/table">
            <a:tbl>
              <a:tblPr/>
              <a:tblGrid>
                <a:gridCol w="1590329"/>
                <a:gridCol w="1591076"/>
                <a:gridCol w="1591076"/>
                <a:gridCol w="1591076"/>
              </a:tblGrid>
              <a:tr h="31845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id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info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318451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name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gender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age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Rongcheng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26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Guanhua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27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900" name="Rectangle 1"/>
          <p:cNvSpPr/>
          <p:nvPr/>
        </p:nvSpPr>
        <p:spPr>
          <a:xfrm>
            <a:off x="762635" y="2362042"/>
            <a:ext cx="72374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下面编写应用程序把表中的两个学生信息插入到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  <p:sp>
        <p:nvSpPr>
          <p:cNvPr id="79901" name="矩形 5"/>
          <p:cNvSpPr/>
          <p:nvPr/>
        </p:nvSpPr>
        <p:spPr>
          <a:xfrm>
            <a:off x="2057400" y="2971800"/>
            <a:ext cx="4648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表中插入的新数据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80899" name="矩形 2"/>
          <p:cNvSpPr/>
          <p:nvPr/>
        </p:nvSpPr>
        <p:spPr>
          <a:xfrm>
            <a:off x="533400" y="1066800"/>
            <a:ext cx="5638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vim /root/writehbase.py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writehbase.py</a:t>
            </a:r>
            <a:r>
              <a:rPr lang="zh-CN" altLang="en-US" dirty="0">
                <a:latin typeface="Arial" panose="020B0604020202020204" pitchFamily="34" charset="0"/>
              </a:rPr>
              <a:t>文件中输入下面代码：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644650"/>
            <a:ext cx="8348345" cy="4615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pyspark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import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SparkContext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setMaster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("local").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setAppName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ReadHBase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").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set("spark.hadoop.validateOutputSpecs", False)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SparkContext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(conf = conf)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host = '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localhost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table = 'student'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keyConv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"org.apache.spark.examples.pythonconverters.StringToImmutableBytesWritableConverter"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valueConv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"org.apache.spark.examples.pythonconverters.StringListToPutConverter"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 = {"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hbase.zookeeper.quorum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":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host,"hbase.mapred.outputtable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":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table,"mapreduce.outputformat.class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": "org.apache.hadoop.hbase.mapreduce.TableOutputFormat","mapreduce.job.output.key.class": "org.apache.hadoop.hbase.io.ImmutableBytesWritable","mapreduce.job.output.value.class": 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org.apache.hadoop.io.Writable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"}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rawData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['3,info,name,Rongcheng','3,info,gender,M','3,info,age,26','4,info,name,Guanhua','4,info,gender,M','4,info,age,27']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sc.parallelize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rawData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).map(lambda x: (x[0],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x.split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(','))).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saveAsNewAPIHadoopDataset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(conf=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conf,keyConverter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keyConv,valueConverter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valueConv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81923" name="矩形 2"/>
          <p:cNvSpPr/>
          <p:nvPr/>
        </p:nvSpPr>
        <p:spPr>
          <a:xfrm>
            <a:off x="457200" y="1219200"/>
            <a:ext cx="8153400" cy="3683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$ spark-submit  /root/writehbase.py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矩形 4"/>
          <p:cNvSpPr/>
          <p:nvPr/>
        </p:nvSpPr>
        <p:spPr>
          <a:xfrm>
            <a:off x="533400" y="2590800"/>
            <a:ext cx="2406650" cy="3698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hbase&gt; scan 'student'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26" name="矩形 6"/>
          <p:cNvSpPr/>
          <p:nvPr/>
        </p:nvSpPr>
        <p:spPr>
          <a:xfrm>
            <a:off x="381000" y="2133600"/>
            <a:ext cx="7543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切换到</a:t>
            </a:r>
            <a:r>
              <a:rPr lang="en-US" altLang="zh-CN" dirty="0">
                <a:latin typeface="Arial" panose="020B0604020202020204" pitchFamily="34" charset="0"/>
              </a:rPr>
              <a:t>HBase Shell</a:t>
            </a:r>
            <a:r>
              <a:rPr lang="zh-CN" altLang="zh-CN" dirty="0">
                <a:latin typeface="Arial" panose="020B0604020202020204" pitchFamily="34" charset="0"/>
              </a:rPr>
              <a:t>中，执行如下命令查看</a:t>
            </a:r>
            <a:r>
              <a:rPr lang="en-US" altLang="zh-CN" dirty="0">
                <a:latin typeface="Arial" panose="020B0604020202020204" pitchFamily="34" charset="0"/>
              </a:rPr>
              <a:t>student</a:t>
            </a:r>
            <a:r>
              <a:rPr lang="zh-CN" altLang="zh-CN" dirty="0">
                <a:latin typeface="Arial" panose="020B0604020202020204" pitchFamily="34" charset="0"/>
              </a:rPr>
              <a:t>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996565"/>
            <a:ext cx="84391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pic>
        <p:nvPicPr>
          <p:cNvPr id="6656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373313"/>
            <a:ext cx="6324600" cy="355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Rectangle 8"/>
          <p:cNvSpPr/>
          <p:nvPr/>
        </p:nvSpPr>
        <p:spPr>
          <a:xfrm>
            <a:off x="2057400" y="6107113"/>
            <a:ext cx="51736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</a:rPr>
              <a:t>图  </a:t>
            </a:r>
            <a:r>
              <a:rPr lang="en-US" altLang="zh-CN" dirty="0">
                <a:latin typeface="Arial" panose="020B0604020202020204" pitchFamily="34" charset="0"/>
              </a:rPr>
              <a:t> Hadoop</a:t>
            </a:r>
            <a:r>
              <a:rPr lang="zh-CN" altLang="en-US" dirty="0">
                <a:latin typeface="Arial" panose="020B0604020202020204" pitchFamily="34" charset="0"/>
              </a:rPr>
              <a:t>生态系统中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与其他部分的关系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916113"/>
            <a:ext cx="4327525" cy="341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HBase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Google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BigTable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的开源实现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矩形 5"/>
          <p:cNvSpPr/>
          <p:nvPr/>
        </p:nvSpPr>
        <p:spPr>
          <a:xfrm>
            <a:off x="990600" y="1219200"/>
            <a:ext cx="16240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0. HBase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41438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en-US" altLang="zh-CN" sz="2000" kern="0" cap="none" spc="0" normalizeH="0" baseline="0" noProof="0" dirty="0" err="1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是一个稀疏、多维度、排序的映射表，这张表的索引是行键、列族、列限定符和时间戳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每个值是一个未经解释的字符串，没有数据类型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用户在表中存储数据，每一行都有一个可排序的行键和任意多的列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表在水平方向由一个或者多个列族组成，一个列族中可以包含任意多个列，同一个列族里面的数据存储在一起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列族支持动态扩展，可以很轻松地添加一个列族或列，无需预先定义列的数量以及类型，所有列均以字符串形式存储，用户需要自行进行数据类型转换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en-US" altLang="zh-CN" sz="2000" kern="0" cap="none" spc="0" normalizeH="0" baseline="0" noProof="0" dirty="0" err="1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中执行更新操作时，并不会删除数据旧的版本，而是生成一个新的版本，旧有的版本仍然保留（这是和</a:t>
            </a:r>
            <a:r>
              <a:rPr kumimoji="0" lang="en-US" altLang="zh-CN" sz="2000" kern="0" cap="none" spc="0" normalizeH="0" baseline="0" noProof="0" dirty="0">
                <a:latin typeface="+mn-lt"/>
                <a:ea typeface="+mn-ea"/>
                <a:cs typeface="+mn-cs"/>
              </a:rPr>
              <a:t>HDFS</a:t>
            </a:r>
            <a:r>
              <a:rPr kumimoji="0" lang="zh-CN" altLang="en-US" sz="2000" kern="0" cap="none" spc="0" normalizeH="0" baseline="0" noProof="0" dirty="0">
                <a:latin typeface="+mn-lt"/>
                <a:ea typeface="+mn-ea"/>
                <a:cs typeface="+mn-cs"/>
              </a:rPr>
              <a:t>只允许追加不允许修改的特性相关的）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524000"/>
            <a:ext cx="4419600" cy="41910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表：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采用表来组织数据，表由行和列组成，列划分为若干个列族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行：每个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表都由若干行组成，每个行由行键（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row key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）来标识。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列族：一个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表被分组成许多“列族”（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Column Family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）的集合，它是基本的访问控制单元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列限定符：列族里的数据通过列限定符（或列）来定位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单元格：在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表中，通过行、列族和列限定符确定一个“单元格”（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cell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），单元格中存储的数据没有数据类型，总被视为字节数组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byte[]</a:t>
            </a:r>
            <a:endParaRPr kumimoji="0" lang="en-US" altLang="zh-CN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时间戳：每个单元格都保存着同一份数据的多个版本，这些版本采用时间戳进行索引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686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209800"/>
            <a:ext cx="4876800" cy="321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143000"/>
            <a:ext cx="8153400" cy="1066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HBase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中需要根据行键、列族、列限定符和时间戳来确定一个单元格，因此，可以视为一个“四维坐标”，即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行键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列族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列限定符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kern="0" cap="none" spc="0" normalizeH="0" baseline="0" noProof="0">
                <a:latin typeface="+mn-lt"/>
                <a:ea typeface="+mn-ea"/>
                <a:cs typeface="+mn-cs"/>
              </a:rPr>
              <a:t>时间戳</a:t>
            </a:r>
            <a:r>
              <a:rPr kumimoji="0" lang="en-US" altLang="zh-CN" kern="0" cap="none" spc="0" normalizeH="0" baseline="0" noProof="0">
                <a:latin typeface="+mn-lt"/>
                <a:ea typeface="+mn-ea"/>
                <a:cs typeface="+mn-cs"/>
              </a:rPr>
              <a:t>]</a:t>
            </a:r>
            <a:endParaRPr kumimoji="0" lang="zh-CN" altLang="en-US" kern="0" cap="none" spc="0" normalizeH="0" baseline="0" noProof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Group 45"/>
          <p:cNvGraphicFramePr/>
          <p:nvPr/>
        </p:nvGraphicFramePr>
        <p:xfrm>
          <a:off x="533400" y="1905000"/>
          <a:ext cx="8077200" cy="1474788"/>
        </p:xfrm>
        <a:graphic>
          <a:graphicData uri="http://schemas.openxmlformats.org/drawingml/2006/table">
            <a:tbl>
              <a:tblPr/>
              <a:tblGrid>
                <a:gridCol w="5219700"/>
                <a:gridCol w="2857500"/>
              </a:tblGrid>
              <a:tr h="4238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键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201505003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1174184619081]</a:t>
                      </a:r>
                      <a:endParaRPr kumimoji="0" lang="fr-F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xie@qq.com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fr-F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201505003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fr-FR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1174184620720]</a:t>
                      </a:r>
                      <a:endParaRPr kumimoji="0" lang="fr-F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you@163.com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965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429000"/>
            <a:ext cx="4876800" cy="321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0659" name="Rectangle 4"/>
          <p:cNvSpPr/>
          <p:nvPr/>
        </p:nvSpPr>
        <p:spPr>
          <a:xfrm>
            <a:off x="2655888" y="1584325"/>
            <a:ext cx="3897312" cy="396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HBase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数据的概念视图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4" name="Group 153"/>
          <p:cNvGraphicFramePr>
            <a:graphicFrameLocks noGrp="1"/>
          </p:cNvGraphicFramePr>
          <p:nvPr/>
        </p:nvGraphicFramePr>
        <p:xfrm>
          <a:off x="838200" y="2197100"/>
          <a:ext cx="7543800" cy="3902075"/>
        </p:xfrm>
        <a:graphic>
          <a:graphicData uri="http://schemas.openxmlformats.org/drawingml/2006/table">
            <a:tbl>
              <a:tblPr/>
              <a:tblGrid>
                <a:gridCol w="1203325"/>
                <a:gridCol w="593725"/>
                <a:gridCol w="1987550"/>
                <a:gridCol w="37592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行键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"com.cnn.www"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anchor:cnnsi.com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anchor:my.look.ca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="CNN.com"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="&lt;html&gt;..."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="&lt;html&gt;..."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="&lt;html&gt;..."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1683" name="Rectangle 4"/>
          <p:cNvSpPr/>
          <p:nvPr/>
        </p:nvSpPr>
        <p:spPr>
          <a:xfrm>
            <a:off x="2362200" y="1279525"/>
            <a:ext cx="4114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数据的物理视图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列族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4" name="Group 137"/>
          <p:cNvGraphicFramePr>
            <a:graphicFrameLocks noGrp="1"/>
          </p:cNvGraphicFramePr>
          <p:nvPr/>
        </p:nvGraphicFramePr>
        <p:xfrm>
          <a:off x="1219200" y="1981200"/>
          <a:ext cx="6705600" cy="1889125"/>
        </p:xfrm>
        <a:graphic>
          <a:graphicData uri="http://schemas.openxmlformats.org/drawingml/2006/table">
            <a:tbl>
              <a:tblPr/>
              <a:tblGrid>
                <a:gridCol w="1927860"/>
                <a:gridCol w="851625"/>
                <a:gridCol w="392611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"com.cnn.www"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contents:html="&lt;html&gt;..."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contents:html="&lt;html&gt;..."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contents:html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="&lt;html&gt;..."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4" name="Rectangle 78"/>
          <p:cNvSpPr/>
          <p:nvPr/>
        </p:nvSpPr>
        <p:spPr>
          <a:xfrm>
            <a:off x="3886200" y="4022725"/>
            <a:ext cx="138271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6" name="Group 139"/>
          <p:cNvGraphicFramePr>
            <a:graphicFrameLocks noGrp="1"/>
          </p:cNvGraphicFramePr>
          <p:nvPr/>
        </p:nvGraphicFramePr>
        <p:xfrm>
          <a:off x="838200" y="4525963"/>
          <a:ext cx="7620000" cy="1493838"/>
        </p:xfrm>
        <a:graphic>
          <a:graphicData uri="http://schemas.openxmlformats.org/drawingml/2006/table">
            <a:tbl>
              <a:tblPr/>
              <a:tblGrid>
                <a:gridCol w="3388374"/>
                <a:gridCol w="785215"/>
                <a:gridCol w="344641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行键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"com.cnn.www"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anchor:cnnsi.com=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anchor:my.look.ca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="CNN.com"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1685" name="矩形 4"/>
          <p:cNvSpPr/>
          <p:nvPr/>
        </p:nvSpPr>
        <p:spPr>
          <a:xfrm>
            <a:off x="381000" y="1414780"/>
            <a:ext cx="8077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因为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是伪分布式模式，需要调用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，所以，请首先在终端中输入下面命令启动</a:t>
            </a:r>
            <a:r>
              <a:rPr lang="en-US" altLang="zh-CN" dirty="0">
                <a:latin typeface="Arial" panose="020B0604020202020204" pitchFamily="34" charset="0"/>
              </a:rPr>
              <a:t>Hadoop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7" name="矩形 6"/>
          <p:cNvSpPr/>
          <p:nvPr/>
        </p:nvSpPr>
        <p:spPr>
          <a:xfrm>
            <a:off x="462280" y="2193608"/>
            <a:ext cx="1935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启动</a:t>
            </a:r>
            <a:r>
              <a:rPr lang="en-US" altLang="zh-CN" dirty="0">
                <a:latin typeface="Arial" panose="020B0604020202020204" pitchFamily="34" charset="0"/>
              </a:rPr>
              <a:t>zookeeper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90" name="矩形 9"/>
          <p:cNvSpPr/>
          <p:nvPr/>
        </p:nvSpPr>
        <p:spPr>
          <a:xfrm>
            <a:off x="457200" y="3674428"/>
            <a:ext cx="7924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list</a:t>
            </a:r>
            <a:r>
              <a:rPr lang="zh-CN" altLang="en-US" dirty="0">
                <a:latin typeface="Arial" panose="020B0604020202020204" pitchFamily="34" charset="0"/>
              </a:rPr>
              <a:t>查看</a:t>
            </a:r>
            <a:r>
              <a:rPr lang="zh-CN" altLang="en-US" dirty="0">
                <a:latin typeface="Arial" panose="020B0604020202020204" pitchFamily="34" charset="0"/>
              </a:rPr>
              <a:t>数据表，如果已有一个名为</a:t>
            </a:r>
            <a:r>
              <a:rPr lang="en-US" altLang="zh-CN" dirty="0">
                <a:latin typeface="Arial" panose="020B0604020202020204" pitchFamily="34" charset="0"/>
              </a:rPr>
              <a:t>student</a:t>
            </a:r>
            <a:r>
              <a:rPr lang="zh-CN" altLang="en-US" dirty="0">
                <a:latin typeface="Arial" panose="020B0604020202020204" pitchFamily="34" charset="0"/>
              </a:rPr>
              <a:t>的表，请使用如下命令删除：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15" name="矩形 10"/>
          <p:cNvSpPr/>
          <p:nvPr/>
        </p:nvSpPr>
        <p:spPr>
          <a:xfrm>
            <a:off x="609600" y="1066800"/>
            <a:ext cx="23209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创建一个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HBase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表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0" y="1757680"/>
            <a:ext cx="3226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实训中各软件存放的路径：</a:t>
            </a:r>
            <a:endParaRPr lang="zh-CN" altLang="en-US"/>
          </a:p>
          <a:p>
            <a:r>
              <a:rPr lang="en-US" altLang="zh-CN"/>
              <a:t>hadoop</a:t>
            </a:r>
            <a:r>
              <a:rPr lang="zh-CN" altLang="en-US"/>
              <a:t>：</a:t>
            </a:r>
            <a:r>
              <a:rPr lang="en-US" altLang="zh-CN"/>
              <a:t>  /app/hadoop</a:t>
            </a:r>
            <a:endParaRPr lang="zh-CN" altLang="en-US"/>
          </a:p>
          <a:p>
            <a:r>
              <a:rPr lang="en-US" altLang="zh-CN"/>
              <a:t>hbase</a:t>
            </a:r>
            <a:r>
              <a:rPr lang="zh-CN" altLang="en-US"/>
              <a:t>：</a:t>
            </a:r>
            <a:r>
              <a:rPr lang="en-US" altLang="zh-CN"/>
              <a:t>    /app/hbase</a:t>
            </a:r>
            <a:endParaRPr lang="zh-CN" altLang="en-US"/>
          </a:p>
          <a:p>
            <a:r>
              <a:rPr lang="en-US" altLang="zh-CN"/>
              <a:t>spark</a:t>
            </a:r>
            <a:r>
              <a:rPr lang="zh-CN" altLang="en-US"/>
              <a:t>：</a:t>
            </a:r>
            <a:r>
              <a:rPr lang="en-US" altLang="zh-CN"/>
              <a:t>     /opt/spark</a:t>
            </a:r>
            <a:endParaRPr lang="en-US" altLang="zh-CN"/>
          </a:p>
          <a:p>
            <a:r>
              <a:rPr lang="en-US" altLang="zh-CN"/>
              <a:t>zookeper: /opt/zookeeper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757680"/>
            <a:ext cx="4295775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2617470"/>
            <a:ext cx="4933950" cy="361950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534035" y="3001645"/>
            <a:ext cx="32823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启动</a:t>
            </a:r>
            <a:r>
              <a:rPr lang="en-US" altLang="zh-CN" dirty="0">
                <a:latin typeface="Arial" panose="020B0604020202020204" pitchFamily="34" charset="0"/>
              </a:rPr>
              <a:t>hbase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" y="3357880"/>
            <a:ext cx="4286250" cy="352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" y="4088765"/>
            <a:ext cx="465772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7" grpId="0"/>
      <p:bldP spid="7169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读写</a:t>
            </a:r>
            <a:r>
              <a:rPr lang="en-US" altLang="zh-CN" dirty="0"/>
              <a:t>HBase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72707" name="矩形 2"/>
          <p:cNvSpPr/>
          <p:nvPr/>
        </p:nvSpPr>
        <p:spPr>
          <a:xfrm>
            <a:off x="609600" y="1524000"/>
            <a:ext cx="7772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下面创建一个</a:t>
            </a:r>
            <a:r>
              <a:rPr lang="en-US" altLang="zh-CN" dirty="0">
                <a:latin typeface="Arial" panose="020B0604020202020204" pitchFamily="34" charset="0"/>
              </a:rPr>
              <a:t>student</a:t>
            </a:r>
            <a:r>
              <a:rPr lang="zh-CN" altLang="en-US" dirty="0">
                <a:latin typeface="Arial" panose="020B0604020202020204" pitchFamily="34" charset="0"/>
              </a:rPr>
              <a:t>表，要在这个表中录入如下数据：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2708" name="Picture 1" descr="C:\Users\Lenovo\AppData\Roaming\Tencent\Users\70004972\QQ\WinTemp\RichOle\HGPB[DZ$C@`Q{TNI9)KN)]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057400"/>
            <a:ext cx="4137025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09" name="Picture 2" descr="C:\Users\Lenovo\AppData\Roaming\Tencent\Users\70004972\QQ\WinTemp\RichOle\MLCW41E$ZCD_~]`[}3_`M2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401955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710" name="Picture 3" descr="C:\Users\Lenovo\AppData\Roaming\Tencent\Users\70004972\QQ\WinTemp\RichOle\)SR{]O4@GY}JFGXI1P8E%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24400"/>
            <a:ext cx="5648325" cy="184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5" name="矩形 10"/>
          <p:cNvSpPr/>
          <p:nvPr/>
        </p:nvSpPr>
        <p:spPr>
          <a:xfrm>
            <a:off x="609600" y="1066800"/>
            <a:ext cx="23209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创建一个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HBase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表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tags/tag1.xml><?xml version="1.0" encoding="utf-8"?>
<p:tagLst xmlns:p="http://schemas.openxmlformats.org/presentationml/2006/main">
  <p:tag name="commondata" val="eyJoZGlkIjoiZWJlZjdhZGE1NzdlY2ZhYWM4MzA0MjVmNmU1MmZlOW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5823</Words>
  <Application>WPS 演示</Application>
  <PresentationFormat>全屏显示(4:3)</PresentationFormat>
  <Paragraphs>307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黑体</vt:lpstr>
      <vt:lpstr>Times New Roman</vt:lpstr>
      <vt:lpstr>Arial</vt:lpstr>
      <vt:lpstr>Times New Roman</vt:lpstr>
      <vt:lpstr>Calibri</vt:lpstr>
      <vt:lpstr>微软雅黑</vt:lpstr>
      <vt:lpstr>Arial Unicode MS</vt:lpstr>
      <vt:lpstr>默认设计模板</vt:lpstr>
      <vt:lpstr>spark 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  <vt:lpstr>读写HBase数据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rycf</cp:lastModifiedBy>
  <cp:revision>783</cp:revision>
  <dcterms:created xsi:type="dcterms:W3CDTF">2024-10-19T09:49:00Z</dcterms:created>
  <dcterms:modified xsi:type="dcterms:W3CDTF">2024-10-21T01:53:06Z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111BF1979E5E6620F466136723CE228A_43</vt:lpwstr>
  </property>
  <property fmtid="{D5CDD505-2E9C-101B-9397-08002B2CF9AE}" pid="3" name="KSOProductBuildVer">
    <vt:lpwstr>2052-12.1.0.18276</vt:lpwstr>
  </property>
</Properties>
</file>