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72" r:id="rId3"/>
    <p:sldId id="277" r:id="rId5"/>
    <p:sldId id="274" r:id="rId6"/>
    <p:sldId id="305" r:id="rId7"/>
    <p:sldId id="292" r:id="rId8"/>
    <p:sldId id="306" r:id="rId9"/>
    <p:sldId id="300" r:id="rId10"/>
    <p:sldId id="287" r:id="rId11"/>
    <p:sldId id="294" r:id="rId12"/>
    <p:sldId id="303" r:id="rId13"/>
    <p:sldId id="307" r:id="rId14"/>
    <p:sldId id="301" r:id="rId15"/>
    <p:sldId id="297" r:id="rId16"/>
    <p:sldId id="283" r:id="rId17"/>
  </p:sldIdLst>
  <p:sldSz cx="9144000" cy="6858000" type="letter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CCFF"/>
    <a:srgbClr val="FF3300"/>
    <a:srgbClr val="33CC33"/>
    <a:srgbClr val="0033CC"/>
    <a:srgbClr val="EAEAEA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/>
    <p:restoredTop sz="94603"/>
  </p:normalViewPr>
  <p:slideViewPr>
    <p:cSldViewPr snapToGrid="0" showGuides="1">
      <p:cViewPr>
        <p:scale>
          <a:sx n="66" d="100"/>
          <a:sy n="66" d="100"/>
        </p:scale>
        <p:origin x="-1608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207" tIns="45602" rIns="91207" bIns="45602" numCol="1" anchor="t" anchorCtr="0" compatLnSpc="1"/>
          <a:lstStyle>
            <a:lvl1pPr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207" tIns="45602" rIns="91207" bIns="45602" numCol="1" anchor="t" anchorCtr="0" compatLnSpc="1"/>
          <a:lstStyle>
            <a:lvl1pPr algn="r"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10613"/>
            <a:ext cx="2971800" cy="454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207" tIns="45602" rIns="91207" bIns="45602" numCol="1" anchor="b" anchorCtr="0" compatLnSpc="1"/>
          <a:lstStyle>
            <a:lvl1pPr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10613"/>
            <a:ext cx="2971800" cy="454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207" tIns="45602" rIns="91207" bIns="45602" numCol="1" anchor="b" anchorCtr="0" compatLnSpc="1"/>
          <a:p>
            <a:pPr lvl="0" algn="r" defTabSz="911225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075" tIns="46038" rIns="92075" bIns="46038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6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6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061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1 - Introduction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061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1 - Introduction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061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1 - Introduction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061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1 - Introduction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061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1 - Introduction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061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1 - Introduction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061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1 - Introduction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061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1 - Introduction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061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1 - Introduction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061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1 - Introduction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061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1 - Introduction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7" name="Rectangle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253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 061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53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1 - Introduction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53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1" name="Rectang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/>
          <a:p>
            <a:pPr algn="ctr" eaLnBrk="1" hangingPunct="1"/>
            <a:r>
              <a:rPr lang="zh-CN" altLang="en-US" sz="4800" b="1" dirty="0">
                <a:latin typeface="+mj-lt"/>
                <a:ea typeface="黑体" panose="02010609060101010101" pitchFamily="49" charset="-122"/>
                <a:cs typeface="+mj-cs"/>
              </a:rPr>
              <a:t>大作业</a:t>
            </a:r>
            <a:endParaRPr lang="zh-CN" altLang="en-US" sz="4800" b="1" dirty="0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075" name="Rectangle 5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Font typeface="Wingdings" panose="05000000000000000000" pitchFamily="2" charset="2"/>
            </a:pPr>
            <a:r>
              <a:rPr lang="zh-CN" altLang="en-US" b="1" dirty="0">
                <a:latin typeface="+mn-lt"/>
                <a:ea typeface="+mn-ea"/>
                <a:cs typeface="+mn-cs"/>
              </a:rPr>
              <a:t>任选一题</a:t>
            </a:r>
            <a:endParaRPr lang="zh-CN" altLang="en-US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8" y="1455738"/>
            <a:ext cx="7800975" cy="52498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教师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¡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注册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nju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邮箱，验证（验证码或点击链接）后可登录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¡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修改信息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姓名等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创建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课程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基本属性：可上传课件、上传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下载作业、公布成绩、论坛等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需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MyCourses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主管审批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¡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发布课程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创建一次，可多次发布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时间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、班次、限选人数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等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需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MyCourses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主管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审批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229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dirty="0"/>
            </a:fld>
            <a:endParaRPr lang="zh-CN" alt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3" y="1658938"/>
            <a:ext cx="7800975" cy="4713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教师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修改课程内容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每次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发布后，作业、学生、成绩与发布学期相关的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，学生只能看到本学期内容，教师可查看以前学期的内容；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课件、论坛等与学期无关的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，学生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教师均可查看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课件上传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发布作业（时间、大小、类型等）、群发邮件、下载作业（按学号保存）、作业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考试成绩（上传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excel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表，选择公开，或学生只能查看自己的成绩）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论坛发言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查看本人统计信息（详情）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开课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选课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作业等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20015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zh-CN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按照学期、课程、学生类型等</a:t>
            </a:r>
            <a:endParaRPr kumimoji="0" lang="zh-CN" altLang="en-US" sz="17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331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dirty="0"/>
            </a:fld>
            <a:endParaRPr lang="zh-CN" alt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8" y="1455738"/>
            <a:ext cx="8229600" cy="4945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选课，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规则：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对于有限选人数的班次，系统自动分配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开课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后，有名额，仍可选课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退课，规则：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开课后仍可退课</a:t>
            </a:r>
            <a:endParaRPr kumimoji="0" lang="en-US" altLang="zh-CN" sz="23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¡"/>
              <a:defRPr/>
            </a:pPr>
            <a:r>
              <a:rPr kumimoji="0" lang="zh-CN" alt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上课</a:t>
            </a:r>
            <a:endParaRPr kumimoji="0" lang="en-US" altLang="zh-CN" sz="27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提交作业，下载已提交的本人作业</a:t>
            </a:r>
            <a:endParaRPr kumimoji="0" lang="en-US" altLang="zh-CN" sz="23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3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下载课件</a:t>
            </a:r>
            <a:endParaRPr kumimoji="0" lang="en-US" altLang="zh-CN" sz="23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论坛</a:t>
            </a:r>
            <a:endParaRPr kumimoji="0" lang="en-US" altLang="zh-CN" sz="23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查看本人统计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信息（详情）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选课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退课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成绩等：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按照学期、课程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、教师等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434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dirty="0"/>
            </a:fld>
            <a:endParaRPr lang="zh-CN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80400" cy="4727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MyCourses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主管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审批教师开课信息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查看统计信息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71600" marR="0" lvl="3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教师统计</a:t>
            </a:r>
            <a:endParaRPr kumimoji="0" lang="en-US" altLang="zh-CN" sz="2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71600" marR="0" lvl="3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学生统计</a:t>
            </a:r>
            <a:endParaRPr kumimoji="0" lang="en-US" altLang="zh-CN" sz="2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71600" marR="0" lvl="3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MyCourses</a:t>
            </a:r>
            <a:r>
              <a: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使用情况</a:t>
            </a:r>
            <a:endParaRPr kumimoji="0" lang="en-US" altLang="zh-CN" sz="2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71600" marR="0" lvl="3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采用</a:t>
            </a:r>
            <a:r>
              <a:rPr kumimoji="0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图表显示（可选</a:t>
            </a:r>
            <a:r>
              <a: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endParaRPr kumimoji="0" lang="en-US" altLang="zh-CN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536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dirty="0"/>
            </a:fld>
            <a:endParaRPr lang="zh-CN" alt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69888" y="288925"/>
            <a:ext cx="8229600" cy="1143000"/>
          </a:xfrm>
          <a:ln/>
        </p:spPr>
        <p:txBody>
          <a:bodyPr vert="horz" wrap="square" lIns="91440" tIns="45720" rIns="91440" bIns="45720" anchor="ctr"/>
          <a:p>
            <a:r>
              <a:rPr lang="zh-CN" altLang="en-US" b="1" dirty="0"/>
              <a:t>课堂报告</a:t>
            </a:r>
            <a:endParaRPr lang="zh-CN" altLang="en-US" b="1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527175"/>
            <a:ext cx="8526463" cy="5062538"/>
          </a:xfrm>
          <a:ln/>
        </p:spPr>
        <p:txBody>
          <a:bodyPr vert="horz" wrap="square" lIns="91440" tIns="45720" rIns="91440" bIns="45720" anchor="t"/>
          <a:p>
            <a:r>
              <a:rPr lang="en-US" altLang="zh-CN" b="1" dirty="0"/>
              <a:t>Moodle</a:t>
            </a:r>
            <a:r>
              <a:rPr lang="zh-CN" altLang="en-US" b="1" dirty="0"/>
              <a:t>报名</a:t>
            </a:r>
            <a:endParaRPr lang="en-US" altLang="zh-CN" b="1" dirty="0"/>
          </a:p>
          <a:p>
            <a:r>
              <a:rPr lang="zh-CN" altLang="en-US" b="1" dirty="0"/>
              <a:t>按报名顺序安排</a:t>
            </a:r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次课（</a:t>
            </a:r>
            <a:r>
              <a:rPr lang="en-US" altLang="zh-CN" b="1" dirty="0"/>
              <a:t>2.27</a:t>
            </a:r>
            <a:r>
              <a:rPr lang="zh-CN" altLang="en-US" b="1" dirty="0"/>
              <a:t>，</a:t>
            </a:r>
            <a:r>
              <a:rPr lang="en-US" altLang="zh-CN" b="1" dirty="0"/>
              <a:t>3.6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10</a:t>
            </a:r>
            <a:r>
              <a:rPr lang="zh-CN" altLang="en-US" b="1" dirty="0"/>
              <a:t>分钟</a:t>
            </a:r>
            <a:r>
              <a:rPr lang="en-US" altLang="zh-CN" b="1" dirty="0"/>
              <a:t>/</a:t>
            </a:r>
            <a:r>
              <a:rPr lang="zh-CN" altLang="en-US" b="1" dirty="0"/>
              <a:t>人</a:t>
            </a:r>
            <a:endParaRPr lang="en-US" altLang="zh-CN" b="1" dirty="0"/>
          </a:p>
          <a:p>
            <a:r>
              <a:rPr lang="zh-CN" altLang="en-US" b="1" dirty="0"/>
              <a:t>内容：</a:t>
            </a:r>
            <a:endParaRPr lang="en-US" altLang="zh-CN" b="1" dirty="0"/>
          </a:p>
          <a:p>
            <a:pPr lvl="1"/>
            <a:r>
              <a:rPr lang="zh-CN" altLang="en-US" b="1" dirty="0"/>
              <a:t>源代码分析（现开始报名，简介一下报告内容）</a:t>
            </a:r>
            <a:endParaRPr lang="en-US" altLang="zh-CN" b="1" dirty="0"/>
          </a:p>
          <a:p>
            <a:pPr lvl="2"/>
            <a:r>
              <a:rPr lang="en-US" altLang="zh-CN" b="1" dirty="0"/>
              <a:t>Spring/Hibernate/</a:t>
            </a:r>
            <a:r>
              <a:rPr lang="zh-CN" altLang="en-US" b="1" dirty="0"/>
              <a:t>其他框架</a:t>
            </a:r>
            <a:endParaRPr lang="en-US" altLang="zh-CN" b="1" dirty="0"/>
          </a:p>
          <a:p>
            <a:pPr lvl="2"/>
            <a:r>
              <a:rPr lang="en-US" altLang="zh-CN" b="1" dirty="0"/>
              <a:t>Tomcat/Jboss/</a:t>
            </a:r>
            <a:r>
              <a:rPr lang="zh-CN" altLang="en-US" b="1" dirty="0"/>
              <a:t>其他容器</a:t>
            </a:r>
            <a:endParaRPr lang="en-US" altLang="zh-CN" b="1" dirty="0"/>
          </a:p>
          <a:p>
            <a:pPr lvl="2"/>
            <a:r>
              <a:rPr lang="zh-CN" altLang="en-US" b="1" dirty="0"/>
              <a:t>例如：</a:t>
            </a:r>
            <a:r>
              <a:rPr lang="en-US" altLang="zh-CN" b="1" dirty="0"/>
              <a:t>Spring IoC</a:t>
            </a:r>
            <a:r>
              <a:rPr lang="zh-CN" altLang="en-US" b="1" dirty="0"/>
              <a:t>容器的实现，</a:t>
            </a:r>
            <a:r>
              <a:rPr lang="en-US" altLang="zh-CN" b="1" dirty="0"/>
              <a:t>Hibernate</a:t>
            </a:r>
            <a:r>
              <a:rPr lang="zh-CN" altLang="en-US" b="1" dirty="0"/>
              <a:t> </a:t>
            </a:r>
            <a:r>
              <a:rPr lang="en-US" altLang="zh-CN" b="1" dirty="0"/>
              <a:t>session</a:t>
            </a:r>
            <a:r>
              <a:rPr lang="zh-CN" altLang="en-US" b="1" dirty="0"/>
              <a:t>的实现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/>
              <a:t>要求</a:t>
            </a:r>
            <a:endParaRPr lang="zh-CN" alt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81513"/>
          </a:xfrm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个人完成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JavaEE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技术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检查内容：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¡"/>
              <a:defRPr/>
            </a:pPr>
            <a:r>
              <a:rPr kumimoji="0" lang="zh-CN" alt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项目演示（</a:t>
            </a:r>
            <a:r>
              <a:rPr kumimoji="0" lang="en-US" altLang="zh-CN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15%</a:t>
            </a:r>
            <a:r>
              <a:rPr kumimoji="0" lang="zh-CN" alt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，功能点）</a:t>
            </a:r>
            <a:endParaRPr kumimoji="0" lang="en-US" altLang="zh-CN" sz="27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¡"/>
              <a:defRPr/>
            </a:pPr>
            <a:r>
              <a:rPr kumimoji="0" lang="zh-CN" alt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代码 </a:t>
            </a:r>
            <a:r>
              <a:rPr kumimoji="0" lang="en-US" altLang="zh-CN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+ </a:t>
            </a:r>
            <a:r>
              <a:rPr kumimoji="0" lang="zh-CN" alt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简单文档（架构设计、类的设计、数据库设计、其他）（</a:t>
            </a:r>
            <a:r>
              <a:rPr kumimoji="0" lang="en-US" altLang="zh-CN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15%</a:t>
            </a:r>
            <a:r>
              <a:rPr kumimoji="0" lang="zh-CN" alt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endParaRPr kumimoji="0" lang="zh-CN" altLang="en-US" sz="27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检查时间：最后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¡"/>
              <a:defRPr/>
            </a:pPr>
            <a:r>
              <a:rPr kumimoji="0" lang="en-US" altLang="zh-CN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2018.3.11</a:t>
            </a:r>
            <a:r>
              <a:rPr kumimoji="0" lang="zh-CN" alt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开始，按学号顺序，</a:t>
            </a: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每周</a:t>
            </a:r>
            <a:r>
              <a:rPr kumimoji="0" lang="en-US" altLang="zh-CN" sz="27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70</a:t>
            </a:r>
            <a:r>
              <a:rPr kumimoji="0" lang="zh-CN" alt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人</a:t>
            </a:r>
            <a:endParaRPr kumimoji="0" lang="en-US" altLang="zh-CN" sz="27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¡"/>
              <a:defRPr/>
            </a:pPr>
            <a:r>
              <a:rPr kumimoji="0" lang="zh-CN" alt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课堂未演示到的同学，在当周到我办公室（</a:t>
            </a:r>
            <a:r>
              <a:rPr kumimoji="0" lang="en-US" altLang="zh-CN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909</a:t>
            </a:r>
            <a:r>
              <a:rPr kumimoji="0" lang="zh-CN" alt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）演示（如有变动，在</a:t>
            </a:r>
            <a:r>
              <a:rPr kumimoji="0" lang="en-US" altLang="zh-CN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Moodle</a:t>
            </a:r>
            <a:r>
              <a:rPr kumimoji="0" lang="zh-CN" alt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</a:rPr>
              <a:t>上通知，请注意关注）</a:t>
            </a:r>
            <a:endParaRPr kumimoji="0" lang="en-US" altLang="zh-CN" sz="2700" b="1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注意：如雷同，则成绩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人数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6888" y="0"/>
            <a:ext cx="82296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b="1" dirty="0"/>
              <a:t>Yummy!</a:t>
            </a:r>
            <a:endParaRPr lang="zh-CN" altLang="en-US" b="1" dirty="0"/>
          </a:p>
        </p:txBody>
      </p:sp>
      <p:sp>
        <p:nvSpPr>
          <p:cNvPr id="5123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dirty="0"/>
            </a:fld>
            <a:endParaRPr lang="zh-CN" altLang="en-US" sz="1000" dirty="0"/>
          </a:p>
        </p:txBody>
      </p:sp>
      <p:sp>
        <p:nvSpPr>
          <p:cNvPr id="5124" name="矩形 5"/>
          <p:cNvSpPr/>
          <p:nvPr/>
        </p:nvSpPr>
        <p:spPr>
          <a:xfrm>
            <a:off x="922338" y="1592263"/>
            <a:ext cx="7394575" cy="4064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2800" b="1" dirty="0">
                <a:solidFill>
                  <a:srgbClr val="7030A0"/>
                </a:solidFill>
              </a:rPr>
              <a:t>会员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pPr marL="457200" lvl="1" indent="-4572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/>
              <a:t>注册</a:t>
            </a:r>
            <a:endParaRPr lang="en-US" altLang="zh-CN" sz="2400" b="1" dirty="0"/>
          </a:p>
          <a:p>
            <a:pPr marL="1143000" lvl="2" indent="-2286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1" dirty="0"/>
              <a:t>邮箱，验证（验证码或点击链接）后可登录</a:t>
            </a:r>
            <a:endParaRPr lang="en-US" altLang="zh-CN" sz="2000" b="1" dirty="0"/>
          </a:p>
          <a:p>
            <a:pPr marL="457200" lvl="1" indent="-4572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/>
              <a:t>修改会员信息</a:t>
            </a:r>
            <a:endParaRPr lang="en-US" altLang="zh-CN" sz="2400" b="1" dirty="0"/>
          </a:p>
          <a:p>
            <a:pPr marL="1143000" lvl="2" indent="-2286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1" dirty="0"/>
              <a:t>电话、姓名、送餐地址（可多个）等</a:t>
            </a:r>
            <a:endParaRPr lang="en-US" altLang="zh-CN" sz="2000" b="1" dirty="0"/>
          </a:p>
          <a:p>
            <a:pPr marL="457200" lvl="1" indent="-4572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/>
              <a:t>会员级别</a:t>
            </a:r>
            <a:endParaRPr lang="en-US" altLang="zh-CN" sz="2400" b="1" dirty="0"/>
          </a:p>
          <a:p>
            <a:pPr marL="1143000" lvl="2" indent="-2286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1" dirty="0"/>
              <a:t>根据消费情况，系统自动完成</a:t>
            </a:r>
            <a:endParaRPr lang="en-US" altLang="zh-CN" sz="2000" b="1" dirty="0"/>
          </a:p>
          <a:p>
            <a:pPr marL="1600200" lvl="3" indent="-228600" eaLnBrk="1" hangingPunct="1">
              <a:spcBef>
                <a:spcPct val="0"/>
              </a:spcBef>
              <a:buClrTx/>
            </a:pPr>
            <a:r>
              <a:rPr lang="zh-CN" altLang="en-US" sz="1700" b="1" dirty="0"/>
              <a:t>设置不同级别，享受不同优惠</a:t>
            </a:r>
            <a:endParaRPr lang="en-US" altLang="zh-CN" sz="1700" b="1" dirty="0"/>
          </a:p>
          <a:p>
            <a:pPr marL="2057400" lvl="4" indent="-228600" eaLnBrk="1" hangingPunct="1">
              <a:spcBef>
                <a:spcPct val="0"/>
              </a:spcBef>
              <a:buClrTx/>
            </a:pPr>
            <a:r>
              <a:rPr lang="zh-CN" altLang="en-US" sz="1700" b="1" dirty="0"/>
              <a:t>可自由设计规则</a:t>
            </a:r>
            <a:endParaRPr lang="en-US" altLang="zh-CN" sz="1700" b="1" dirty="0"/>
          </a:p>
          <a:p>
            <a:pPr marL="457200" lvl="1" indent="-4572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/>
              <a:t>注销</a:t>
            </a:r>
            <a:endParaRPr lang="en-US" altLang="zh-CN" sz="2400" b="1" dirty="0"/>
          </a:p>
          <a:p>
            <a:pPr marL="1143000" lvl="2" indent="-2286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1" dirty="0"/>
              <a:t>会员自己注销</a:t>
            </a:r>
            <a:endParaRPr lang="en-US" altLang="zh-CN" sz="2000" b="1" dirty="0"/>
          </a:p>
          <a:p>
            <a:pPr marL="1143000" lvl="2" indent="-2286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1" dirty="0"/>
              <a:t>不可恢复，但不删除数据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13" y="1470025"/>
            <a:ext cx="8410575" cy="5192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餐厅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¡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注册申请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编码：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7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位识别码，系统自动分配，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用于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登录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修改注册信息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餐厅基本信息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地点、类型等</a:t>
            </a:r>
            <a:endParaRPr kumimoji="0" lang="en-US" altLang="zh-CN" sz="13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需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Yummy!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经理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审批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发布信息（未来一个时间段）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按照日期、类型发布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单品：价格，</a:t>
            </a:r>
            <a:r>
              <a:rPr kumimoji="0" lang="zh-CN" altLang="en-US" sz="23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数量；</a:t>
            </a:r>
            <a:endParaRPr kumimoji="0" lang="en-US" altLang="zh-CN" sz="23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以及套餐，优惠等</a:t>
            </a:r>
            <a:endParaRPr kumimoji="0" lang="en-US" altLang="zh-CN" sz="23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14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dirty="0"/>
            </a:fld>
            <a:endParaRPr lang="zh-CN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39138" cy="4916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会员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点餐，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规则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确定送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餐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时间，系统根据地点判断大致可行性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下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单成功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后，需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15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分钟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内（演示时改为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分钟）完成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支付，未支付成功的订单，将在下单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15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分钟后系统自动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取消；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支付：模拟网银等操作（需在数据库中：账号和余额）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注：不可超卖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退订，规则：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按不同期限，退不同比例金额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20015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zh-CN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具体规则自定义</a:t>
            </a:r>
            <a:endParaRPr kumimoji="0" lang="en-US" altLang="zh-CN" sz="17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17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dirty="0"/>
            </a:fld>
            <a:endParaRPr lang="zh-CN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39138" cy="4916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会员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跟踪订单状态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收货确认（默认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查看本人统计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信息（详情）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点餐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退订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消费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等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20015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zh-CN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按照时间、金额、餐厅等分类统计</a:t>
            </a:r>
            <a:endParaRPr kumimoji="0" lang="en-US" altLang="zh-CN" sz="17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819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dirty="0"/>
            </a:fld>
            <a:endParaRPr lang="zh-CN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13" y="1470025"/>
            <a:ext cx="8410575" cy="5192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餐厅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送餐记录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查看本餐厅统计信息（详情）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点餐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退订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财务等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20015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按照时间、金额</a:t>
            </a:r>
            <a:r>
              <a:rPr kumimoji="0" lang="zh-CN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、会员等</a:t>
            </a: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分类</a:t>
            </a:r>
            <a:r>
              <a:rPr kumimoji="0" lang="zh-CN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统计</a:t>
            </a:r>
            <a:endParaRPr kumimoji="0" lang="en-US" altLang="zh-CN" sz="17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22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dirty="0"/>
            </a:fld>
            <a:endParaRPr lang="zh-CN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80400" cy="4727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经理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审批各餐厅修改信息的申请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结算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71600" marR="0" lvl="3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会员订餐支付给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Yummy</a:t>
            </a: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！，按规则自动结算给各餐厅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828800" marR="0" lvl="4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规则自行设计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查看统计信息（非详情）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71600" marR="0" lvl="3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餐厅统计</a:t>
            </a:r>
            <a:endParaRPr kumimoji="0" lang="en-US" altLang="zh-CN" sz="2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71600" marR="0" lvl="3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会员统计</a:t>
            </a:r>
            <a:endParaRPr kumimoji="0" lang="en-US" altLang="zh-CN" sz="2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71600" marR="0" lvl="3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Yummy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！财务情况</a:t>
            </a:r>
            <a:endParaRPr kumimoji="0" lang="en-US" altLang="zh-CN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71600" marR="0" lvl="3" indent="-457200" algn="l" defTabSz="914400" rtl="0" eaLnBrk="0" fontAlgn="base" latinLnBrk="0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采用图表显示（可选</a:t>
            </a:r>
            <a:r>
              <a: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24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dirty="0"/>
            </a:fld>
            <a:endParaRPr lang="zh-CN" alt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96888" y="0"/>
            <a:ext cx="8229600" cy="1143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b="1" dirty="0"/>
              <a:t>MyCourses</a:t>
            </a:r>
            <a:endParaRPr lang="zh-CN" altLang="en-US" b="1" dirty="0"/>
          </a:p>
        </p:txBody>
      </p:sp>
      <p:sp>
        <p:nvSpPr>
          <p:cNvPr id="11267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dirty="0"/>
            </a:fld>
            <a:endParaRPr lang="zh-CN" altLang="en-US" sz="1000" dirty="0"/>
          </a:p>
        </p:txBody>
      </p:sp>
      <p:sp>
        <p:nvSpPr>
          <p:cNvPr id="11268" name="矩形 5"/>
          <p:cNvSpPr/>
          <p:nvPr/>
        </p:nvSpPr>
        <p:spPr>
          <a:xfrm>
            <a:off x="747713" y="1855788"/>
            <a:ext cx="7713662" cy="3170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2800" b="1" dirty="0">
                <a:solidFill>
                  <a:srgbClr val="7030A0"/>
                </a:solidFill>
              </a:rPr>
              <a:t>学生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pPr marL="457200" lvl="1" indent="-4572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/>
              <a:t>注册</a:t>
            </a:r>
            <a:endParaRPr lang="en-US" altLang="zh-CN" sz="2400" b="1" dirty="0"/>
          </a:p>
          <a:p>
            <a:pPr marL="1143000" lvl="2" indent="-2286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b="1" dirty="0"/>
              <a:t>nju</a:t>
            </a:r>
            <a:r>
              <a:rPr lang="zh-CN" altLang="en-US" sz="2000" b="1" dirty="0"/>
              <a:t>邮箱，验证（验证码或点击链接）后可登录</a:t>
            </a:r>
            <a:endParaRPr lang="en-US" altLang="zh-CN" sz="2000" b="1" dirty="0"/>
          </a:p>
          <a:p>
            <a:pPr marL="457200" lvl="1" indent="-4572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/>
              <a:t>修改学生信息</a:t>
            </a:r>
            <a:endParaRPr lang="en-US" altLang="zh-CN" sz="2400" b="1" dirty="0"/>
          </a:p>
          <a:p>
            <a:pPr marL="1143000" lvl="2" indent="-2286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1" dirty="0"/>
              <a:t>姓名、学号等</a:t>
            </a:r>
            <a:endParaRPr lang="en-US" altLang="zh-CN" sz="2000" b="1" dirty="0"/>
          </a:p>
          <a:p>
            <a:pPr marL="457200" lvl="1" indent="-4572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b="1" dirty="0"/>
              <a:t>注销</a:t>
            </a:r>
            <a:endParaRPr lang="en-US" altLang="zh-CN" sz="2400" b="1" dirty="0"/>
          </a:p>
          <a:p>
            <a:pPr marL="1143000" lvl="2" indent="-2286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1" dirty="0"/>
              <a:t>学生自己注销</a:t>
            </a:r>
            <a:endParaRPr lang="en-US" altLang="zh-CN" sz="2000" b="1" dirty="0"/>
          </a:p>
          <a:p>
            <a:pPr marL="1143000" lvl="2" indent="-2286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1" dirty="0"/>
              <a:t>不删除数据</a:t>
            </a:r>
            <a:endParaRPr lang="en-US" altLang="zh-CN" sz="2000" b="1" dirty="0"/>
          </a:p>
          <a:p>
            <a:pPr marL="1143000" lvl="2" indent="-2286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1" dirty="0"/>
              <a:t>可再次注册，同一邮箱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2075" tIns="46038" rIns="92075" bIns="46038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2075" tIns="46038" rIns="92075" bIns="46038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0</TotalTime>
  <Words>1377</Words>
  <Application>WPS 演示</Application>
  <PresentationFormat>信纸(8.5x11 英寸)</PresentationFormat>
  <Paragraphs>166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黑体</vt:lpstr>
      <vt:lpstr>Arial Unicode MS</vt:lpstr>
      <vt:lpstr>Watermark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Organization</dc:title>
  <dc:creator>Walid Najjar</dc:creator>
  <cp:lastModifiedBy>不知所处</cp:lastModifiedBy>
  <cp:revision>261</cp:revision>
  <cp:lastPrinted>1999-03-18T19:26:11Z</cp:lastPrinted>
  <dcterms:created xsi:type="dcterms:W3CDTF">2000-01-10T18:56:24Z</dcterms:created>
  <dcterms:modified xsi:type="dcterms:W3CDTF">2019-01-23T08:27:32Z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