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59" r:id="rId7"/>
    <p:sldId id="271" r:id="rId8"/>
    <p:sldId id="258" r:id="rId9"/>
    <p:sldId id="262" r:id="rId10"/>
    <p:sldId id="261" r:id="rId11"/>
    <p:sldId id="275" r:id="rId12"/>
    <p:sldId id="272" r:id="rId13"/>
    <p:sldId id="276" r:id="rId14"/>
    <p:sldId id="274" r:id="rId15"/>
    <p:sldId id="273" r:id="rId16"/>
    <p:sldId id="264" r:id="rId17"/>
    <p:sldId id="26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73569"/>
  </p:normalViewPr>
  <p:slideViewPr>
    <p:cSldViewPr snapToGrid="0">
      <p:cViewPr varScale="1">
        <p:scale>
          <a:sx n="94" d="100"/>
          <a:sy n="94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15F5-BA39-496E-9DDB-948C210475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CB013A-2785-4DA0-A1A0-3EA0AC535BC3}">
      <dgm:prSet/>
      <dgm:spPr/>
      <dgm:t>
        <a:bodyPr/>
        <a:lstStyle/>
        <a:p>
          <a:pPr>
            <a:defRPr cap="all"/>
          </a:pPr>
          <a:r>
            <a:rPr lang="en-US" dirty="0"/>
            <a:t>Web</a:t>
          </a:r>
          <a:r>
            <a:rPr lang="zh-CN" altLang="en-US" dirty="0"/>
            <a:t> </a:t>
          </a:r>
          <a:r>
            <a:rPr lang="zh-CN" dirty="0"/>
            <a:t>应用</a:t>
          </a:r>
          <a:br>
            <a:rPr lang="en-US" altLang="zh-CN" dirty="0"/>
          </a:br>
          <a:r>
            <a:rPr lang="zh-CN" dirty="0"/>
            <a:t>管理企业固定资产的归属和流转</a:t>
          </a:r>
          <a:endParaRPr lang="en-US" dirty="0"/>
        </a:p>
      </dgm:t>
    </dgm:pt>
    <dgm:pt modelId="{8D1EADD2-F3FD-442B-AFB3-FE5F25E3C28C}" type="parTrans" cxnId="{29CB960A-ACA2-42AA-93C8-31DF34151038}">
      <dgm:prSet/>
      <dgm:spPr/>
      <dgm:t>
        <a:bodyPr/>
        <a:lstStyle/>
        <a:p>
          <a:endParaRPr lang="en-US"/>
        </a:p>
      </dgm:t>
    </dgm:pt>
    <dgm:pt modelId="{F66BEF0C-89B1-4DD4-8C43-A0A033A903D9}" type="sibTrans" cxnId="{29CB960A-ACA2-42AA-93C8-31DF34151038}">
      <dgm:prSet/>
      <dgm:spPr/>
      <dgm:t>
        <a:bodyPr/>
        <a:lstStyle/>
        <a:p>
          <a:endParaRPr lang="en-US"/>
        </a:p>
      </dgm:t>
    </dgm:pt>
    <dgm:pt modelId="{458B41D1-8143-4C11-9014-13A1A8C7F7BA}">
      <dgm:prSet/>
      <dgm:spPr/>
      <dgm:t>
        <a:bodyPr/>
        <a:lstStyle/>
        <a:p>
          <a:pPr>
            <a:defRPr cap="all"/>
          </a:pPr>
          <a:r>
            <a:rPr lang="zh-CN" dirty="0"/>
            <a:t>用户管理、部门管理、资产管理、</a:t>
          </a:r>
          <a:br>
            <a:rPr lang="en-US" altLang="zh-CN" dirty="0"/>
          </a:br>
          <a:r>
            <a:rPr lang="zh-CN" dirty="0"/>
            <a:t>资产变动的处理和审批</a:t>
          </a:r>
          <a:endParaRPr lang="en-US" dirty="0"/>
        </a:p>
      </dgm:t>
    </dgm:pt>
    <dgm:pt modelId="{9DF39721-0882-4D63-9277-12BE847A7B02}" type="parTrans" cxnId="{836F67A7-549F-4995-BD39-DCE6E1B4E1AE}">
      <dgm:prSet/>
      <dgm:spPr/>
      <dgm:t>
        <a:bodyPr/>
        <a:lstStyle/>
        <a:p>
          <a:endParaRPr lang="en-US"/>
        </a:p>
      </dgm:t>
    </dgm:pt>
    <dgm:pt modelId="{48713960-9336-4CB3-A53B-D734E1750584}" type="sibTrans" cxnId="{836F67A7-549F-4995-BD39-DCE6E1B4E1AE}">
      <dgm:prSet/>
      <dgm:spPr/>
      <dgm:t>
        <a:bodyPr/>
        <a:lstStyle/>
        <a:p>
          <a:endParaRPr lang="en-US"/>
        </a:p>
      </dgm:t>
    </dgm:pt>
    <dgm:pt modelId="{AE7B9620-0DB4-4E1F-A693-D1B5F1020627}">
      <dgm:prSet/>
      <dgm:spPr/>
      <dgm:t>
        <a:bodyPr/>
        <a:lstStyle/>
        <a:p>
          <a:pPr>
            <a:defRPr cap="all"/>
          </a:pPr>
          <a:r>
            <a:rPr lang="zh-CN" dirty="0"/>
            <a:t>后端 </a:t>
          </a:r>
          <a:r>
            <a:rPr lang="en-US" dirty="0"/>
            <a:t>Django</a:t>
          </a:r>
          <a:br>
            <a:rPr lang="en-US" altLang="zh-CN" dirty="0"/>
          </a:br>
          <a:r>
            <a:rPr lang="zh-CN" dirty="0"/>
            <a:t>前端 </a:t>
          </a:r>
          <a:r>
            <a:rPr lang="en-US" dirty="0"/>
            <a:t>React-REDUX / Ant-Design</a:t>
          </a:r>
        </a:p>
      </dgm:t>
    </dgm:pt>
    <dgm:pt modelId="{D3EA564F-67CE-4609-AC8C-874C18D9486C}" type="parTrans" cxnId="{7EA2D409-AD93-4529-BF5F-C196A1B081C3}">
      <dgm:prSet/>
      <dgm:spPr/>
      <dgm:t>
        <a:bodyPr/>
        <a:lstStyle/>
        <a:p>
          <a:endParaRPr lang="en-US"/>
        </a:p>
      </dgm:t>
    </dgm:pt>
    <dgm:pt modelId="{1858CE91-33BC-42A7-855C-4C3DA2290E8F}" type="sibTrans" cxnId="{7EA2D409-AD93-4529-BF5F-C196A1B081C3}">
      <dgm:prSet/>
      <dgm:spPr/>
      <dgm:t>
        <a:bodyPr/>
        <a:lstStyle/>
        <a:p>
          <a:endParaRPr lang="en-US"/>
        </a:p>
      </dgm:t>
    </dgm:pt>
    <dgm:pt modelId="{3DAD4327-2FA7-46E0-A1AE-EDDE6915FFDC}" type="pres">
      <dgm:prSet presAssocID="{D89C15F5-BA39-496E-9DDB-948C210475D0}" presName="outerComposite" presStyleCnt="0">
        <dgm:presLayoutVars>
          <dgm:chMax val="5"/>
          <dgm:dir/>
          <dgm:resizeHandles val="exact"/>
        </dgm:presLayoutVars>
      </dgm:prSet>
      <dgm:spPr/>
    </dgm:pt>
    <dgm:pt modelId="{8C8B1990-E554-449D-8ECA-D1AD9A461AFC}" type="pres">
      <dgm:prSet presAssocID="{D89C15F5-BA39-496E-9DDB-948C210475D0}" presName="dummyMaxCanvas" presStyleCnt="0">
        <dgm:presLayoutVars/>
      </dgm:prSet>
      <dgm:spPr/>
    </dgm:pt>
    <dgm:pt modelId="{4EC5D564-2E88-47FA-99EE-2822EA148E3E}" type="pres">
      <dgm:prSet presAssocID="{D89C15F5-BA39-496E-9DDB-948C210475D0}" presName="ThreeNodes_1" presStyleLbl="node1" presStyleIdx="0" presStyleCnt="3">
        <dgm:presLayoutVars>
          <dgm:bulletEnabled val="1"/>
        </dgm:presLayoutVars>
      </dgm:prSet>
      <dgm:spPr/>
    </dgm:pt>
    <dgm:pt modelId="{904227A9-3F92-4D04-AE9B-8855C9EBD5AE}" type="pres">
      <dgm:prSet presAssocID="{D89C15F5-BA39-496E-9DDB-948C210475D0}" presName="ThreeNodes_2" presStyleLbl="node1" presStyleIdx="1" presStyleCnt="3">
        <dgm:presLayoutVars>
          <dgm:bulletEnabled val="1"/>
        </dgm:presLayoutVars>
      </dgm:prSet>
      <dgm:spPr/>
    </dgm:pt>
    <dgm:pt modelId="{4B4076ED-F100-4CAB-8CBB-69F5D27E1128}" type="pres">
      <dgm:prSet presAssocID="{D89C15F5-BA39-496E-9DDB-948C210475D0}" presName="ThreeNodes_3" presStyleLbl="node1" presStyleIdx="2" presStyleCnt="3">
        <dgm:presLayoutVars>
          <dgm:bulletEnabled val="1"/>
        </dgm:presLayoutVars>
      </dgm:prSet>
      <dgm:spPr/>
    </dgm:pt>
    <dgm:pt modelId="{63158952-5A5C-4D94-9EA4-E65413736F24}" type="pres">
      <dgm:prSet presAssocID="{D89C15F5-BA39-496E-9DDB-948C210475D0}" presName="ThreeConn_1-2" presStyleLbl="fgAccFollowNode1" presStyleIdx="0" presStyleCnt="2">
        <dgm:presLayoutVars>
          <dgm:bulletEnabled val="1"/>
        </dgm:presLayoutVars>
      </dgm:prSet>
      <dgm:spPr/>
    </dgm:pt>
    <dgm:pt modelId="{94EB5969-2AB4-40AB-A1DB-26C2A0DF6E9B}" type="pres">
      <dgm:prSet presAssocID="{D89C15F5-BA39-496E-9DDB-948C210475D0}" presName="ThreeConn_2-3" presStyleLbl="fgAccFollowNode1" presStyleIdx="1" presStyleCnt="2">
        <dgm:presLayoutVars>
          <dgm:bulletEnabled val="1"/>
        </dgm:presLayoutVars>
      </dgm:prSet>
      <dgm:spPr/>
    </dgm:pt>
    <dgm:pt modelId="{41B66C49-AC2A-4FF9-BCEA-36B048C9BE8D}" type="pres">
      <dgm:prSet presAssocID="{D89C15F5-BA39-496E-9DDB-948C210475D0}" presName="ThreeNodes_1_text" presStyleLbl="node1" presStyleIdx="2" presStyleCnt="3">
        <dgm:presLayoutVars>
          <dgm:bulletEnabled val="1"/>
        </dgm:presLayoutVars>
      </dgm:prSet>
      <dgm:spPr/>
    </dgm:pt>
    <dgm:pt modelId="{95BFF88A-4605-446B-9140-6E057CAF7F33}" type="pres">
      <dgm:prSet presAssocID="{D89C15F5-BA39-496E-9DDB-948C210475D0}" presName="ThreeNodes_2_text" presStyleLbl="node1" presStyleIdx="2" presStyleCnt="3">
        <dgm:presLayoutVars>
          <dgm:bulletEnabled val="1"/>
        </dgm:presLayoutVars>
      </dgm:prSet>
      <dgm:spPr/>
    </dgm:pt>
    <dgm:pt modelId="{5B40ED2B-1285-4894-AF54-4B126A43AA87}" type="pres">
      <dgm:prSet presAssocID="{D89C15F5-BA39-496E-9DDB-948C210475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A2D409-AD93-4529-BF5F-C196A1B081C3}" srcId="{D89C15F5-BA39-496E-9DDB-948C210475D0}" destId="{AE7B9620-0DB4-4E1F-A693-D1B5F1020627}" srcOrd="2" destOrd="0" parTransId="{D3EA564F-67CE-4609-AC8C-874C18D9486C}" sibTransId="{1858CE91-33BC-42A7-855C-4C3DA2290E8F}"/>
    <dgm:cxn modelId="{375FD909-DDDE-463D-98C3-530450B2C2C3}" type="presOf" srcId="{AFCB013A-2785-4DA0-A1A0-3EA0AC535BC3}" destId="{41B66C49-AC2A-4FF9-BCEA-36B048C9BE8D}" srcOrd="1" destOrd="0" presId="urn:microsoft.com/office/officeart/2005/8/layout/vProcess5"/>
    <dgm:cxn modelId="{29CB960A-ACA2-42AA-93C8-31DF34151038}" srcId="{D89C15F5-BA39-496E-9DDB-948C210475D0}" destId="{AFCB013A-2785-4DA0-A1A0-3EA0AC535BC3}" srcOrd="0" destOrd="0" parTransId="{8D1EADD2-F3FD-442B-AFB3-FE5F25E3C28C}" sibTransId="{F66BEF0C-89B1-4DD4-8C43-A0A033A903D9}"/>
    <dgm:cxn modelId="{21F61A1D-292D-451D-9DA9-2BB656D57411}" type="presOf" srcId="{AE7B9620-0DB4-4E1F-A693-D1B5F1020627}" destId="{5B40ED2B-1285-4894-AF54-4B126A43AA87}" srcOrd="1" destOrd="0" presId="urn:microsoft.com/office/officeart/2005/8/layout/vProcess5"/>
    <dgm:cxn modelId="{EC710236-86EE-4646-AD32-8C3DF148EA5B}" type="presOf" srcId="{458B41D1-8143-4C11-9014-13A1A8C7F7BA}" destId="{904227A9-3F92-4D04-AE9B-8855C9EBD5AE}" srcOrd="0" destOrd="0" presId="urn:microsoft.com/office/officeart/2005/8/layout/vProcess5"/>
    <dgm:cxn modelId="{F74DBE40-5F8B-485B-A83A-6AD38C015DB4}" type="presOf" srcId="{D89C15F5-BA39-496E-9DDB-948C210475D0}" destId="{3DAD4327-2FA7-46E0-A1AE-EDDE6915FFDC}" srcOrd="0" destOrd="0" presId="urn:microsoft.com/office/officeart/2005/8/layout/vProcess5"/>
    <dgm:cxn modelId="{0FEA296D-F225-416D-8896-1C18E5B3F7A7}" type="presOf" srcId="{AFCB013A-2785-4DA0-A1A0-3EA0AC535BC3}" destId="{4EC5D564-2E88-47FA-99EE-2822EA148E3E}" srcOrd="0" destOrd="0" presId="urn:microsoft.com/office/officeart/2005/8/layout/vProcess5"/>
    <dgm:cxn modelId="{9403AFA3-A198-4D4E-8197-89124ECA78B9}" type="presOf" srcId="{AE7B9620-0DB4-4E1F-A693-D1B5F1020627}" destId="{4B4076ED-F100-4CAB-8CBB-69F5D27E1128}" srcOrd="0" destOrd="0" presId="urn:microsoft.com/office/officeart/2005/8/layout/vProcess5"/>
    <dgm:cxn modelId="{66755BA5-D50E-4C50-A59C-838810608F38}" type="presOf" srcId="{48713960-9336-4CB3-A53B-D734E1750584}" destId="{94EB5969-2AB4-40AB-A1DB-26C2A0DF6E9B}" srcOrd="0" destOrd="0" presId="urn:microsoft.com/office/officeart/2005/8/layout/vProcess5"/>
    <dgm:cxn modelId="{836F67A7-549F-4995-BD39-DCE6E1B4E1AE}" srcId="{D89C15F5-BA39-496E-9DDB-948C210475D0}" destId="{458B41D1-8143-4C11-9014-13A1A8C7F7BA}" srcOrd="1" destOrd="0" parTransId="{9DF39721-0882-4D63-9277-12BE847A7B02}" sibTransId="{48713960-9336-4CB3-A53B-D734E1750584}"/>
    <dgm:cxn modelId="{0D2E20C7-949E-45FB-BD85-37DEC1EEDC62}" type="presOf" srcId="{458B41D1-8143-4C11-9014-13A1A8C7F7BA}" destId="{95BFF88A-4605-446B-9140-6E057CAF7F33}" srcOrd="1" destOrd="0" presId="urn:microsoft.com/office/officeart/2005/8/layout/vProcess5"/>
    <dgm:cxn modelId="{B82F6BD6-F913-4F2F-901F-50DB8109A5EE}" type="presOf" srcId="{F66BEF0C-89B1-4DD4-8C43-A0A033A903D9}" destId="{63158952-5A5C-4D94-9EA4-E65413736F24}" srcOrd="0" destOrd="0" presId="urn:microsoft.com/office/officeart/2005/8/layout/vProcess5"/>
    <dgm:cxn modelId="{428A0E04-4761-4CB9-A3E5-B58D9DE0A52E}" type="presParOf" srcId="{3DAD4327-2FA7-46E0-A1AE-EDDE6915FFDC}" destId="{8C8B1990-E554-449D-8ECA-D1AD9A461AFC}" srcOrd="0" destOrd="0" presId="urn:microsoft.com/office/officeart/2005/8/layout/vProcess5"/>
    <dgm:cxn modelId="{B401CC73-D8B4-4200-A8C5-1154F656D232}" type="presParOf" srcId="{3DAD4327-2FA7-46E0-A1AE-EDDE6915FFDC}" destId="{4EC5D564-2E88-47FA-99EE-2822EA148E3E}" srcOrd="1" destOrd="0" presId="urn:microsoft.com/office/officeart/2005/8/layout/vProcess5"/>
    <dgm:cxn modelId="{205BF61A-D118-4181-A49B-06883E27D9A5}" type="presParOf" srcId="{3DAD4327-2FA7-46E0-A1AE-EDDE6915FFDC}" destId="{904227A9-3F92-4D04-AE9B-8855C9EBD5AE}" srcOrd="2" destOrd="0" presId="urn:microsoft.com/office/officeart/2005/8/layout/vProcess5"/>
    <dgm:cxn modelId="{86F0FE19-A677-460C-A8AD-22396E765ABC}" type="presParOf" srcId="{3DAD4327-2FA7-46E0-A1AE-EDDE6915FFDC}" destId="{4B4076ED-F100-4CAB-8CBB-69F5D27E1128}" srcOrd="3" destOrd="0" presId="urn:microsoft.com/office/officeart/2005/8/layout/vProcess5"/>
    <dgm:cxn modelId="{D9285EE3-018C-41DF-8A1A-37359AE57BF2}" type="presParOf" srcId="{3DAD4327-2FA7-46E0-A1AE-EDDE6915FFDC}" destId="{63158952-5A5C-4D94-9EA4-E65413736F24}" srcOrd="4" destOrd="0" presId="urn:microsoft.com/office/officeart/2005/8/layout/vProcess5"/>
    <dgm:cxn modelId="{4E6CCA5B-DB42-4310-A996-7C364D7BE691}" type="presParOf" srcId="{3DAD4327-2FA7-46E0-A1AE-EDDE6915FFDC}" destId="{94EB5969-2AB4-40AB-A1DB-26C2A0DF6E9B}" srcOrd="5" destOrd="0" presId="urn:microsoft.com/office/officeart/2005/8/layout/vProcess5"/>
    <dgm:cxn modelId="{4467F403-13C3-4F85-B024-4FC739B81B58}" type="presParOf" srcId="{3DAD4327-2FA7-46E0-A1AE-EDDE6915FFDC}" destId="{41B66C49-AC2A-4FF9-BCEA-36B048C9BE8D}" srcOrd="6" destOrd="0" presId="urn:microsoft.com/office/officeart/2005/8/layout/vProcess5"/>
    <dgm:cxn modelId="{97EC0EFE-F7C1-481E-96A0-D8F32DEFB824}" type="presParOf" srcId="{3DAD4327-2FA7-46E0-A1AE-EDDE6915FFDC}" destId="{95BFF88A-4605-446B-9140-6E057CAF7F33}" srcOrd="7" destOrd="0" presId="urn:microsoft.com/office/officeart/2005/8/layout/vProcess5"/>
    <dgm:cxn modelId="{751417D8-DBE9-46E1-8290-79433D7984C2}" type="presParOf" srcId="{3DAD4327-2FA7-46E0-A1AE-EDDE6915FFDC}" destId="{5B40ED2B-1285-4894-AF54-4B126A43AA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D564-2E88-47FA-99EE-2822EA148E3E}">
      <dsp:nvSpPr>
        <dsp:cNvPr id="0" name=""/>
        <dsp:cNvSpPr/>
      </dsp:nvSpPr>
      <dsp:spPr>
        <a:xfrm>
          <a:off x="0" y="0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Web</a:t>
          </a:r>
          <a:r>
            <a:rPr lang="zh-CN" altLang="en-US" sz="3100" kern="1200" dirty="0"/>
            <a:t> </a:t>
          </a:r>
          <a:r>
            <a:rPr lang="zh-CN" sz="3100" kern="1200" dirty="0"/>
            <a:t>应用</a:t>
          </a:r>
          <a:br>
            <a:rPr lang="en-US" altLang="zh-CN" sz="3100" kern="1200" dirty="0"/>
          </a:br>
          <a:r>
            <a:rPr lang="zh-CN" sz="3100" kern="1200" dirty="0"/>
            <a:t>管理企业固定资产的归属和流转</a:t>
          </a:r>
          <a:endParaRPr lang="en-US" sz="3100" kern="1200" dirty="0"/>
        </a:p>
      </dsp:txBody>
      <dsp:txXfrm>
        <a:off x="38288" y="38288"/>
        <a:ext cx="7527628" cy="1230681"/>
      </dsp:txXfrm>
    </dsp:sp>
    <dsp:sp modelId="{904227A9-3F92-4D04-AE9B-8855C9EBD5AE}">
      <dsp:nvSpPr>
        <dsp:cNvPr id="0" name=""/>
        <dsp:cNvSpPr/>
      </dsp:nvSpPr>
      <dsp:spPr>
        <a:xfrm>
          <a:off x="788669" y="1525133"/>
          <a:ext cx="893826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3100" kern="1200" dirty="0"/>
            <a:t>用户管理、部门管理、资产管理、</a:t>
          </a:r>
          <a:br>
            <a:rPr lang="en-US" altLang="zh-CN" sz="3100" kern="1200" dirty="0"/>
          </a:br>
          <a:r>
            <a:rPr lang="zh-CN" sz="3100" kern="1200" dirty="0"/>
            <a:t>资产变动的处理和审批</a:t>
          </a:r>
          <a:endParaRPr lang="en-US" sz="3100" kern="1200" dirty="0"/>
        </a:p>
      </dsp:txBody>
      <dsp:txXfrm>
        <a:off x="826957" y="1563421"/>
        <a:ext cx="7223296" cy="1230681"/>
      </dsp:txXfrm>
    </dsp:sp>
    <dsp:sp modelId="{4B4076ED-F100-4CAB-8CBB-69F5D27E1128}">
      <dsp:nvSpPr>
        <dsp:cNvPr id="0" name=""/>
        <dsp:cNvSpPr/>
      </dsp:nvSpPr>
      <dsp:spPr>
        <a:xfrm>
          <a:off x="1577339" y="3050266"/>
          <a:ext cx="8938260" cy="1307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3100" kern="1200" dirty="0"/>
            <a:t>后端 </a:t>
          </a:r>
          <a:r>
            <a:rPr lang="en-US" sz="3100" kern="1200" dirty="0"/>
            <a:t>Django</a:t>
          </a:r>
          <a:br>
            <a:rPr lang="en-US" altLang="zh-CN" sz="3100" kern="1200" dirty="0"/>
          </a:br>
          <a:r>
            <a:rPr lang="zh-CN" sz="3100" kern="1200" dirty="0"/>
            <a:t>前端 </a:t>
          </a:r>
          <a:r>
            <a:rPr lang="en-US" sz="3100" kern="1200" dirty="0"/>
            <a:t>React-REDUX / Ant-Design</a:t>
          </a:r>
        </a:p>
      </dsp:txBody>
      <dsp:txXfrm>
        <a:off x="1615627" y="3088554"/>
        <a:ext cx="7223296" cy="1230681"/>
      </dsp:txXfrm>
    </dsp:sp>
    <dsp:sp modelId="{63158952-5A5C-4D94-9EA4-E65413736F24}">
      <dsp:nvSpPr>
        <dsp:cNvPr id="0" name=""/>
        <dsp:cNvSpPr/>
      </dsp:nvSpPr>
      <dsp:spPr>
        <a:xfrm>
          <a:off x="8088542" y="991336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79728" y="991336"/>
        <a:ext cx="467345" cy="639412"/>
      </dsp:txXfrm>
    </dsp:sp>
    <dsp:sp modelId="{94EB5969-2AB4-40AB-A1DB-26C2A0DF6E9B}">
      <dsp:nvSpPr>
        <dsp:cNvPr id="0" name=""/>
        <dsp:cNvSpPr/>
      </dsp:nvSpPr>
      <dsp:spPr>
        <a:xfrm>
          <a:off x="8877212" y="2507755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068398" y="2507755"/>
        <a:ext cx="467345" cy="63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DB9-B852-EA42-9DA2-0194801932CC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DF3D4-C9D0-4842-9136-F05393FA6C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22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一个完备的用户系统，兼具部门人事功能</a:t>
            </a:r>
            <a:endParaRPr kumimoji="1" lang="en-US" altLang="zh-CN" dirty="0"/>
          </a:p>
          <a:p>
            <a:r>
              <a:rPr kumimoji="1" lang="zh-CN" altLang="en-US" dirty="0"/>
              <a:t>作为管理员可以对手下的资产做一些操作</a:t>
            </a:r>
            <a:endParaRPr kumimoji="1" lang="en-US" altLang="zh-CN" dirty="0"/>
          </a:p>
          <a:p>
            <a:r>
              <a:rPr kumimoji="1" lang="zh-CN" altLang="en-US" dirty="0"/>
              <a:t>作为员工可以申领资产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F3D4-C9D0-4842-9136-F05393FA6C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71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F3D4-C9D0-4842-9136-F05393FA6C2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57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开发过程中发现前后端的接口协同非常难做</a:t>
            </a:r>
            <a:endParaRPr kumimoji="1" lang="en-US" altLang="zh-CN" dirty="0"/>
          </a:p>
          <a:p>
            <a:r>
              <a:rPr kumimoji="1" lang="zh-CN" altLang="en-US" dirty="0"/>
              <a:t>线上文档支持多人同步编辑，保持前后端沟通畅通</a:t>
            </a:r>
            <a:endParaRPr kumimoji="1" lang="en-US" altLang="zh-CN" dirty="0"/>
          </a:p>
          <a:p>
            <a:r>
              <a:rPr kumimoji="1" lang="zh-CN" altLang="en-US" dirty="0"/>
              <a:t>大大提高了开发效率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F3D4-C9D0-4842-9136-F05393FA6C2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F3D4-C9D0-4842-9136-F05393FA6C2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40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BE83-7AF1-4476-B6D3-278C39E1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EA3937-2AA0-4668-B95E-15A14B1A7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89EC-DFD4-424F-8827-4AAE343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0086F-F3C0-4D57-89F9-A8BA97B3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28A30-0689-49EF-B6FB-550EB3F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6808-701E-442C-A99F-2325C9FF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CE696-A4A2-488E-99DC-94CA04F2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B3E37-E5E2-422A-9C81-BA89AE3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553F7-3695-414E-8AAC-46C921E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15D-89AA-4E4C-A660-4870C5D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6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EB7E4-6472-40C8-BAF5-54B2C766C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AB021-17FD-4030-92F3-78E78222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BD18-F40F-4C12-8F31-AA405F76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4628-3DD2-401A-B7FB-46BC4B59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4944-D4FB-44D0-8942-B27976C3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05B7-0D9B-44B6-B00D-01BCCB1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DFAF1-E4D6-4332-9CA8-198C6A33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56EA3-42F2-448A-8D27-F16BFCA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1E1A1-15D1-4067-9A0F-75176C7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C5116-1965-4F12-BE82-DECC274B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6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2712-6679-453D-A19F-695CE60B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977BA-00C8-43E1-B041-DC4DC46A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B7A53-ABD2-4615-AF43-33E56E9B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CF74D-EA32-45D6-BC9D-4FB12728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DFEC9-1898-47CF-A9FB-A457F9D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C909-73E6-47B2-8356-8D6D53AC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C52E7-1281-4D82-8E0D-4903E4CBB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E5A99-EF91-4AD2-A414-E7DC3FF7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CFE00-0CA8-4876-96A7-A943B89A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9281D-09DD-416E-8313-D6BC7EC3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D511F-94F6-4E68-BB06-340269FC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6CFD-F956-4521-A9F4-EA8E7A3A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D67EA-47BB-451A-9E5C-644D6FB5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52CB4-A9CC-42D9-88E1-B4A4AED4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3B6A0-68CD-4DC7-B44F-8A62E6CB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61E3D-1A50-4B0F-AAEA-B9C24BB24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65327D-6089-44BB-B4FD-ECB32B9A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2B4A7C-4A13-4199-8D7A-D742DE16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B08B9-51DE-47DD-B69D-7B5DEA9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6E057-EE5A-4DB3-A887-57E2D27B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800E0C-1950-474E-9F43-C17300CE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7A082-CC5A-4AE0-A638-DCDD96DE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F87AE-3D9B-4D12-A05C-22A2D5EE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DE568-B83A-4A37-B86C-BBBA9497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52A7A-F4C0-4E13-829C-1E721B8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08287-C00D-45A2-9AF6-C20DD8B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9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C1D9-F12B-4677-B5DA-14049DA5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ACFF1-B985-4990-BE0B-55F93E83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8FA66-E307-421C-9208-4E3C99FF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F06B0-5331-47C3-8500-457E3DCE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A9FB2-59FF-45A0-9E99-DA90055D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468EC-E408-4B72-AD38-BAFB147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3D0-0693-48AE-BEC3-63B2F78A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13541-6BE1-4F8E-80AB-1993A780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42E8B-0877-4CFF-8522-022DA3A1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3D465-D439-49DC-9E0F-818DCA0B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73A3E-47B6-46D3-95FE-61C9F330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7E2AC-5BFF-4E18-8C6D-090572CB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171C3-B9C9-4835-B0C2-3067B68F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73B07-6241-4A33-8503-CDDAC629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1BEB9-457D-46FB-A890-E60C72FC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10F6-E01D-4923-B746-8DEFD9E5D9E2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BFDF-E5AF-4FC1-B94D-F762750D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8D37F-99F5-43A1-A1D4-C9F64B66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AB58-8D50-4BAD-8776-244DFDDA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D8B467-5C08-4709-9508-7B1FECAE5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600" dirty="0"/>
              <a:t>企业资产管理系统</a:t>
            </a:r>
            <a:br>
              <a:rPr lang="en-US" altLang="zh-CN" sz="6600" dirty="0"/>
            </a:br>
            <a:r>
              <a:rPr lang="en-US" altLang="zh-CN" sz="4400" dirty="0"/>
              <a:t>Team: Good Night</a:t>
            </a:r>
            <a:endParaRPr lang="zh-CN" altLang="en-US" sz="6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285D8-EF5E-4BF7-9312-AC5F7022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zh-CN" altLang="en-US" sz="2800">
                <a:solidFill>
                  <a:srgbClr val="FFFFFF"/>
                </a:solidFill>
              </a:rPr>
              <a:t>乐阳 张鹤潇 黄翘楚 谢云桐</a:t>
            </a:r>
          </a:p>
        </p:txBody>
      </p:sp>
    </p:spTree>
    <p:extLst>
      <p:ext uri="{BB962C8B-B14F-4D97-AF65-F5344CB8AC3E}">
        <p14:creationId xmlns:p14="http://schemas.microsoft.com/office/powerpoint/2010/main" val="26530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E26DA3-E139-4FC5-B711-C815984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zh-CN" altLang="en-US" sz="3400" dirty="0"/>
              <a:t>注重人机交互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E00FC-607B-4BD8-AF8D-88F1837A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Help Card </a:t>
            </a:r>
            <a:r>
              <a:rPr lang="zh-CN" altLang="en-US" sz="2000" dirty="0"/>
              <a:t>介绍页面功能，</a:t>
            </a:r>
            <a:br>
              <a:rPr lang="en-US" altLang="zh-CN" sz="2000" dirty="0"/>
            </a:br>
            <a:r>
              <a:rPr lang="zh-CN" altLang="en-US" sz="2000" dirty="0"/>
              <a:t>指导用户使用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危险操作双重确认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97BF7E-8B0D-40DC-9EFD-7617F16AA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45"/>
          <a:stretch/>
        </p:blipFill>
        <p:spPr>
          <a:xfrm>
            <a:off x="6096000" y="859536"/>
            <a:ext cx="5301055" cy="1377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C4604-254D-9848-A641-A46AC2E5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70" y="3429000"/>
            <a:ext cx="5118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8974147-7EB0-4C7E-AC17-34F28638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项目管理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7E7B9-7F84-4C20-8D27-B359A3EF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altLang="zh-CN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4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D5E20D-315D-4409-9B2A-D5380376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zh-CN" altLang="en-US" sz="3600"/>
              <a:t>重构：加速软件开发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F571EE-F429-4F36-8B42-5740ECF7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87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4A221E8-46FA-47C5-BC4D-A5F945246C5D}"/>
              </a:ext>
            </a:extLst>
          </p:cNvPr>
          <p:cNvSpPr txBox="1">
            <a:spLocks/>
          </p:cNvSpPr>
          <p:nvPr/>
        </p:nvSpPr>
        <p:spPr>
          <a:xfrm>
            <a:off x="990599" y="2207727"/>
            <a:ext cx="4571999" cy="377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Try … Except … </a:t>
            </a:r>
            <a:r>
              <a:rPr lang="zh-CN" altLang="en-US" sz="1800" dirty="0"/>
              <a:t>逻辑繁复，</a:t>
            </a:r>
            <a:br>
              <a:rPr lang="en-US" altLang="zh-CN" sz="1800" dirty="0"/>
            </a:br>
            <a:r>
              <a:rPr lang="zh-CN" altLang="en-US" sz="1800" dirty="0"/>
              <a:t>在后端代码中多次出现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295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D5E20D-315D-4409-9B2A-D5380376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zh-CN" altLang="en-US" sz="3600"/>
              <a:t>重构：加速软件开发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C3D8B3-C040-4902-81B4-BBC6BC15D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27" b="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298219-5921-490D-BF3C-847454413E24}"/>
              </a:ext>
            </a:extLst>
          </p:cNvPr>
          <p:cNvSpPr txBox="1">
            <a:spLocks/>
          </p:cNvSpPr>
          <p:nvPr/>
        </p:nvSpPr>
        <p:spPr>
          <a:xfrm>
            <a:off x="990599" y="2207727"/>
            <a:ext cx="4571999" cy="377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Try … Except … </a:t>
            </a:r>
            <a:r>
              <a:rPr lang="zh-CN" altLang="en-US" sz="1800" dirty="0"/>
              <a:t>逻辑繁复，</a:t>
            </a:r>
            <a:br>
              <a:rPr lang="en-US" altLang="zh-CN" sz="1800" dirty="0"/>
            </a:br>
            <a:r>
              <a:rPr lang="zh-CN" altLang="en-US" sz="1800" dirty="0"/>
              <a:t>在后端代码中多次出现，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用装饰器统一处理</a:t>
            </a:r>
          </a:p>
        </p:txBody>
      </p:sp>
    </p:spTree>
    <p:extLst>
      <p:ext uri="{BB962C8B-B14F-4D97-AF65-F5344CB8AC3E}">
        <p14:creationId xmlns:p14="http://schemas.microsoft.com/office/powerpoint/2010/main" val="390071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172B5-7D94-46AD-937E-F4258290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重构前后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E4894-644B-4629-9061-D58054DE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E0E393-864B-4F14-A441-4BDDB5DA1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8625"/>
          <a:stretch/>
        </p:blipFill>
        <p:spPr>
          <a:xfrm>
            <a:off x="544748" y="1906621"/>
            <a:ext cx="10710153" cy="4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5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B882-F408-456B-A524-410DC20D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重构前后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02035A-939F-47D1-8BFF-86922B38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02" y="1825625"/>
            <a:ext cx="7195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6DB57B-7037-45ED-8B78-F0759C80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前后端同步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092C6-ED6B-469B-9F30-5093A0CD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1485718"/>
            <a:ext cx="3745947" cy="1061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</a:rPr>
              <a:t>在线接口文档，实时编辑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FA0A21-6764-424B-B24D-BE7CA8BA55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r="23290"/>
          <a:stretch/>
        </p:blipFill>
        <p:spPr>
          <a:xfrm>
            <a:off x="4418580" y="1151609"/>
            <a:ext cx="7196737" cy="49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FC015A-CFF2-4E85-A306-137F3F4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教训与反思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形用户界面, 图表, 折线图&#10;&#10;描述已自动生成">
            <a:extLst>
              <a:ext uri="{FF2B5EF4-FFF2-40B4-BE49-F238E27FC236}">
                <a16:creationId xmlns:a16="http://schemas.microsoft.com/office/drawing/2014/main" id="{3BD45AAB-418D-4FF9-BC44-84692F0A0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" r="-1" b="-1"/>
          <a:stretch/>
        </p:blipFill>
        <p:spPr>
          <a:xfrm>
            <a:off x="5405172" y="2364219"/>
            <a:ext cx="6009855" cy="369417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5C14-92A3-4BD6-9875-6D1A7CC5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73" y="2615184"/>
            <a:ext cx="3872243" cy="36941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Ant-Design </a:t>
            </a:r>
            <a:r>
              <a:rPr lang="zh-CN" altLang="en-US" sz="1800" dirty="0"/>
              <a:t>没有成熟的测试框架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前端一味追求高测试覆盖率，背离了单元测试的初心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单元测试应以推动项目开发为目的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4032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91A054-042B-4159-A07D-52DCAE19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7200" dirty="0"/>
              <a:t>感谢聆听</a:t>
            </a:r>
            <a:endParaRPr lang="zh-CN" alt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AE4256-53B1-4EC3-99A1-D5E1AC1D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CN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6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411E59-FAE7-41F6-BC44-3D0A1FD6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zh-CN" altLang="en-US"/>
              <a:t>项目介绍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内容占位符 2">
            <a:extLst>
              <a:ext uri="{FF2B5EF4-FFF2-40B4-BE49-F238E27FC236}">
                <a16:creationId xmlns:a16="http://schemas.microsoft.com/office/drawing/2014/main" id="{EB1A464C-A0B7-45BF-8745-5B76998A9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907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74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AA4529-FB1A-41C4-9D42-FD2157E2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939" t="18661" r="24139" b="13561"/>
          <a:stretch/>
        </p:blipFill>
        <p:spPr>
          <a:xfrm>
            <a:off x="6096000" y="1651379"/>
            <a:ext cx="4985982" cy="38350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EEFD05-A0E7-4E54-B164-D503023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登陆界面</a:t>
            </a:r>
          </a:p>
        </p:txBody>
      </p:sp>
    </p:spTree>
    <p:extLst>
      <p:ext uri="{BB962C8B-B14F-4D97-AF65-F5344CB8AC3E}">
        <p14:creationId xmlns:p14="http://schemas.microsoft.com/office/powerpoint/2010/main" val="217311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0DCB52B-D664-43D4-8118-93563B11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资产管理</a:t>
            </a:r>
          </a:p>
        </p:txBody>
      </p:sp>
      <p:pic>
        <p:nvPicPr>
          <p:cNvPr id="8" name="内容占位符 7" descr="手机屏幕截图&#10;&#10;描述已自动生成">
            <a:extLst>
              <a:ext uri="{FF2B5EF4-FFF2-40B4-BE49-F238E27FC236}">
                <a16:creationId xmlns:a16="http://schemas.microsoft.com/office/drawing/2014/main" id="{DD69D1A7-70E2-449F-A43E-048BC5215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3"/>
          <a:stretch/>
        </p:blipFill>
        <p:spPr>
          <a:xfrm>
            <a:off x="1448277" y="1759436"/>
            <a:ext cx="9128870" cy="4737361"/>
          </a:xfrm>
        </p:spPr>
      </p:pic>
    </p:spTree>
    <p:extLst>
      <p:ext uri="{BB962C8B-B14F-4D97-AF65-F5344CB8AC3E}">
        <p14:creationId xmlns:p14="http://schemas.microsoft.com/office/powerpoint/2010/main" val="401208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50B7D8-5844-4DBF-B386-ECDEA8B8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项目特色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B8F2B0-382D-477A-8041-645DA7DA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altLang="zh-CN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24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675137-A971-4287-8EA3-2741C9E9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树形数据管理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2ACC4-1E61-421D-9510-F30407D39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049" r="62546" b="2"/>
          <a:stretch/>
        </p:blipFill>
        <p:spPr>
          <a:xfrm>
            <a:off x="5120839" y="2567446"/>
            <a:ext cx="3882131" cy="35554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1D1AA-3D7C-47EC-9826-4D56CD81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532536"/>
            <a:ext cx="3872243" cy="36941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MPTT (Modified Pre-order Travel Tree) </a:t>
            </a:r>
            <a:r>
              <a:rPr lang="zh-CN" altLang="en-US" sz="1800" dirty="0"/>
              <a:t>管理树形数据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树形部门系统</a:t>
            </a:r>
            <a:br>
              <a:rPr lang="en-US" altLang="zh-CN" sz="1800" dirty="0"/>
            </a:br>
            <a:r>
              <a:rPr lang="zh-CN" altLang="en-US" sz="1800" dirty="0"/>
              <a:t>资产类型系统</a:t>
            </a:r>
            <a:br>
              <a:rPr lang="en-US" altLang="zh-CN" sz="1800" dirty="0"/>
            </a:br>
            <a:r>
              <a:rPr lang="zh-CN" altLang="en-US" sz="1800" dirty="0"/>
              <a:t>父子资产关联变动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pic>
        <p:nvPicPr>
          <p:cNvPr id="9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4B876E8F-7CD6-4146-8140-877288B76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1"/>
          <a:stretch/>
        </p:blipFill>
        <p:spPr>
          <a:xfrm>
            <a:off x="7061904" y="3177899"/>
            <a:ext cx="4975421" cy="22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DAEF9D-F98C-47EC-96AA-A5D324E4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权限控制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D43B11-7FBC-4083-8964-7CEB7B81CF62}"/>
              </a:ext>
            </a:extLst>
          </p:cNvPr>
          <p:cNvSpPr txBox="1">
            <a:spLocks/>
          </p:cNvSpPr>
          <p:nvPr/>
        </p:nvSpPr>
        <p:spPr>
          <a:xfrm>
            <a:off x="626850" y="2532536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根据用户权限调整系统菜单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zh-CN" altLang="en-US" sz="1800" dirty="0"/>
              <a:t>对非管理员账户只开放部分功能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不能通过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</a:t>
            </a:r>
            <a:r>
              <a:rPr lang="zh-CN" altLang="en-US" sz="1800" dirty="0"/>
              <a:t>进入无权限访问页面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B92CB-A845-434F-849D-94CDC49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19" y="2410194"/>
            <a:ext cx="3302290" cy="416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BF354-C739-B342-84BE-D2FAE166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63" y="2445175"/>
            <a:ext cx="3302288" cy="41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0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BCD0F1-16B8-4F01-AC28-47B8971E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身份认证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53612-83C6-47E1-8E4D-81655742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184" y="1261872"/>
            <a:ext cx="6958584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JSON Web Token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：基于表单的身份认证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6757DFE-E59F-497B-A24C-8C58B473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20644"/>
          <a:stretch/>
        </p:blipFill>
        <p:spPr>
          <a:xfrm>
            <a:off x="5987888" y="2480061"/>
            <a:ext cx="5003433" cy="366576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146F95F4-F940-4986-9909-05328D7C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9"/>
          <a:stretch/>
        </p:blipFill>
        <p:spPr>
          <a:xfrm>
            <a:off x="1402902" y="2368605"/>
            <a:ext cx="3890066" cy="38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B700C0-FFA7-4B5F-982F-3D2CDDA6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注重细节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7DD70-3C8E-4E41-914A-EE55E474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删除账户后，关联资产转移到本部门资产管理员名下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删除部门后，关联账户和资产移交上级部门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顶层部门不能删除</a:t>
            </a:r>
          </a:p>
        </p:txBody>
      </p:sp>
    </p:spTree>
    <p:extLst>
      <p:ext uri="{BB962C8B-B14F-4D97-AF65-F5344CB8AC3E}">
        <p14:creationId xmlns:p14="http://schemas.microsoft.com/office/powerpoint/2010/main" val="207261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333</Words>
  <Application>Microsoft Macintosh PowerPoint</Application>
  <PresentationFormat>Widescreen</PresentationFormat>
  <Paragraphs>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Avenir Next LT Pro</vt:lpstr>
      <vt:lpstr>Calibri</vt:lpstr>
      <vt:lpstr>Office 主题​​</vt:lpstr>
      <vt:lpstr>企业资产管理系统 Team: Good Night</vt:lpstr>
      <vt:lpstr>项目介绍</vt:lpstr>
      <vt:lpstr>登陆界面</vt:lpstr>
      <vt:lpstr>资产管理</vt:lpstr>
      <vt:lpstr>项目特色</vt:lpstr>
      <vt:lpstr>树形数据管理</vt:lpstr>
      <vt:lpstr>权限控制</vt:lpstr>
      <vt:lpstr>身份认证</vt:lpstr>
      <vt:lpstr>注重细节</vt:lpstr>
      <vt:lpstr>注重人机交互</vt:lpstr>
      <vt:lpstr>项目管理</vt:lpstr>
      <vt:lpstr>重构：加速软件开发</vt:lpstr>
      <vt:lpstr>重构：加速软件开发</vt:lpstr>
      <vt:lpstr>重构前后</vt:lpstr>
      <vt:lpstr>重构前后</vt:lpstr>
      <vt:lpstr>前后端同步</vt:lpstr>
      <vt:lpstr>教训与反思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企业资产管理系统 Team: Good Night</dc:title>
  <dc:creator>HeX Zhang</dc:creator>
  <cp:lastModifiedBy>谢 云桐</cp:lastModifiedBy>
  <cp:revision>16</cp:revision>
  <dcterms:created xsi:type="dcterms:W3CDTF">2020-12-23T15:50:33Z</dcterms:created>
  <dcterms:modified xsi:type="dcterms:W3CDTF">2020-12-24T03:30:03Z</dcterms:modified>
</cp:coreProperties>
</file>