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9"/>
  </p:notesMasterIdLst>
  <p:sldIdLst>
    <p:sldId id="258" r:id="rId2"/>
    <p:sldId id="295" r:id="rId3"/>
    <p:sldId id="307" r:id="rId4"/>
    <p:sldId id="290" r:id="rId5"/>
    <p:sldId id="309" r:id="rId6"/>
    <p:sldId id="308" r:id="rId7"/>
    <p:sldId id="260" r:id="rId8"/>
  </p:sldIdLst>
  <p:sldSz cx="12192000" cy="9144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07"/>
  </p:normalViewPr>
  <p:slideViewPr>
    <p:cSldViewPr snapToGrid="0" snapToObjects="1">
      <p:cViewPr>
        <p:scale>
          <a:sx n="81" d="100"/>
          <a:sy n="81" d="100"/>
        </p:scale>
        <p:origin x="1752"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0098F-80EB-B14C-9EF0-47776A586C5F}" type="datetimeFigureOut">
              <a:rPr kumimoji="1" lang="zh-CN" altLang="en-US" smtClean="0"/>
              <a:t>2017/4/9</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CA55F2-1A38-7748-9992-6AFADA413638}" type="slidenum">
              <a:rPr kumimoji="1" lang="zh-CN" altLang="en-US" smtClean="0"/>
              <a:t>‹#›</a:t>
            </a:fld>
            <a:endParaRPr kumimoji="1" lang="zh-CN" altLang="en-US"/>
          </a:p>
        </p:txBody>
      </p:sp>
    </p:spTree>
    <p:extLst>
      <p:ext uri="{BB962C8B-B14F-4D97-AF65-F5344CB8AC3E}">
        <p14:creationId xmlns:p14="http://schemas.microsoft.com/office/powerpoint/2010/main" val="1890855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BC59097-F327-5843-A8D7-1AC5DB485714}" type="slidenum">
              <a:rPr kumimoji="1" lang="zh-CN" altLang="en-US" smtClean="0"/>
              <a:t>1</a:t>
            </a:fld>
            <a:endParaRPr kumimoji="1" lang="zh-CN" altLang="en-US"/>
          </a:p>
        </p:txBody>
      </p:sp>
    </p:spTree>
    <p:extLst>
      <p:ext uri="{BB962C8B-B14F-4D97-AF65-F5344CB8AC3E}">
        <p14:creationId xmlns:p14="http://schemas.microsoft.com/office/powerpoint/2010/main" val="1144102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5DC500-3862-4244-AEA2-E6C2645D9F18}" type="slidenum">
              <a:rPr kumimoji="1" lang="zh-CN" altLang="en-US" smtClean="0"/>
              <a:t>2</a:t>
            </a:fld>
            <a:endParaRPr kumimoji="1" lang="zh-CN" altLang="en-US"/>
          </a:p>
        </p:txBody>
      </p:sp>
    </p:spTree>
    <p:extLst>
      <p:ext uri="{BB962C8B-B14F-4D97-AF65-F5344CB8AC3E}">
        <p14:creationId xmlns:p14="http://schemas.microsoft.com/office/powerpoint/2010/main" val="399065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5DC500-3862-4244-AEA2-E6C2645D9F18}" type="slidenum">
              <a:rPr kumimoji="1" lang="zh-CN" altLang="en-US" smtClean="0"/>
              <a:t>3</a:t>
            </a:fld>
            <a:endParaRPr kumimoji="1" lang="zh-CN" altLang="en-US"/>
          </a:p>
        </p:txBody>
      </p:sp>
    </p:spTree>
    <p:extLst>
      <p:ext uri="{BB962C8B-B14F-4D97-AF65-F5344CB8AC3E}">
        <p14:creationId xmlns:p14="http://schemas.microsoft.com/office/powerpoint/2010/main" val="1057395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5DC500-3862-4244-AEA2-E6C2645D9F18}" type="slidenum">
              <a:rPr kumimoji="1" lang="zh-CN" altLang="en-US" smtClean="0"/>
              <a:t>4</a:t>
            </a:fld>
            <a:endParaRPr kumimoji="1" lang="zh-CN" altLang="en-US"/>
          </a:p>
        </p:txBody>
      </p:sp>
    </p:spTree>
    <p:extLst>
      <p:ext uri="{BB962C8B-B14F-4D97-AF65-F5344CB8AC3E}">
        <p14:creationId xmlns:p14="http://schemas.microsoft.com/office/powerpoint/2010/main" val="1231763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5DC500-3862-4244-AEA2-E6C2645D9F18}" type="slidenum">
              <a:rPr kumimoji="1" lang="zh-CN" altLang="en-US" smtClean="0"/>
              <a:t>5</a:t>
            </a:fld>
            <a:endParaRPr kumimoji="1" lang="zh-CN" altLang="en-US"/>
          </a:p>
        </p:txBody>
      </p:sp>
    </p:spTree>
    <p:extLst>
      <p:ext uri="{BB962C8B-B14F-4D97-AF65-F5344CB8AC3E}">
        <p14:creationId xmlns:p14="http://schemas.microsoft.com/office/powerpoint/2010/main" val="1988308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5DC500-3862-4244-AEA2-E6C2645D9F18}" type="slidenum">
              <a:rPr kumimoji="1" lang="zh-CN" altLang="en-US" smtClean="0"/>
              <a:t>6</a:t>
            </a:fld>
            <a:endParaRPr kumimoji="1" lang="zh-CN" altLang="en-US"/>
          </a:p>
        </p:txBody>
      </p:sp>
    </p:spTree>
    <p:extLst>
      <p:ext uri="{BB962C8B-B14F-4D97-AF65-F5344CB8AC3E}">
        <p14:creationId xmlns:p14="http://schemas.microsoft.com/office/powerpoint/2010/main" val="2105088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96484"/>
            <a:ext cx="10363200" cy="3183467"/>
          </a:xfrm>
        </p:spPr>
        <p:txBody>
          <a:bodyPr anchor="b"/>
          <a:lstStyle>
            <a:lvl1pPr algn="ctr">
              <a:defRPr sz="8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4802717"/>
            <a:ext cx="9144000" cy="220768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AE4A36F-F37B-B846-9297-92C1910D3927}" type="datetimeFigureOut">
              <a:rPr kumimoji="1" lang="zh-CN" altLang="en-US" smtClean="0"/>
              <a:t>2017/4/9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EBF58424-9AD2-0944-891B-48B777BDA282}"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8AE4A36F-F37B-B846-9297-92C1910D3927}" type="datetimeFigureOut">
              <a:rPr kumimoji="1" lang="zh-CN" altLang="en-US" smtClean="0"/>
              <a:t>2017/4/9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EBF58424-9AD2-0944-891B-48B777BDA282}"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486834"/>
            <a:ext cx="2628900" cy="7749117"/>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1" y="486834"/>
            <a:ext cx="7734300" cy="7749117"/>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8AE4A36F-F37B-B846-9297-92C1910D3927}" type="datetimeFigureOut">
              <a:rPr kumimoji="1" lang="zh-CN" altLang="en-US" smtClean="0"/>
              <a:t>2017/4/9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EBF58424-9AD2-0944-891B-48B777BDA282}"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8AE4A36F-F37B-B846-9297-92C1910D3927}" type="datetimeFigureOut">
              <a:rPr kumimoji="1" lang="zh-CN" altLang="en-US" smtClean="0"/>
              <a:t>2017/4/9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EBF58424-9AD2-0944-891B-48B777BDA282}"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2279653"/>
            <a:ext cx="10515600" cy="3803649"/>
          </a:xfrm>
        </p:spPr>
        <p:txBody>
          <a:bodyPr anchor="b"/>
          <a:lstStyle>
            <a:lvl1pPr>
              <a:defRPr sz="8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1" y="6119286"/>
            <a:ext cx="10515600" cy="2000249"/>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AE4A36F-F37B-B846-9297-92C1910D3927}" type="datetimeFigureOut">
              <a:rPr kumimoji="1" lang="zh-CN" altLang="en-US" smtClean="0"/>
              <a:t>2017/4/9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EBF58424-9AD2-0944-891B-48B777BDA282}"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2434167"/>
            <a:ext cx="5181600" cy="5801784"/>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172200" y="2434167"/>
            <a:ext cx="5181600" cy="5801784"/>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8AE4A36F-F37B-B846-9297-92C1910D3927}" type="datetimeFigureOut">
              <a:rPr kumimoji="1" lang="zh-CN" altLang="en-US" smtClean="0"/>
              <a:t>2017/4/9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EBF58424-9AD2-0944-891B-48B777BDA282}"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486836"/>
            <a:ext cx="10515600" cy="176741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9" y="2241551"/>
            <a:ext cx="5157787"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单击此处编辑母版文本样式</a:t>
            </a:r>
          </a:p>
        </p:txBody>
      </p:sp>
      <p:sp>
        <p:nvSpPr>
          <p:cNvPr id="4" name="Content Placeholder 3"/>
          <p:cNvSpPr>
            <a:spLocks noGrp="1"/>
          </p:cNvSpPr>
          <p:nvPr>
            <p:ph sz="half" idx="2"/>
          </p:nvPr>
        </p:nvSpPr>
        <p:spPr>
          <a:xfrm>
            <a:off x="839789" y="3340100"/>
            <a:ext cx="5157787" cy="4912784"/>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172201" y="2241551"/>
            <a:ext cx="5183188"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1" y="3340100"/>
            <a:ext cx="5183188" cy="4912784"/>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8AE4A36F-F37B-B846-9297-92C1910D3927}" type="datetimeFigureOut">
              <a:rPr kumimoji="1" lang="zh-CN" altLang="en-US" smtClean="0"/>
              <a:t>2017/4/9</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EBF58424-9AD2-0944-891B-48B777BDA282}"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AE4A36F-F37B-B846-9297-92C1910D3927}" type="datetimeFigureOut">
              <a:rPr kumimoji="1" lang="zh-CN" altLang="en-US" smtClean="0"/>
              <a:t>2017/4/9</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EBF58424-9AD2-0944-891B-48B777BDA282}"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4A36F-F37B-B846-9297-92C1910D3927}" type="datetimeFigureOut">
              <a:rPr kumimoji="1" lang="zh-CN" altLang="en-US" smtClean="0"/>
              <a:t>2017/4/9</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EBF58424-9AD2-0944-891B-48B777BDA282}"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609600"/>
            <a:ext cx="3932237" cy="2133600"/>
          </a:xfrm>
        </p:spPr>
        <p:txBody>
          <a:bodyPr anchor="b"/>
          <a:lstStyle>
            <a:lvl1pPr>
              <a:defRPr sz="4267"/>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1316569"/>
            <a:ext cx="6172200"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839788" y="2743200"/>
            <a:ext cx="3932237"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AE4A36F-F37B-B846-9297-92C1910D3927}" type="datetimeFigureOut">
              <a:rPr kumimoji="1" lang="zh-CN" altLang="en-US" smtClean="0"/>
              <a:t>2017/4/9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EBF58424-9AD2-0944-891B-48B777BDA282}"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609600"/>
            <a:ext cx="3932237" cy="2133600"/>
          </a:xfrm>
        </p:spPr>
        <p:txBody>
          <a:bodyPr anchor="b"/>
          <a:lstStyle>
            <a:lvl1pPr>
              <a:defRPr sz="4267"/>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1316569"/>
            <a:ext cx="6172200" cy="6498167"/>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839788" y="2743200"/>
            <a:ext cx="3932237"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AE4A36F-F37B-B846-9297-92C1910D3927}" type="datetimeFigureOut">
              <a:rPr kumimoji="1" lang="zh-CN" altLang="en-US" smtClean="0"/>
              <a:t>2017/4/9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EBF58424-9AD2-0944-891B-48B777BDA282}"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86836"/>
            <a:ext cx="10515600" cy="1767417"/>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2434167"/>
            <a:ext cx="10515600" cy="580178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838200" y="8475136"/>
            <a:ext cx="2743200" cy="486833"/>
          </a:xfrm>
          <a:prstGeom prst="rect">
            <a:avLst/>
          </a:prstGeom>
        </p:spPr>
        <p:txBody>
          <a:bodyPr vert="horz" lIns="91440" tIns="45720" rIns="91440" bIns="45720" rtlCol="0" anchor="ctr"/>
          <a:lstStyle>
            <a:lvl1pPr algn="l">
              <a:defRPr sz="1600">
                <a:solidFill>
                  <a:schemeClr val="tx1">
                    <a:tint val="75000"/>
                  </a:schemeClr>
                </a:solidFill>
              </a:defRPr>
            </a:lvl1pPr>
          </a:lstStyle>
          <a:p>
            <a:fld id="{8AE4A36F-F37B-B846-9297-92C1910D3927}" type="datetimeFigureOut">
              <a:rPr kumimoji="1" lang="zh-CN" altLang="en-US" smtClean="0"/>
              <a:t>2017/4/9</a:t>
            </a:fld>
            <a:endParaRPr kumimoji="1" lang="zh-CN" altLang="en-US"/>
          </a:p>
        </p:txBody>
      </p:sp>
      <p:sp>
        <p:nvSpPr>
          <p:cNvPr id="5" name="Footer Placeholder 4"/>
          <p:cNvSpPr>
            <a:spLocks noGrp="1"/>
          </p:cNvSpPr>
          <p:nvPr>
            <p:ph type="ftr" sz="quarter" idx="3"/>
          </p:nvPr>
        </p:nvSpPr>
        <p:spPr>
          <a:xfrm>
            <a:off x="4038600" y="8475136"/>
            <a:ext cx="4114800"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8610600" y="8475136"/>
            <a:ext cx="2743200"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EBF58424-9AD2-0944-891B-48B777BDA282}" type="slidenum">
              <a:rPr kumimoji="1" lang="zh-CN" altLang="en-US" smtClean="0"/>
              <a:t>‹#›</a:t>
            </a:fld>
            <a:endParaRPr kumimoji="1" lang="zh-CN" altLang="en-US"/>
          </a:p>
        </p:txBody>
      </p:sp>
    </p:spTree>
    <p:extLst>
      <p:ext uri="{BB962C8B-B14F-4D97-AF65-F5344CB8AC3E}">
        <p14:creationId xmlns:p14="http://schemas.microsoft.com/office/powerpoint/2010/main" val="7022644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g"/><Relationship Id="rId5" Type="http://schemas.openxmlformats.org/officeDocument/2006/relationships/image" Target="../media/image3.jpg"/><Relationship Id="rId6" Type="http://schemas.openxmlformats.org/officeDocument/2006/relationships/image" Target="../media/image4.jpg"/><Relationship Id="rId7"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3.png"/><Relationship Id="rId5" Type="http://schemas.openxmlformats.org/officeDocument/2006/relationships/image" Target="../media/image9.png"/><Relationship Id="rId6" Type="http://schemas.openxmlformats.org/officeDocument/2006/relationships/image" Target="../media/image14.png"/><Relationship Id="rId7" Type="http://schemas.openxmlformats.org/officeDocument/2006/relationships/image" Target="../media/image6.tiff"/><Relationship Id="rId8"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7.tiff"/><Relationship Id="rId5" Type="http://schemas.openxmlformats.org/officeDocument/2006/relationships/image" Target="../media/image8.tiff"/><Relationship Id="rId6" Type="http://schemas.openxmlformats.org/officeDocument/2006/relationships/image" Target="../media/image9.tiff"/><Relationship Id="rId7" Type="http://schemas.openxmlformats.org/officeDocument/2006/relationships/image" Target="../media/image10.tiff"/><Relationship Id="rId8" Type="http://schemas.openxmlformats.org/officeDocument/2006/relationships/image" Target="../media/image11.tiff"/><Relationship Id="rId9" Type="http://schemas.openxmlformats.org/officeDocument/2006/relationships/image" Target="../media/image12.tif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mailto:xieyujia@gatech.edu" TargetMode="External"/><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内容占位符 1"/>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3977" r="21324"/>
          <a:stretch/>
        </p:blipFill>
        <p:spPr>
          <a:xfrm>
            <a:off x="0" y="44984"/>
            <a:ext cx="12214170" cy="9197603"/>
          </a:xfrm>
          <a:prstGeom prst="rect">
            <a:avLst/>
          </a:prstGeom>
        </p:spPr>
      </p:pic>
      <p:sp>
        <p:nvSpPr>
          <p:cNvPr id="4" name="AutoShape 2" descr="rl.png"/>
          <p:cNvSpPr>
            <a:spLocks noChangeAspect="1" noChangeArrowheads="1"/>
          </p:cNvSpPr>
          <p:nvPr/>
        </p:nvSpPr>
        <p:spPr bwMode="auto">
          <a:xfrm>
            <a:off x="0" y="0"/>
            <a:ext cx="406400" cy="406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zh-CN" altLang="en-US" sz="2400"/>
          </a:p>
        </p:txBody>
      </p:sp>
      <p:pic>
        <p:nvPicPr>
          <p:cNvPr id="2" name="图片 1"/>
          <p:cNvPicPr>
            <a:picLocks noChangeAspect="1"/>
          </p:cNvPicPr>
          <p:nvPr/>
        </p:nvPicPr>
        <p:blipFill rotWithShape="1">
          <a:blip r:embed="rId4">
            <a:duotone>
              <a:schemeClr val="accent4">
                <a:shade val="45000"/>
                <a:satMod val="135000"/>
              </a:schemeClr>
              <a:prstClr val="white"/>
            </a:duotone>
            <a:extLst>
              <a:ext uri="{28A0092B-C50C-407E-A947-70E740481C1C}">
                <a14:useLocalDpi xmlns:a14="http://schemas.microsoft.com/office/drawing/2010/main" val="0"/>
              </a:ext>
            </a:extLst>
          </a:blip>
          <a:srcRect l="12287" t="3847" r="7963" b="8757"/>
          <a:stretch/>
        </p:blipFill>
        <p:spPr>
          <a:xfrm rot="21377030">
            <a:off x="5159989" y="3012355"/>
            <a:ext cx="6298109" cy="5176327"/>
          </a:xfrm>
          <a:prstGeom prst="rect">
            <a:avLst/>
          </a:prstGeom>
        </p:spPr>
      </p:pic>
      <p:pic>
        <p:nvPicPr>
          <p:cNvPr id="5" name="图片 4"/>
          <p:cNvPicPr>
            <a:picLocks noChangeAspect="1"/>
          </p:cNvPicPr>
          <p:nvPr/>
        </p:nvPicPr>
        <p:blipFill rotWithShape="1">
          <a:blip r:embed="rId5">
            <a:duotone>
              <a:schemeClr val="accent4">
                <a:shade val="45000"/>
                <a:satMod val="135000"/>
              </a:schemeClr>
              <a:prstClr val="white"/>
            </a:duotone>
            <a:extLst>
              <a:ext uri="{28A0092B-C50C-407E-A947-70E740481C1C}">
                <a14:useLocalDpi xmlns:a14="http://schemas.microsoft.com/office/drawing/2010/main" val="0"/>
              </a:ext>
            </a:extLst>
          </a:blip>
          <a:srcRect l="12078" t="4454" r="6262" b="9396"/>
          <a:stretch/>
        </p:blipFill>
        <p:spPr>
          <a:xfrm rot="20660322">
            <a:off x="929898" y="509802"/>
            <a:ext cx="5368977" cy="4248172"/>
          </a:xfrm>
          <a:prstGeom prst="rect">
            <a:avLst/>
          </a:prstGeom>
        </p:spPr>
      </p:pic>
      <p:pic>
        <p:nvPicPr>
          <p:cNvPr id="3" name="图片 2"/>
          <p:cNvPicPr>
            <a:picLocks noChangeAspect="1"/>
          </p:cNvPicPr>
          <p:nvPr/>
        </p:nvPicPr>
        <p:blipFill rotWithShape="1">
          <a:blip r:embed="rId6">
            <a:duotone>
              <a:schemeClr val="accent4">
                <a:shade val="45000"/>
                <a:satMod val="135000"/>
              </a:schemeClr>
              <a:prstClr val="white"/>
            </a:duotone>
            <a:extLst>
              <a:ext uri="{28A0092B-C50C-407E-A947-70E740481C1C}">
                <a14:useLocalDpi xmlns:a14="http://schemas.microsoft.com/office/drawing/2010/main" val="0"/>
              </a:ext>
            </a:extLst>
          </a:blip>
          <a:srcRect l="12384" t="5744" r="7525" b="9458"/>
          <a:stretch/>
        </p:blipFill>
        <p:spPr>
          <a:xfrm rot="1519964">
            <a:off x="824837" y="4896588"/>
            <a:ext cx="3770307" cy="2993914"/>
          </a:xfrm>
          <a:prstGeom prst="rect">
            <a:avLst/>
          </a:prstGeom>
        </p:spPr>
      </p:pic>
      <p:sp>
        <p:nvSpPr>
          <p:cNvPr id="7" name="矩形 6"/>
          <p:cNvSpPr/>
          <p:nvPr/>
        </p:nvSpPr>
        <p:spPr>
          <a:xfrm>
            <a:off x="-13521" y="89967"/>
            <a:ext cx="12241212" cy="9197603"/>
          </a:xfrm>
          <a:prstGeom prst="rect">
            <a:avLst/>
          </a:prstGeom>
          <a:solidFill>
            <a:schemeClr val="lt1">
              <a:alpha val="78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2400"/>
          </a:p>
        </p:txBody>
      </p:sp>
      <p:sp>
        <p:nvSpPr>
          <p:cNvPr id="8" name="标题 1"/>
          <p:cNvSpPr txBox="1">
            <a:spLocks/>
          </p:cNvSpPr>
          <p:nvPr/>
        </p:nvSpPr>
        <p:spPr>
          <a:xfrm>
            <a:off x="1066800" y="2914657"/>
            <a:ext cx="9694218" cy="2579104"/>
          </a:xfrm>
          <a:prstGeom prst="rect">
            <a:avLst/>
          </a:prstGeom>
          <a:solidFill>
            <a:schemeClr val="accent4">
              <a:lumMod val="60000"/>
              <a:lumOff val="40000"/>
              <a:alpha val="34000"/>
            </a:schemeClr>
          </a:solidFill>
        </p:spPr>
        <p:txBody>
          <a:bodyPr vert="horz" lIns="121920" tIns="60960" rIns="121920" bIns="6096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5400" dirty="0" smtClean="0">
                <a:ea typeface="Microsoft YaHei" charset="-122"/>
                <a:cs typeface="Microsoft YaHei" charset="-122"/>
              </a:rPr>
              <a:t>Achieve Strict Monotony with Neural Network, and Implement with </a:t>
            </a:r>
            <a:r>
              <a:rPr lang="en-US" altLang="zh-CN" sz="5400" dirty="0" err="1" smtClean="0">
                <a:ea typeface="Microsoft YaHei" charset="-122"/>
                <a:cs typeface="Microsoft YaHei" charset="-122"/>
              </a:rPr>
              <a:t>TensorFlow</a:t>
            </a:r>
            <a:endParaRPr lang="en-US" altLang="zh-CN" sz="5400" dirty="0"/>
          </a:p>
        </p:txBody>
      </p:sp>
      <p:sp>
        <p:nvSpPr>
          <p:cNvPr id="9" name="副标题 2"/>
          <p:cNvSpPr txBox="1">
            <a:spLocks/>
          </p:cNvSpPr>
          <p:nvPr/>
        </p:nvSpPr>
        <p:spPr>
          <a:xfrm>
            <a:off x="6644197" y="5894687"/>
            <a:ext cx="6049488" cy="2140555"/>
          </a:xfrm>
          <a:prstGeom prst="rect">
            <a:avLst/>
          </a:prstGeom>
        </p:spPr>
        <p:txBody>
          <a:bodyPr vert="horz" lIns="121920" tIns="60960" rIns="121920" bIns="6096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kumimoji="1" lang="en-US" altLang="zh-CN" sz="2667" dirty="0"/>
              <a:t>Reporter: Yujia Xie            </a:t>
            </a:r>
          </a:p>
          <a:p>
            <a:pPr>
              <a:lnSpc>
                <a:spcPct val="120000"/>
              </a:lnSpc>
            </a:pPr>
            <a:r>
              <a:rPr kumimoji="1" lang="en-US" altLang="zh-CN" sz="2667" dirty="0"/>
              <a:t> Georgia  Institute of Technology</a:t>
            </a:r>
            <a:endParaRPr kumimoji="1" lang="zh-CN" altLang="en-US" sz="2667" dirty="0"/>
          </a:p>
        </p:txBody>
      </p:sp>
      <p:pic>
        <p:nvPicPr>
          <p:cNvPr id="12" name="图片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38734" y="943046"/>
            <a:ext cx="4676384" cy="1178448"/>
          </a:xfrm>
          <a:prstGeom prst="rect">
            <a:avLst/>
          </a:prstGeom>
        </p:spPr>
      </p:pic>
      <p:sp>
        <p:nvSpPr>
          <p:cNvPr id="13" name="文本框 12"/>
          <p:cNvSpPr txBox="1"/>
          <p:nvPr/>
        </p:nvSpPr>
        <p:spPr>
          <a:xfrm>
            <a:off x="406400" y="2194587"/>
            <a:ext cx="2836334" cy="584775"/>
          </a:xfrm>
          <a:prstGeom prst="rect">
            <a:avLst/>
          </a:prstGeom>
          <a:noFill/>
        </p:spPr>
        <p:txBody>
          <a:bodyPr wrap="square" rtlCol="0">
            <a:spAutoFit/>
          </a:bodyPr>
          <a:lstStyle/>
          <a:p>
            <a:r>
              <a:rPr kumimoji="1" lang="en-US" altLang="zh-CN" sz="3200" dirty="0"/>
              <a:t>Report of</a:t>
            </a:r>
            <a:endParaRPr kumimoji="1" lang="zh-CN" altLang="en-US" sz="3200" dirty="0"/>
          </a:p>
        </p:txBody>
      </p:sp>
      <p:sp>
        <p:nvSpPr>
          <p:cNvPr id="11" name="矩形 10"/>
          <p:cNvSpPr/>
          <p:nvPr/>
        </p:nvSpPr>
        <p:spPr>
          <a:xfrm>
            <a:off x="11085" y="1"/>
            <a:ext cx="12192000" cy="49885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17" name="矩形 16"/>
          <p:cNvSpPr/>
          <p:nvPr/>
        </p:nvSpPr>
        <p:spPr>
          <a:xfrm>
            <a:off x="0" y="8745376"/>
            <a:ext cx="12192000" cy="53626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Tree>
    <p:extLst>
      <p:ext uri="{BB962C8B-B14F-4D97-AF65-F5344CB8AC3E}">
        <p14:creationId xmlns:p14="http://schemas.microsoft.com/office/powerpoint/2010/main" val="4907614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0457" y="-28821"/>
            <a:ext cx="10515600" cy="1767417"/>
          </a:xfrm>
        </p:spPr>
        <p:txBody>
          <a:bodyPr/>
          <a:lstStyle/>
          <a:p>
            <a:r>
              <a:rPr kumimoji="1" lang="en-US" altLang="zh-CN" sz="8800" dirty="0"/>
              <a:t>R</a:t>
            </a:r>
            <a:r>
              <a:rPr kumimoji="1" lang="en-US" altLang="zh-CN" dirty="0" smtClean="0"/>
              <a:t>EVIEW</a:t>
            </a: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5304" y="204997"/>
            <a:ext cx="4676384" cy="1178448"/>
          </a:xfrm>
          <a:prstGeom prst="rect">
            <a:avLst/>
          </a:prstGeom>
        </p:spPr>
      </p:pic>
      <p:cxnSp>
        <p:nvCxnSpPr>
          <p:cNvPr id="7" name="直线连接符 6"/>
          <p:cNvCxnSpPr/>
          <p:nvPr/>
        </p:nvCxnSpPr>
        <p:spPr>
          <a:xfrm>
            <a:off x="0" y="1383445"/>
            <a:ext cx="12192000" cy="0"/>
          </a:xfrm>
          <a:prstGeom prst="line">
            <a:avLst/>
          </a:prstGeom>
          <a:ln w="57150">
            <a:solidFill>
              <a:srgbClr val="C89454"/>
            </a:solidFill>
          </a:ln>
        </p:spPr>
        <p:style>
          <a:lnRef idx="1">
            <a:schemeClr val="accent1"/>
          </a:lnRef>
          <a:fillRef idx="0">
            <a:schemeClr val="accent1"/>
          </a:fillRef>
          <a:effectRef idx="0">
            <a:schemeClr val="accent1"/>
          </a:effectRef>
          <a:fontRef idx="minor">
            <a:schemeClr val="tx1"/>
          </a:fontRef>
        </p:style>
      </p:cxnSp>
      <p:grpSp>
        <p:nvGrpSpPr>
          <p:cNvPr id="4" name="组 3"/>
          <p:cNvGrpSpPr/>
          <p:nvPr/>
        </p:nvGrpSpPr>
        <p:grpSpPr>
          <a:xfrm>
            <a:off x="1023091" y="3317714"/>
            <a:ext cx="4239856" cy="4995823"/>
            <a:chOff x="1265940" y="3534091"/>
            <a:chExt cx="4239856" cy="4995823"/>
          </a:xfrm>
        </p:grpSpPr>
        <p:grpSp>
          <p:nvGrpSpPr>
            <p:cNvPr id="73" name="组 72"/>
            <p:cNvGrpSpPr/>
            <p:nvPr/>
          </p:nvGrpSpPr>
          <p:grpSpPr>
            <a:xfrm>
              <a:off x="1265940" y="3847365"/>
              <a:ext cx="4239856" cy="4682549"/>
              <a:chOff x="1368241" y="3895441"/>
              <a:chExt cx="4239856" cy="4682549"/>
            </a:xfrm>
          </p:grpSpPr>
          <mc:AlternateContent xmlns:mc="http://schemas.openxmlformats.org/markup-compatibility/2006" xmlns:a14="http://schemas.microsoft.com/office/drawing/2010/main">
            <mc:Choice Requires="a14">
              <p:sp>
                <p:nvSpPr>
                  <p:cNvPr id="15" name="文本框 14"/>
                  <p:cNvSpPr txBox="1"/>
                  <p:nvPr/>
                </p:nvSpPr>
                <p:spPr>
                  <a:xfrm>
                    <a:off x="1553908" y="5905114"/>
                    <a:ext cx="4054189" cy="993940"/>
                  </a:xfrm>
                  <a:prstGeom prst="roundRect">
                    <a:avLst>
                      <a:gd name="adj" fmla="val 24205"/>
                    </a:avLst>
                  </a:prstGeom>
                  <a:noFill/>
                  <a:ln w="19050">
                    <a:solidFill>
                      <a:schemeClr val="accent4">
                        <a:lumMod val="75000"/>
                      </a:schemeClr>
                    </a:solidFill>
                  </a:ln>
                </p:spPr>
                <p:txBody>
                  <a:bodyPr wrap="square" rtlCol="0" anchor="ctr">
                    <a:spAutoFit/>
                  </a:bodyPr>
                  <a:lstStyle/>
                  <a:p>
                    <a:r>
                      <a:rPr lang="en-US" altLang="zh-CN" sz="2000" dirty="0" smtClean="0"/>
                      <a:t>Update </a:t>
                    </a:r>
                    <a14:m>
                      <m:oMath xmlns:m="http://schemas.openxmlformats.org/officeDocument/2006/math">
                        <m:r>
                          <a:rPr kumimoji="1" lang="en-US" altLang="zh-CN" sz="2000" i="1">
                            <a:latin typeface="Cambria Math" charset="0"/>
                          </a:rPr>
                          <m:t>𝑤</m:t>
                        </m:r>
                        <m:r>
                          <a:rPr kumimoji="1" lang="en-US" altLang="zh-CN" sz="2000" i="1">
                            <a:latin typeface="Cambria Math" charset="0"/>
                          </a:rPr>
                          <m:t>,</m:t>
                        </m:r>
                        <m:r>
                          <a:rPr kumimoji="1" lang="en-US" altLang="zh-CN" sz="2000" i="1">
                            <a:latin typeface="Cambria Math" charset="0"/>
                          </a:rPr>
                          <m:t>𝑏</m:t>
                        </m:r>
                      </m:oMath>
                    </a14:m>
                    <a:r>
                      <a:rPr lang="en-US" altLang="zh-CN" sz="2000" dirty="0" smtClean="0"/>
                      <a:t> with loss function</a:t>
                    </a:r>
                  </a:p>
                  <a:p>
                    <a:pPr algn="ctr"/>
                    <a:r>
                      <a:rPr lang="en-US" altLang="zh-CN" sz="2000" dirty="0" smtClean="0"/>
                      <a:t> </a:t>
                    </a:r>
                    <a14:m>
                      <m:oMath xmlns:m="http://schemas.openxmlformats.org/officeDocument/2006/math">
                        <m:r>
                          <m:rPr>
                            <m:sty m:val="p"/>
                          </m:rPr>
                          <a:rPr kumimoji="1" lang="en-US" altLang="zh-CN" sz="2000" b="0" i="0" smtClean="0">
                            <a:latin typeface="Cambria Math" charset="0"/>
                          </a:rPr>
                          <m:t>L</m:t>
                        </m:r>
                        <m:r>
                          <a:rPr kumimoji="1" lang="en-US" altLang="zh-CN" sz="2000" b="0" i="0" smtClean="0">
                            <a:latin typeface="Cambria Math" charset="0"/>
                          </a:rPr>
                          <m:t>=</m:t>
                        </m:r>
                        <m:r>
                          <a:rPr kumimoji="1" lang="en-US" altLang="zh-CN" sz="2000" i="1">
                            <a:latin typeface="Cambria Math" charset="0"/>
                          </a:rPr>
                          <m:t>𝐾𝐿</m:t>
                        </m:r>
                        <m:r>
                          <a:rPr kumimoji="1" lang="en-US" altLang="zh-CN" sz="2000" i="1">
                            <a:latin typeface="Cambria Math" charset="0"/>
                          </a:rPr>
                          <m:t>(</m:t>
                        </m:r>
                        <m:r>
                          <a:rPr kumimoji="1" lang="en-US" altLang="zh-CN" sz="2000" i="1">
                            <a:latin typeface="Cambria Math" charset="0"/>
                          </a:rPr>
                          <m:t>𝑞</m:t>
                        </m:r>
                        <m:r>
                          <a:rPr kumimoji="1" lang="en-US" altLang="zh-CN" sz="2000" i="1">
                            <a:latin typeface="Cambria Math" charset="0"/>
                          </a:rPr>
                          <m:t>|</m:t>
                        </m:r>
                        <m:d>
                          <m:dPr>
                            <m:begChr m:val="|"/>
                            <m:ctrlPr>
                              <a:rPr kumimoji="1" lang="en-US" altLang="zh-CN" sz="2000" i="1">
                                <a:latin typeface="Cambria Math" charset="0"/>
                              </a:rPr>
                            </m:ctrlPr>
                          </m:dPr>
                          <m:e>
                            <m:sSub>
                              <m:sSubPr>
                                <m:ctrlPr>
                                  <a:rPr lang="en-US" altLang="zh-CN" sz="2000" i="1">
                                    <a:solidFill>
                                      <a:prstClr val="black"/>
                                    </a:solidFill>
                                    <a:latin typeface="Cambria Math" charset="0"/>
                                    <a:ea typeface="Cambria Math" charset="0"/>
                                    <a:cs typeface="Cambria Math" charset="0"/>
                                  </a:rPr>
                                </m:ctrlPr>
                              </m:sSubPr>
                              <m:e>
                                <m:r>
                                  <a:rPr lang="en-US" altLang="zh-CN" sz="2000" i="1">
                                    <a:solidFill>
                                      <a:prstClr val="black"/>
                                    </a:solidFill>
                                    <a:latin typeface="Cambria Math" charset="0"/>
                                    <a:ea typeface="Cambria Math" charset="0"/>
                                    <a:cs typeface="Cambria Math" charset="0"/>
                                  </a:rPr>
                                  <m:t>𝑝</m:t>
                                </m:r>
                              </m:e>
                              <m:sub>
                                <m:d>
                                  <m:dPr>
                                    <m:begChr m:val="["/>
                                    <m:endChr m:val="]"/>
                                    <m:ctrlPr>
                                      <a:rPr lang="en-US" altLang="zh-CN" sz="2000" i="1">
                                        <a:solidFill>
                                          <a:prstClr val="black"/>
                                        </a:solidFill>
                                        <a:latin typeface="Cambria Math" charset="0"/>
                                        <a:ea typeface="Cambria Math" charset="0"/>
                                        <a:cs typeface="Cambria Math" charset="0"/>
                                      </a:rPr>
                                    </m:ctrlPr>
                                  </m:dPr>
                                  <m:e>
                                    <m:sSup>
                                      <m:sSupPr>
                                        <m:ctrlPr>
                                          <a:rPr lang="en-US" altLang="zh-CN" sz="2000" i="1">
                                            <a:solidFill>
                                              <a:prstClr val="black"/>
                                            </a:solidFill>
                                            <a:latin typeface="Cambria Math" charset="0"/>
                                            <a:ea typeface="Cambria Math" charset="0"/>
                                            <a:cs typeface="Cambria Math" charset="0"/>
                                          </a:rPr>
                                        </m:ctrlPr>
                                      </m:sSupPr>
                                      <m:e>
                                        <m:r>
                                          <a:rPr lang="en-US" altLang="zh-CN" sz="2000" i="1">
                                            <a:solidFill>
                                              <a:prstClr val="black"/>
                                            </a:solidFill>
                                            <a:latin typeface="Cambria Math" charset="0"/>
                                            <a:ea typeface="Cambria Math" charset="0"/>
                                            <a:cs typeface="Cambria Math" charset="0"/>
                                          </a:rPr>
                                          <m:t>𝑓</m:t>
                                        </m:r>
                                      </m:e>
                                      <m:sup>
                                        <m:r>
                                          <a:rPr lang="en-US" altLang="zh-CN" sz="2000" i="1">
                                            <a:solidFill>
                                              <a:prstClr val="black"/>
                                            </a:solidFill>
                                            <a:latin typeface="Cambria Math" charset="0"/>
                                            <a:ea typeface="Cambria Math" charset="0"/>
                                            <a:cs typeface="Cambria Math" charset="0"/>
                                          </a:rPr>
                                          <m:t>−1</m:t>
                                        </m:r>
                                      </m:sup>
                                    </m:sSup>
                                  </m:e>
                                </m:d>
                              </m:sub>
                            </m:sSub>
                          </m:e>
                        </m:d>
                      </m:oMath>
                    </a14:m>
                    <a:endParaRPr lang="en-US" altLang="zh-CN" sz="2000" dirty="0" smtClean="0"/>
                  </a:p>
                </p:txBody>
              </p:sp>
            </mc:Choice>
            <mc:Fallback xmlns="">
              <p:sp>
                <p:nvSpPr>
                  <p:cNvPr id="15" name="文本框 14"/>
                  <p:cNvSpPr txBox="1">
                    <a:spLocks noRot="1" noChangeAspect="1" noMove="1" noResize="1" noEditPoints="1" noAdjustHandles="1" noChangeArrowheads="1" noChangeShapeType="1" noTextEdit="1"/>
                  </p:cNvSpPr>
                  <p:nvPr/>
                </p:nvSpPr>
                <p:spPr>
                  <a:xfrm>
                    <a:off x="1553908" y="5905114"/>
                    <a:ext cx="4054189" cy="993940"/>
                  </a:xfrm>
                  <a:prstGeom prst="roundRect">
                    <a:avLst>
                      <a:gd name="adj" fmla="val 24205"/>
                    </a:avLst>
                  </a:prstGeom>
                  <a:blipFill rotWithShape="0">
                    <a:blip r:embed="rId4"/>
                    <a:stretch>
                      <a:fillRect/>
                    </a:stretch>
                  </a:blipFill>
                  <a:ln w="19050">
                    <a:solidFill>
                      <a:schemeClr val="accent4">
                        <a:lumMod val="75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1774357" y="7204441"/>
                    <a:ext cx="3628348" cy="492978"/>
                  </a:xfrm>
                  <a:prstGeom prst="roundRect">
                    <a:avLst>
                      <a:gd name="adj" fmla="val 33278"/>
                    </a:avLst>
                  </a:prstGeom>
                  <a:noFill/>
                  <a:ln w="19050">
                    <a:solidFill>
                      <a:schemeClr val="accent4">
                        <a:lumMod val="75000"/>
                      </a:schemeClr>
                    </a:solidFill>
                  </a:ln>
                </p:spPr>
                <p:txBody>
                  <a:bodyPr wrap="square" rtlCol="0" anchor="ctr">
                    <a:spAutoFit/>
                  </a:bodyPr>
                  <a:lstStyle/>
                  <a:p>
                    <a:pPr algn="ctr"/>
                    <a:r>
                      <a:rPr kumimoji="1" lang="en-US" altLang="zh-CN" sz="2000" dirty="0" smtClean="0"/>
                      <a:t>Clip </a:t>
                    </a:r>
                    <a14:m>
                      <m:oMath xmlns:m="http://schemas.openxmlformats.org/officeDocument/2006/math">
                        <m:r>
                          <a:rPr kumimoji="1" lang="en-US" altLang="zh-CN" sz="2000" i="1">
                            <a:latin typeface="Cambria Math" charset="0"/>
                          </a:rPr>
                          <m:t>𝑤</m:t>
                        </m:r>
                      </m:oMath>
                    </a14:m>
                    <a:r>
                      <a:rPr kumimoji="1" lang="en-US" altLang="zh-CN" sz="2000" dirty="0" smtClean="0"/>
                      <a:t> back to be nonnegative </a:t>
                    </a:r>
                    <a:endParaRPr kumimoji="1" lang="zh-CN" altLang="en-US" sz="2000" dirty="0"/>
                  </a:p>
                </p:txBody>
              </p:sp>
            </mc:Choice>
            <mc:Fallback xmlns="">
              <p:sp>
                <p:nvSpPr>
                  <p:cNvPr id="16" name="文本框 15"/>
                  <p:cNvSpPr txBox="1">
                    <a:spLocks noRot="1" noChangeAspect="1" noMove="1" noResize="1" noEditPoints="1" noAdjustHandles="1" noChangeArrowheads="1" noChangeShapeType="1" noTextEdit="1"/>
                  </p:cNvSpPr>
                  <p:nvPr/>
                </p:nvSpPr>
                <p:spPr>
                  <a:xfrm>
                    <a:off x="1774357" y="7204441"/>
                    <a:ext cx="3628348" cy="492978"/>
                  </a:xfrm>
                  <a:prstGeom prst="roundRect">
                    <a:avLst>
                      <a:gd name="adj" fmla="val 33278"/>
                    </a:avLst>
                  </a:prstGeom>
                  <a:blipFill rotWithShape="0">
                    <a:blip r:embed="rId5"/>
                    <a:stretch>
                      <a:fillRect b="-9524"/>
                    </a:stretch>
                  </a:blipFill>
                  <a:ln w="19050">
                    <a:solidFill>
                      <a:schemeClr val="accent4">
                        <a:lumMod val="75000"/>
                      </a:schemeClr>
                    </a:solidFill>
                  </a:ln>
                </p:spPr>
                <p:txBody>
                  <a:bodyPr/>
                  <a:lstStyle/>
                  <a:p>
                    <a:r>
                      <a:rPr lang="zh-CN" altLang="en-US">
                        <a:noFill/>
                      </a:rPr>
                      <a:t> </a:t>
                    </a:r>
                  </a:p>
                </p:txBody>
              </p:sp>
            </mc:Fallback>
          </mc:AlternateContent>
          <p:cxnSp>
            <p:nvCxnSpPr>
              <p:cNvPr id="19" name="直线箭头连接符 18"/>
              <p:cNvCxnSpPr>
                <a:stCxn id="35" idx="2"/>
                <a:endCxn id="15" idx="0"/>
              </p:cNvCxnSpPr>
              <p:nvPr/>
            </p:nvCxnSpPr>
            <p:spPr>
              <a:xfrm>
                <a:off x="3565947" y="5540252"/>
                <a:ext cx="15056" cy="364862"/>
              </a:xfrm>
              <a:prstGeom prst="straightConnector1">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a:stCxn id="15" idx="2"/>
                <a:endCxn id="16" idx="0"/>
              </p:cNvCxnSpPr>
              <p:nvPr/>
            </p:nvCxnSpPr>
            <p:spPr>
              <a:xfrm>
                <a:off x="3581003" y="6899054"/>
                <a:ext cx="7528" cy="305387"/>
              </a:xfrm>
              <a:prstGeom prst="straightConnector1">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1794260" y="3895441"/>
                    <a:ext cx="3543373" cy="899577"/>
                  </a:xfrm>
                  <a:prstGeom prst="roundRect">
                    <a:avLst>
                      <a:gd name="adj" fmla="val 37187"/>
                    </a:avLst>
                  </a:prstGeom>
                  <a:noFill/>
                  <a:ln w="19050">
                    <a:solidFill>
                      <a:schemeClr val="accent4">
                        <a:lumMod val="75000"/>
                      </a:schemeClr>
                    </a:solidFill>
                  </a:ln>
                </p:spPr>
                <p:txBody>
                  <a:bodyPr wrap="square" rtlCol="0" anchor="ctr">
                    <a:spAutoFit/>
                  </a:bodyPr>
                  <a:lstStyle/>
                  <a:p>
                    <a:r>
                      <a:rPr lang="en-US" altLang="zh-CN" sz="2000" b="0" dirty="0" smtClean="0">
                        <a:ea typeface="Cambria Math" charset="0"/>
                        <a:cs typeface="Cambria Math" charset="0"/>
                      </a:rPr>
                      <a:t>Set </a:t>
                    </a:r>
                    <a14:m>
                      <m:oMath xmlns:m="http://schemas.openxmlformats.org/officeDocument/2006/math">
                        <m:r>
                          <a:rPr lang="en-US" altLang="zh-CN" sz="2000" b="0" i="1" dirty="0" smtClean="0">
                            <a:latin typeface="Cambria Math" charset="0"/>
                            <a:ea typeface="Cambria Math" charset="0"/>
                            <a:cs typeface="Cambria Math" charset="0"/>
                          </a:rPr>
                          <m:t>𝑞</m:t>
                        </m:r>
                        <m:d>
                          <m:dPr>
                            <m:ctrlPr>
                              <a:rPr lang="en-US" altLang="zh-CN" sz="2000" i="1">
                                <a:latin typeface="Cambria Math" charset="0"/>
                              </a:rPr>
                            </m:ctrlPr>
                          </m:dPr>
                          <m:e>
                            <m:r>
                              <a:rPr lang="en-US" altLang="zh-CN" sz="2000" i="1">
                                <a:latin typeface="Cambria Math" charset="0"/>
                              </a:rPr>
                              <m:t>𝑥</m:t>
                            </m:r>
                          </m:e>
                        </m:d>
                      </m:oMath>
                    </a14:m>
                    <a:r>
                      <a:rPr kumimoji="1" lang="en-US" altLang="zh-CN" sz="2000" dirty="0" smtClean="0"/>
                      <a:t>, </a:t>
                    </a:r>
                    <a14:m>
                      <m:oMath xmlns:m="http://schemas.openxmlformats.org/officeDocument/2006/math">
                        <m:r>
                          <a:rPr lang="en-US" altLang="zh-CN" sz="2000" i="1">
                            <a:latin typeface="Cambria Math" charset="0"/>
                          </a:rPr>
                          <m:t>𝑝</m:t>
                        </m:r>
                        <m:d>
                          <m:dPr>
                            <m:ctrlPr>
                              <a:rPr lang="en-US" altLang="zh-CN" sz="2000" i="1">
                                <a:latin typeface="Cambria Math" charset="0"/>
                              </a:rPr>
                            </m:ctrlPr>
                          </m:dPr>
                          <m:e>
                            <m:r>
                              <a:rPr lang="en-US" altLang="zh-CN" sz="2000" i="1">
                                <a:latin typeface="Cambria Math" charset="0"/>
                              </a:rPr>
                              <m:t>𝑥</m:t>
                            </m:r>
                          </m:e>
                        </m:d>
                      </m:oMath>
                    </a14:m>
                    <a:r>
                      <a:rPr kumimoji="1" lang="en-US" altLang="zh-CN" sz="2000" dirty="0" smtClean="0"/>
                      <a:t>. Set initial condition of weights and bias.</a:t>
                    </a:r>
                    <a:endParaRPr kumimoji="1" lang="zh-CN" altLang="en-US" sz="2000" dirty="0"/>
                  </a:p>
                </p:txBody>
              </p:sp>
            </mc:Choice>
            <mc:Fallback xmlns="">
              <p:sp>
                <p:nvSpPr>
                  <p:cNvPr id="28" name="文本框 27"/>
                  <p:cNvSpPr txBox="1">
                    <a:spLocks noRot="1" noChangeAspect="1" noMove="1" noResize="1" noEditPoints="1" noAdjustHandles="1" noChangeArrowheads="1" noChangeShapeType="1" noTextEdit="1"/>
                  </p:cNvSpPr>
                  <p:nvPr/>
                </p:nvSpPr>
                <p:spPr>
                  <a:xfrm>
                    <a:off x="1794260" y="3895441"/>
                    <a:ext cx="3543373" cy="899577"/>
                  </a:xfrm>
                  <a:prstGeom prst="roundRect">
                    <a:avLst>
                      <a:gd name="adj" fmla="val 37187"/>
                    </a:avLst>
                  </a:prstGeom>
                  <a:blipFill rotWithShape="0">
                    <a:blip r:embed="rId6"/>
                    <a:stretch>
                      <a:fillRect/>
                    </a:stretch>
                  </a:blipFill>
                  <a:ln w="19050">
                    <a:solidFill>
                      <a:schemeClr val="accent4">
                        <a:lumMod val="75000"/>
                      </a:schemeClr>
                    </a:solidFill>
                  </a:ln>
                </p:spPr>
                <p:txBody>
                  <a:bodyPr/>
                  <a:lstStyle/>
                  <a:p>
                    <a:r>
                      <a:rPr lang="zh-CN" altLang="en-US">
                        <a:noFill/>
                      </a:rPr>
                      <a:t> </a:t>
                    </a:r>
                  </a:p>
                </p:txBody>
              </p:sp>
            </mc:Fallback>
          </mc:AlternateContent>
          <p:sp>
            <p:nvSpPr>
              <p:cNvPr id="32" name="文本框 31"/>
              <p:cNvSpPr txBox="1"/>
              <p:nvPr/>
            </p:nvSpPr>
            <p:spPr>
              <a:xfrm>
                <a:off x="2864995" y="8069534"/>
                <a:ext cx="1447071" cy="508456"/>
              </a:xfrm>
              <a:prstGeom prst="roundRect">
                <a:avLst>
                  <a:gd name="adj" fmla="val 37187"/>
                </a:avLst>
              </a:prstGeom>
              <a:noFill/>
              <a:ln w="19050">
                <a:solidFill>
                  <a:schemeClr val="accent4">
                    <a:lumMod val="75000"/>
                  </a:schemeClr>
                </a:solidFill>
              </a:ln>
            </p:spPr>
            <p:txBody>
              <a:bodyPr wrap="square" rtlCol="0" anchor="ctr">
                <a:spAutoFit/>
              </a:bodyPr>
              <a:lstStyle/>
              <a:p>
                <a:pPr algn="ctr"/>
                <a:r>
                  <a:rPr kumimoji="1" lang="en-US" altLang="zh-CN" sz="2000" smtClean="0"/>
                  <a:t>Output</a:t>
                </a:r>
                <a:endParaRPr kumimoji="1" lang="zh-CN" altLang="en-US" sz="2000" dirty="0"/>
              </a:p>
            </p:txBody>
          </p:sp>
          <p:cxnSp>
            <p:nvCxnSpPr>
              <p:cNvPr id="33" name="直线箭头连接符 32"/>
              <p:cNvCxnSpPr>
                <a:stCxn id="16" idx="2"/>
                <a:endCxn id="32" idx="0"/>
              </p:cNvCxnSpPr>
              <p:nvPr/>
            </p:nvCxnSpPr>
            <p:spPr>
              <a:xfrm>
                <a:off x="3588531" y="7697419"/>
                <a:ext cx="0" cy="372115"/>
              </a:xfrm>
              <a:prstGeom prst="straightConnector1">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线箭头连接符 45"/>
              <p:cNvCxnSpPr/>
              <p:nvPr/>
            </p:nvCxnSpPr>
            <p:spPr>
              <a:xfrm>
                <a:off x="1378832" y="5692203"/>
                <a:ext cx="2187114" cy="1497"/>
              </a:xfrm>
              <a:prstGeom prst="straightConnector1">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线连接符 47"/>
              <p:cNvCxnSpPr/>
              <p:nvPr/>
            </p:nvCxnSpPr>
            <p:spPr>
              <a:xfrm flipH="1">
                <a:off x="1368241" y="5692203"/>
                <a:ext cx="10591" cy="2189776"/>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线连接符 48"/>
              <p:cNvCxnSpPr/>
              <p:nvPr/>
            </p:nvCxnSpPr>
            <p:spPr>
              <a:xfrm flipH="1" flipV="1">
                <a:off x="1378832" y="7881979"/>
                <a:ext cx="2209698" cy="1497"/>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1497109" y="7854520"/>
                <a:ext cx="911010" cy="400110"/>
              </a:xfrm>
              <a:prstGeom prst="rect">
                <a:avLst/>
              </a:prstGeom>
              <a:noFill/>
            </p:spPr>
            <p:txBody>
              <a:bodyPr wrap="square" rtlCol="0">
                <a:spAutoFit/>
              </a:bodyPr>
              <a:lstStyle/>
              <a:p>
                <a:r>
                  <a:rPr kumimoji="1" lang="en-US" altLang="zh-CN" sz="2000"/>
                  <a:t>t</a:t>
                </a:r>
                <a:r>
                  <a:rPr kumimoji="1" lang="en-US" altLang="zh-CN" sz="2000" smtClean="0"/>
                  <a:t>=t+1</a:t>
                </a:r>
                <a:endParaRPr kumimoji="1" lang="zh-CN" altLang="en-US" sz="2000" dirty="0"/>
              </a:p>
            </p:txBody>
          </p:sp>
          <p:sp>
            <p:nvSpPr>
              <p:cNvPr id="35" name="文本框 34"/>
              <p:cNvSpPr txBox="1"/>
              <p:nvPr/>
            </p:nvSpPr>
            <p:spPr>
              <a:xfrm>
                <a:off x="2791381" y="5031796"/>
                <a:ext cx="1549132" cy="508456"/>
              </a:xfrm>
              <a:prstGeom prst="roundRect">
                <a:avLst>
                  <a:gd name="adj" fmla="val 37187"/>
                </a:avLst>
              </a:prstGeom>
              <a:noFill/>
              <a:ln w="19050">
                <a:solidFill>
                  <a:schemeClr val="accent4">
                    <a:lumMod val="75000"/>
                  </a:schemeClr>
                </a:solidFill>
              </a:ln>
            </p:spPr>
            <p:txBody>
              <a:bodyPr wrap="square" rtlCol="0" anchor="ctr">
                <a:spAutoFit/>
              </a:bodyPr>
              <a:lstStyle/>
              <a:p>
                <a:r>
                  <a:rPr lang="en-US" altLang="zh-CN" sz="2000" b="0" dirty="0" smtClean="0">
                    <a:ea typeface="Cambria Math" charset="0"/>
                    <a:cs typeface="Cambria Math" charset="0"/>
                  </a:rPr>
                  <a:t>Input data</a:t>
                </a:r>
                <a:r>
                  <a:rPr kumimoji="1" lang="en-US" altLang="zh-CN" sz="2000" dirty="0" smtClean="0"/>
                  <a:t>.</a:t>
                </a:r>
                <a:endParaRPr kumimoji="1" lang="zh-CN" altLang="en-US" sz="2000" dirty="0"/>
              </a:p>
            </p:txBody>
          </p:sp>
          <p:cxnSp>
            <p:nvCxnSpPr>
              <p:cNvPr id="36" name="直线箭头连接符 35"/>
              <p:cNvCxnSpPr>
                <a:stCxn id="28" idx="2"/>
                <a:endCxn id="35" idx="0"/>
              </p:cNvCxnSpPr>
              <p:nvPr/>
            </p:nvCxnSpPr>
            <p:spPr>
              <a:xfrm>
                <a:off x="3565947" y="4795018"/>
                <a:ext cx="0" cy="236778"/>
              </a:xfrm>
              <a:prstGeom prst="straightConnector1">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92" name="椭圆 91"/>
            <p:cNvSpPr/>
            <p:nvPr/>
          </p:nvSpPr>
          <p:spPr>
            <a:xfrm>
              <a:off x="1276531" y="3534091"/>
              <a:ext cx="599090" cy="599090"/>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smtClean="0"/>
                <a:t>1</a:t>
              </a:r>
              <a:endParaRPr kumimoji="1" lang="zh-CN" altLang="en-US" sz="2800" dirty="0"/>
            </a:p>
          </p:txBody>
        </p:sp>
      </p:grpSp>
      <p:pic>
        <p:nvPicPr>
          <p:cNvPr id="6" name="图片 5"/>
          <p:cNvPicPr>
            <a:picLocks noChangeAspect="1"/>
          </p:cNvPicPr>
          <p:nvPr/>
        </p:nvPicPr>
        <p:blipFill>
          <a:blip r:embed="rId7"/>
          <a:stretch>
            <a:fillRect/>
          </a:stretch>
        </p:blipFill>
        <p:spPr>
          <a:xfrm>
            <a:off x="6237967" y="5256639"/>
            <a:ext cx="4762500" cy="3251200"/>
          </a:xfrm>
          <a:prstGeom prst="rect">
            <a:avLst/>
          </a:prstGeom>
        </p:spPr>
      </p:pic>
      <mc:AlternateContent xmlns:mc="http://schemas.openxmlformats.org/markup-compatibility/2006" xmlns:a14="http://schemas.microsoft.com/office/drawing/2010/main">
        <mc:Choice Requires="a14">
          <p:sp>
            <p:nvSpPr>
              <p:cNvPr id="25" name="文本框 24"/>
              <p:cNvSpPr txBox="1"/>
              <p:nvPr/>
            </p:nvSpPr>
            <p:spPr>
              <a:xfrm>
                <a:off x="1906515" y="1678329"/>
                <a:ext cx="7923105" cy="1529778"/>
              </a:xfrm>
              <a:prstGeom prst="rect">
                <a:avLst/>
              </a:prstGeom>
              <a:noFill/>
            </p:spPr>
            <p:txBody>
              <a:bodyPr wrap="square" rtlCol="0">
                <a:spAutoFit/>
              </a:bodyPr>
              <a:lstStyle/>
              <a:p>
                <a:r>
                  <a:rPr kumimoji="1" lang="en-US" altLang="zh-CN" sz="2000" smtClean="0"/>
                  <a:t>We are </a:t>
                </a:r>
                <a:r>
                  <a:rPr kumimoji="1" lang="en-US" altLang="zh-CN" sz="2000" dirty="0" smtClean="0"/>
                  <a:t>trying to solve the following constraint optimization problem:</a:t>
                </a:r>
              </a:p>
              <a:p>
                <a:pPr/>
                <a14:m>
                  <m:oMathPara xmlns:m="http://schemas.openxmlformats.org/officeDocument/2006/math">
                    <m:oMathParaPr>
                      <m:jc m:val="centerGroup"/>
                    </m:oMathParaPr>
                    <m:oMath xmlns:m="http://schemas.openxmlformats.org/officeDocument/2006/math">
                      <m:sSub>
                        <m:sSubPr>
                          <m:ctrlPr>
                            <a:rPr kumimoji="1" lang="en-US" altLang="zh-CN" sz="2000" i="1" smtClean="0">
                              <a:latin typeface="Cambria Math" charset="0"/>
                            </a:rPr>
                          </m:ctrlPr>
                        </m:sSubPr>
                        <m:e>
                          <m:r>
                            <a:rPr kumimoji="1" lang="en-US" altLang="zh-CN" sz="2000" b="0" i="1" smtClean="0">
                              <a:latin typeface="Cambria Math" charset="0"/>
                            </a:rPr>
                            <m:t>𝑓</m:t>
                          </m:r>
                        </m:e>
                        <m:sub>
                          <m:r>
                            <a:rPr kumimoji="1" lang="en-US" altLang="zh-CN" sz="2000" b="0" i="1" smtClean="0">
                              <a:latin typeface="Cambria Math" charset="0"/>
                            </a:rPr>
                            <m:t>𝑤</m:t>
                          </m:r>
                          <m:r>
                            <a:rPr kumimoji="1" lang="en-US" altLang="zh-CN" sz="2000" b="0" i="1" smtClean="0">
                              <a:latin typeface="Cambria Math" charset="0"/>
                            </a:rPr>
                            <m:t>,</m:t>
                          </m:r>
                          <m:r>
                            <a:rPr kumimoji="1" lang="en-US" altLang="zh-CN" sz="2000" b="0" i="1" smtClean="0">
                              <a:latin typeface="Cambria Math" charset="0"/>
                            </a:rPr>
                            <m:t>𝑏</m:t>
                          </m:r>
                        </m:sub>
                      </m:sSub>
                      <m:r>
                        <a:rPr kumimoji="1" lang="en-US" altLang="zh-CN" sz="2000" i="1">
                          <a:latin typeface="Cambria Math" charset="0"/>
                        </a:rPr>
                        <m:t>=</m:t>
                      </m:r>
                      <m:func>
                        <m:funcPr>
                          <m:ctrlPr>
                            <a:rPr kumimoji="1" lang="en-US" altLang="zh-CN" sz="2000" i="1">
                              <a:latin typeface="Cambria Math" charset="0"/>
                            </a:rPr>
                          </m:ctrlPr>
                        </m:funcPr>
                        <m:fName>
                          <m:r>
                            <m:rPr>
                              <m:sty m:val="p"/>
                            </m:rPr>
                            <a:rPr kumimoji="1" lang="en-US" altLang="zh-CN" sz="2000">
                              <a:latin typeface="Cambria Math" charset="0"/>
                            </a:rPr>
                            <m:t>arg</m:t>
                          </m:r>
                        </m:fName>
                        <m:e>
                          <m:func>
                            <m:funcPr>
                              <m:ctrlPr>
                                <a:rPr kumimoji="1" lang="mr-IN" altLang="zh-CN" sz="2000" i="1">
                                  <a:latin typeface="Cambria Math" charset="0"/>
                                </a:rPr>
                              </m:ctrlPr>
                            </m:funcPr>
                            <m:fName>
                              <m:limLow>
                                <m:limLowPr>
                                  <m:ctrlPr>
                                    <a:rPr kumimoji="1" lang="mr-IN" altLang="zh-CN" sz="2000" i="1">
                                      <a:latin typeface="Cambria Math" charset="0"/>
                                    </a:rPr>
                                  </m:ctrlPr>
                                </m:limLowPr>
                                <m:e>
                                  <m:r>
                                    <m:rPr>
                                      <m:sty m:val="p"/>
                                    </m:rPr>
                                    <a:rPr kumimoji="1" lang="mr-IN" altLang="zh-CN" sz="2000">
                                      <a:latin typeface="Cambria Math" charset="0"/>
                                    </a:rPr>
                                    <m:t>min</m:t>
                                  </m:r>
                                </m:e>
                                <m:lim>
                                  <m:r>
                                    <a:rPr kumimoji="1" lang="en-US" altLang="zh-CN" sz="2000" b="0" i="1" smtClean="0">
                                      <a:latin typeface="Cambria Math" charset="0"/>
                                    </a:rPr>
                                    <m:t>𝑓</m:t>
                                  </m:r>
                                  <m:r>
                                    <a:rPr kumimoji="1" lang="en-US" altLang="zh-CN" sz="2000" i="1">
                                      <a:latin typeface="Cambria Math" charset="0"/>
                                      <a:ea typeface="Cambria Math" charset="0"/>
                                      <a:cs typeface="Cambria Math" charset="0"/>
                                    </a:rPr>
                                    <m:t>∈</m:t>
                                  </m:r>
                                  <m:r>
                                    <a:rPr lang="el-GR" altLang="zh-CN" sz="2000" i="1" dirty="0">
                                      <a:latin typeface="Cambria Math" charset="0"/>
                                      <a:ea typeface="Cambria Math" charset="0"/>
                                      <a:cs typeface="Cambria Math" charset="0"/>
                                    </a:rPr>
                                    <m:t>ℱ</m:t>
                                  </m:r>
                                </m:lim>
                              </m:limLow>
                            </m:fName>
                            <m:e>
                              <m:r>
                                <a:rPr kumimoji="1" lang="en-US" altLang="zh-CN" sz="2000" i="1">
                                  <a:latin typeface="Cambria Math" charset="0"/>
                                </a:rPr>
                                <m:t>{</m:t>
                              </m:r>
                              <m:sSup>
                                <m:sSupPr>
                                  <m:ctrlPr>
                                    <a:rPr kumimoji="1" lang="en-US" altLang="zh-CN" sz="2000" i="1" smtClean="0">
                                      <a:latin typeface="Cambria Math" charset="0"/>
                                    </a:rPr>
                                  </m:ctrlPr>
                                </m:sSupPr>
                                <m:e>
                                  <m:r>
                                    <a:rPr kumimoji="1" lang="en-US" altLang="zh-CN" sz="2000" i="1">
                                      <a:latin typeface="Cambria Math" charset="0"/>
                                    </a:rPr>
                                    <m:t>𝐾𝐿</m:t>
                                  </m:r>
                                  <m:r>
                                    <a:rPr kumimoji="1" lang="en-US" altLang="zh-CN" sz="2000" i="1">
                                      <a:latin typeface="Cambria Math" charset="0"/>
                                    </a:rPr>
                                    <m:t>(</m:t>
                                  </m:r>
                                  <m:r>
                                    <a:rPr kumimoji="1" lang="en-US" altLang="zh-CN" sz="2000" b="0" i="1" smtClean="0">
                                      <a:latin typeface="Cambria Math" charset="0"/>
                                    </a:rPr>
                                    <m:t>𝑞</m:t>
                                  </m:r>
                                  <m:r>
                                    <a:rPr kumimoji="1" lang="en-US" altLang="zh-CN" sz="2000" i="1">
                                      <a:latin typeface="Cambria Math" charset="0"/>
                                    </a:rPr>
                                    <m:t>|</m:t>
                                  </m:r>
                                  <m:d>
                                    <m:dPr>
                                      <m:begChr m:val="|"/>
                                      <m:ctrlPr>
                                        <a:rPr kumimoji="1" lang="en-US" altLang="zh-CN" sz="2000" i="1">
                                          <a:latin typeface="Cambria Math" charset="0"/>
                                        </a:rPr>
                                      </m:ctrlPr>
                                    </m:dPr>
                                    <m:e>
                                      <m:sSub>
                                        <m:sSubPr>
                                          <m:ctrlPr>
                                            <a:rPr lang="en-US" altLang="zh-CN" sz="2000" i="1">
                                              <a:solidFill>
                                                <a:prstClr val="black"/>
                                              </a:solidFill>
                                              <a:latin typeface="Cambria Math" charset="0"/>
                                              <a:ea typeface="Cambria Math" charset="0"/>
                                              <a:cs typeface="Cambria Math" charset="0"/>
                                            </a:rPr>
                                          </m:ctrlPr>
                                        </m:sSubPr>
                                        <m:e>
                                          <m:r>
                                            <a:rPr lang="en-US" altLang="zh-CN" sz="2000" b="0" i="1" smtClean="0">
                                              <a:solidFill>
                                                <a:prstClr val="black"/>
                                              </a:solidFill>
                                              <a:latin typeface="Cambria Math" charset="0"/>
                                              <a:ea typeface="Cambria Math" charset="0"/>
                                              <a:cs typeface="Cambria Math" charset="0"/>
                                            </a:rPr>
                                            <m:t>𝑝</m:t>
                                          </m:r>
                                        </m:e>
                                        <m:sub>
                                          <m:d>
                                            <m:dPr>
                                              <m:begChr m:val="["/>
                                              <m:endChr m:val="]"/>
                                              <m:ctrlPr>
                                                <a:rPr lang="en-US" altLang="zh-CN" sz="2000" i="1">
                                                  <a:solidFill>
                                                    <a:prstClr val="black"/>
                                                  </a:solidFill>
                                                  <a:latin typeface="Cambria Math" charset="0"/>
                                                  <a:ea typeface="Cambria Math" charset="0"/>
                                                  <a:cs typeface="Cambria Math" charset="0"/>
                                                </a:rPr>
                                              </m:ctrlPr>
                                            </m:dPr>
                                            <m:e>
                                              <m:sSup>
                                                <m:sSupPr>
                                                  <m:ctrlPr>
                                                    <a:rPr lang="en-US" altLang="zh-CN" sz="2000" i="1" smtClean="0">
                                                      <a:solidFill>
                                                        <a:prstClr val="black"/>
                                                      </a:solidFill>
                                                      <a:latin typeface="Cambria Math" charset="0"/>
                                                      <a:ea typeface="Cambria Math" charset="0"/>
                                                      <a:cs typeface="Cambria Math" charset="0"/>
                                                    </a:rPr>
                                                  </m:ctrlPr>
                                                </m:sSupPr>
                                                <m:e>
                                                  <m:r>
                                                    <a:rPr lang="en-US" altLang="zh-CN" sz="2000" b="0" i="1" smtClean="0">
                                                      <a:solidFill>
                                                        <a:prstClr val="black"/>
                                                      </a:solidFill>
                                                      <a:latin typeface="Cambria Math" charset="0"/>
                                                      <a:ea typeface="Cambria Math" charset="0"/>
                                                      <a:cs typeface="Cambria Math" charset="0"/>
                                                    </a:rPr>
                                                    <m:t>𝑓</m:t>
                                                  </m:r>
                                                </m:e>
                                                <m:sup>
                                                  <m:r>
                                                    <a:rPr lang="en-US" altLang="zh-CN" sz="2000" b="0" i="1" smtClean="0">
                                                      <a:solidFill>
                                                        <a:prstClr val="black"/>
                                                      </a:solidFill>
                                                      <a:latin typeface="Cambria Math" charset="0"/>
                                                      <a:ea typeface="Cambria Math" charset="0"/>
                                                      <a:cs typeface="Cambria Math" charset="0"/>
                                                    </a:rPr>
                                                    <m:t>−1</m:t>
                                                  </m:r>
                                                </m:sup>
                                              </m:sSup>
                                            </m:e>
                                          </m:d>
                                        </m:sub>
                                      </m:sSub>
                                    </m:e>
                                  </m:d>
                                </m:e>
                                <m:sup>
                                  <m:r>
                                    <a:rPr kumimoji="1" lang="en-US" altLang="zh-CN" sz="2000" b="0" i="1" smtClean="0">
                                      <a:latin typeface="Cambria Math" charset="0"/>
                                    </a:rPr>
                                    <m:t> </m:t>
                                  </m:r>
                                </m:sup>
                              </m:sSup>
                              <m:r>
                                <a:rPr kumimoji="1" lang="en-US" altLang="zh-CN" sz="2000" i="1">
                                  <a:latin typeface="Cambria Math" charset="0"/>
                                </a:rPr>
                                <m:t>}</m:t>
                              </m:r>
                            </m:e>
                          </m:func>
                        </m:e>
                      </m:func>
                    </m:oMath>
                  </m:oMathPara>
                </a14:m>
                <a:endParaRPr kumimoji="1" lang="en-US" altLang="zh-CN" sz="2000" dirty="0"/>
              </a:p>
              <a:p>
                <a:pPr algn="ctr"/>
                <a:r>
                  <a:rPr kumimoji="1" lang="en-US" altLang="zh-CN" sz="2000" dirty="0" smtClean="0"/>
                  <a:t>              </a:t>
                </a:r>
                <a:r>
                  <a:rPr kumimoji="1" lang="en-US" altLang="zh-CN" sz="2000" dirty="0" err="1" smtClean="0"/>
                  <a:t>s.t.</a:t>
                </a:r>
                <a:r>
                  <a:rPr kumimoji="1" lang="en-US" altLang="zh-CN" sz="2000" dirty="0" smtClean="0"/>
                  <a:t> </a:t>
                </a:r>
                <a14:m>
                  <m:oMath xmlns:m="http://schemas.openxmlformats.org/officeDocument/2006/math">
                    <m:r>
                      <a:rPr kumimoji="1" lang="en-US" altLang="zh-CN" sz="2000" i="1">
                        <a:latin typeface="Cambria Math" charset="0"/>
                      </a:rPr>
                      <m:t>𝑤</m:t>
                    </m:r>
                    <m:r>
                      <a:rPr kumimoji="1" lang="en-US" altLang="zh-CN" sz="2000" b="0" i="1" smtClean="0">
                        <a:latin typeface="Cambria Math" charset="0"/>
                      </a:rPr>
                      <m:t>&gt;0</m:t>
                    </m:r>
                  </m:oMath>
                </a14:m>
                <a:endParaRPr kumimoji="1" lang="en-US" altLang="zh-CN" sz="2000" dirty="0" smtClean="0"/>
              </a:p>
              <a:p>
                <a:r>
                  <a:rPr kumimoji="1" lang="en-US" altLang="zh-CN" sz="2000" dirty="0" smtClean="0"/>
                  <a:t>and activation functions </a:t>
                </a:r>
                <a:r>
                  <a:rPr kumimoji="1" lang="en-US" altLang="zh-CN" sz="2000" dirty="0"/>
                  <a:t>are monotonously </a:t>
                </a:r>
                <a:r>
                  <a:rPr kumimoji="1" lang="en-US" altLang="zh-CN" sz="2000" dirty="0" smtClean="0"/>
                  <a:t>increasing.</a:t>
                </a:r>
                <a:endParaRPr kumimoji="1" lang="zh-CN" altLang="en-US" sz="2000" dirty="0"/>
              </a:p>
            </p:txBody>
          </p:sp>
        </mc:Choice>
        <mc:Fallback xmlns="">
          <p:sp>
            <p:nvSpPr>
              <p:cNvPr id="25" name="文本框 24"/>
              <p:cNvSpPr txBox="1">
                <a:spLocks noRot="1" noChangeAspect="1" noMove="1" noResize="1" noEditPoints="1" noAdjustHandles="1" noChangeArrowheads="1" noChangeShapeType="1" noTextEdit="1"/>
              </p:cNvSpPr>
              <p:nvPr/>
            </p:nvSpPr>
            <p:spPr>
              <a:xfrm>
                <a:off x="1906515" y="1678329"/>
                <a:ext cx="7923105" cy="1529778"/>
              </a:xfrm>
              <a:prstGeom prst="rect">
                <a:avLst/>
              </a:prstGeom>
              <a:blipFill rotWithShape="0">
                <a:blip r:embed="rId8"/>
                <a:stretch>
                  <a:fillRect l="-847" t="-1992" b="-63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2294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0457" y="-28821"/>
            <a:ext cx="10515600" cy="1767417"/>
          </a:xfrm>
        </p:spPr>
        <p:txBody>
          <a:bodyPr/>
          <a:lstStyle/>
          <a:p>
            <a:r>
              <a:rPr kumimoji="1" lang="en-US" altLang="zh-CN" sz="8800" dirty="0" smtClean="0"/>
              <a:t>2</a:t>
            </a:r>
            <a:r>
              <a:rPr kumimoji="1" lang="en-US" altLang="zh-CN" dirty="0" smtClean="0"/>
              <a:t>D TEST</a:t>
            </a: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5304" y="204997"/>
            <a:ext cx="4676384" cy="1178448"/>
          </a:xfrm>
          <a:prstGeom prst="rect">
            <a:avLst/>
          </a:prstGeom>
        </p:spPr>
      </p:pic>
      <p:cxnSp>
        <p:nvCxnSpPr>
          <p:cNvPr id="7" name="直线连接符 6"/>
          <p:cNvCxnSpPr/>
          <p:nvPr/>
        </p:nvCxnSpPr>
        <p:spPr>
          <a:xfrm>
            <a:off x="0" y="1383445"/>
            <a:ext cx="12192000" cy="0"/>
          </a:xfrm>
          <a:prstGeom prst="line">
            <a:avLst/>
          </a:prstGeom>
          <a:ln w="57150">
            <a:solidFill>
              <a:srgbClr val="C89454"/>
            </a:solidFill>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529155" y="1650047"/>
            <a:ext cx="5462584" cy="523220"/>
          </a:xfrm>
          <a:prstGeom prst="rect">
            <a:avLst/>
          </a:prstGeom>
          <a:noFill/>
        </p:spPr>
        <p:txBody>
          <a:bodyPr wrap="square" rtlCol="0">
            <a:spAutoFit/>
          </a:bodyPr>
          <a:lstStyle/>
          <a:p>
            <a:r>
              <a:rPr kumimoji="1" lang="en-US" altLang="zh-CN" sz="2800" dirty="0" smtClean="0"/>
              <a:t>(One hidden layer with 10 nodes)</a:t>
            </a:r>
            <a:endParaRPr kumimoji="1" lang="zh-CN" altLang="en-US" sz="2800" dirty="0"/>
          </a:p>
        </p:txBody>
      </p:sp>
      <p:grpSp>
        <p:nvGrpSpPr>
          <p:cNvPr id="19" name="组 18"/>
          <p:cNvGrpSpPr/>
          <p:nvPr/>
        </p:nvGrpSpPr>
        <p:grpSpPr>
          <a:xfrm>
            <a:off x="1588570" y="2148157"/>
            <a:ext cx="9997773" cy="461665"/>
            <a:chOff x="1588570" y="2148157"/>
            <a:chExt cx="9997773" cy="461665"/>
          </a:xfrm>
        </p:grpSpPr>
        <p:sp>
          <p:nvSpPr>
            <p:cNvPr id="42" name="文本框 41"/>
            <p:cNvSpPr txBox="1"/>
            <p:nvPr/>
          </p:nvSpPr>
          <p:spPr>
            <a:xfrm>
              <a:off x="1588570" y="2148157"/>
              <a:ext cx="2434737" cy="461665"/>
            </a:xfrm>
            <a:prstGeom prst="rect">
              <a:avLst/>
            </a:prstGeom>
            <a:noFill/>
          </p:spPr>
          <p:txBody>
            <a:bodyPr wrap="square" rtlCol="0">
              <a:spAutoFit/>
            </a:bodyPr>
            <a:lstStyle/>
            <a:p>
              <a:r>
                <a:rPr kumimoji="1" lang="en-US" altLang="zh-CN" sz="2400" dirty="0" smtClean="0"/>
                <a:t>Input Data</a:t>
              </a:r>
              <a:endParaRPr kumimoji="1" lang="zh-CN" altLang="en-US" sz="2400" dirty="0"/>
            </a:p>
          </p:txBody>
        </p:sp>
        <p:sp>
          <p:nvSpPr>
            <p:cNvPr id="53" name="文本框 52"/>
            <p:cNvSpPr txBox="1"/>
            <p:nvPr/>
          </p:nvSpPr>
          <p:spPr>
            <a:xfrm>
              <a:off x="9067894" y="2148157"/>
              <a:ext cx="2518449" cy="461665"/>
            </a:xfrm>
            <a:prstGeom prst="rect">
              <a:avLst/>
            </a:prstGeom>
            <a:noFill/>
          </p:spPr>
          <p:txBody>
            <a:bodyPr wrap="square" rtlCol="0">
              <a:spAutoFit/>
            </a:bodyPr>
            <a:lstStyle/>
            <a:p>
              <a:r>
                <a:rPr kumimoji="1" lang="en-US" altLang="zh-CN" sz="2400" dirty="0"/>
                <a:t>7</a:t>
              </a:r>
              <a:r>
                <a:rPr kumimoji="1" lang="en-US" altLang="zh-CN" sz="2400" dirty="0" smtClean="0"/>
                <a:t>0000 Iterations:</a:t>
              </a:r>
              <a:endParaRPr kumimoji="1" lang="zh-CN" altLang="en-US" sz="2400" dirty="0"/>
            </a:p>
          </p:txBody>
        </p:sp>
        <p:sp>
          <p:nvSpPr>
            <p:cNvPr id="45" name="文本框 44"/>
            <p:cNvSpPr txBox="1"/>
            <p:nvPr/>
          </p:nvSpPr>
          <p:spPr>
            <a:xfrm>
              <a:off x="5239704" y="2148157"/>
              <a:ext cx="2518449" cy="461665"/>
            </a:xfrm>
            <a:prstGeom prst="rect">
              <a:avLst/>
            </a:prstGeom>
            <a:noFill/>
          </p:spPr>
          <p:txBody>
            <a:bodyPr wrap="square" rtlCol="0">
              <a:spAutoFit/>
            </a:bodyPr>
            <a:lstStyle/>
            <a:p>
              <a:r>
                <a:rPr kumimoji="1" lang="en-US" altLang="zh-CN" sz="2400" dirty="0" smtClean="0"/>
                <a:t>0 Iterations:</a:t>
              </a:r>
              <a:endParaRPr kumimoji="1" lang="zh-CN" altLang="en-US" sz="2400" dirty="0"/>
            </a:p>
          </p:txBody>
        </p:sp>
      </p:grpSp>
      <p:pic>
        <p:nvPicPr>
          <p:cNvPr id="3" name="图片 2"/>
          <p:cNvPicPr>
            <a:picLocks noChangeAspect="1"/>
          </p:cNvPicPr>
          <p:nvPr/>
        </p:nvPicPr>
        <p:blipFill>
          <a:blip r:embed="rId4"/>
          <a:stretch>
            <a:fillRect/>
          </a:stretch>
        </p:blipFill>
        <p:spPr>
          <a:xfrm>
            <a:off x="8070079" y="2602644"/>
            <a:ext cx="3516264" cy="2548573"/>
          </a:xfrm>
          <a:prstGeom prst="rect">
            <a:avLst/>
          </a:prstGeom>
        </p:spPr>
      </p:pic>
      <p:pic>
        <p:nvPicPr>
          <p:cNvPr id="8" name="图片 7"/>
          <p:cNvPicPr>
            <a:picLocks noChangeAspect="1"/>
          </p:cNvPicPr>
          <p:nvPr/>
        </p:nvPicPr>
        <p:blipFill>
          <a:blip r:embed="rId5"/>
          <a:stretch>
            <a:fillRect/>
          </a:stretch>
        </p:blipFill>
        <p:spPr>
          <a:xfrm>
            <a:off x="599630" y="2602644"/>
            <a:ext cx="3516264" cy="2548573"/>
          </a:xfrm>
          <a:prstGeom prst="rect">
            <a:avLst/>
          </a:prstGeom>
        </p:spPr>
      </p:pic>
      <p:pic>
        <p:nvPicPr>
          <p:cNvPr id="13" name="图片 12"/>
          <p:cNvPicPr>
            <a:picLocks noChangeAspect="1"/>
          </p:cNvPicPr>
          <p:nvPr/>
        </p:nvPicPr>
        <p:blipFill>
          <a:blip r:embed="rId6"/>
          <a:stretch>
            <a:fillRect/>
          </a:stretch>
        </p:blipFill>
        <p:spPr>
          <a:xfrm>
            <a:off x="4351841" y="2602644"/>
            <a:ext cx="3516264" cy="2548573"/>
          </a:xfrm>
          <a:prstGeom prst="rect">
            <a:avLst/>
          </a:prstGeom>
        </p:spPr>
      </p:pic>
      <p:pic>
        <p:nvPicPr>
          <p:cNvPr id="16" name="图片 15"/>
          <p:cNvPicPr>
            <a:picLocks noChangeAspect="1"/>
          </p:cNvPicPr>
          <p:nvPr/>
        </p:nvPicPr>
        <p:blipFill>
          <a:blip r:embed="rId7"/>
          <a:stretch>
            <a:fillRect/>
          </a:stretch>
        </p:blipFill>
        <p:spPr>
          <a:xfrm>
            <a:off x="8092538" y="6165890"/>
            <a:ext cx="3493805" cy="2532295"/>
          </a:xfrm>
          <a:prstGeom prst="rect">
            <a:avLst/>
          </a:prstGeom>
        </p:spPr>
      </p:pic>
      <p:pic>
        <p:nvPicPr>
          <p:cNvPr id="17" name="图片 16"/>
          <p:cNvPicPr>
            <a:picLocks noChangeAspect="1"/>
          </p:cNvPicPr>
          <p:nvPr/>
        </p:nvPicPr>
        <p:blipFill>
          <a:blip r:embed="rId8"/>
          <a:stretch>
            <a:fillRect/>
          </a:stretch>
        </p:blipFill>
        <p:spPr>
          <a:xfrm>
            <a:off x="599630" y="6158705"/>
            <a:ext cx="3493805" cy="2532295"/>
          </a:xfrm>
          <a:prstGeom prst="rect">
            <a:avLst/>
          </a:prstGeom>
        </p:spPr>
      </p:pic>
      <p:pic>
        <p:nvPicPr>
          <p:cNvPr id="18" name="图片 17"/>
          <p:cNvPicPr>
            <a:picLocks noChangeAspect="1"/>
          </p:cNvPicPr>
          <p:nvPr/>
        </p:nvPicPr>
        <p:blipFill>
          <a:blip r:embed="rId9"/>
          <a:stretch>
            <a:fillRect/>
          </a:stretch>
        </p:blipFill>
        <p:spPr>
          <a:xfrm>
            <a:off x="4349097" y="6173943"/>
            <a:ext cx="3493805" cy="2532295"/>
          </a:xfrm>
          <a:prstGeom prst="rect">
            <a:avLst/>
          </a:prstGeom>
        </p:spPr>
      </p:pic>
      <p:grpSp>
        <p:nvGrpSpPr>
          <p:cNvPr id="27" name="组 26"/>
          <p:cNvGrpSpPr/>
          <p:nvPr/>
        </p:nvGrpSpPr>
        <p:grpSpPr>
          <a:xfrm>
            <a:off x="1500041" y="5784432"/>
            <a:ext cx="9997773" cy="461665"/>
            <a:chOff x="1588570" y="2148157"/>
            <a:chExt cx="9997773" cy="461665"/>
          </a:xfrm>
        </p:grpSpPr>
        <p:sp>
          <p:nvSpPr>
            <p:cNvPr id="28" name="文本框 27"/>
            <p:cNvSpPr txBox="1"/>
            <p:nvPr/>
          </p:nvSpPr>
          <p:spPr>
            <a:xfrm>
              <a:off x="1588570" y="2148157"/>
              <a:ext cx="2434737" cy="461665"/>
            </a:xfrm>
            <a:prstGeom prst="rect">
              <a:avLst/>
            </a:prstGeom>
            <a:noFill/>
          </p:spPr>
          <p:txBody>
            <a:bodyPr wrap="square" rtlCol="0">
              <a:spAutoFit/>
            </a:bodyPr>
            <a:lstStyle/>
            <a:p>
              <a:r>
                <a:rPr kumimoji="1" lang="en-US" altLang="zh-CN" sz="2400" dirty="0" smtClean="0"/>
                <a:t>Input Data</a:t>
              </a:r>
              <a:endParaRPr kumimoji="1" lang="zh-CN" altLang="en-US" sz="2400" dirty="0"/>
            </a:p>
          </p:txBody>
        </p:sp>
        <p:sp>
          <p:nvSpPr>
            <p:cNvPr id="29" name="文本框 28"/>
            <p:cNvSpPr txBox="1"/>
            <p:nvPr/>
          </p:nvSpPr>
          <p:spPr>
            <a:xfrm>
              <a:off x="9067894" y="2148157"/>
              <a:ext cx="2518449" cy="461665"/>
            </a:xfrm>
            <a:prstGeom prst="rect">
              <a:avLst/>
            </a:prstGeom>
            <a:noFill/>
          </p:spPr>
          <p:txBody>
            <a:bodyPr wrap="square" rtlCol="0">
              <a:spAutoFit/>
            </a:bodyPr>
            <a:lstStyle/>
            <a:p>
              <a:r>
                <a:rPr kumimoji="1" lang="en-US" altLang="zh-CN" sz="2400" dirty="0" smtClean="0"/>
                <a:t>50000 Iterations:</a:t>
              </a:r>
              <a:endParaRPr kumimoji="1" lang="zh-CN" altLang="en-US" sz="2400" dirty="0"/>
            </a:p>
          </p:txBody>
        </p:sp>
        <p:sp>
          <p:nvSpPr>
            <p:cNvPr id="30" name="文本框 29"/>
            <p:cNvSpPr txBox="1"/>
            <p:nvPr/>
          </p:nvSpPr>
          <p:spPr>
            <a:xfrm>
              <a:off x="5239704" y="2148157"/>
              <a:ext cx="2518449" cy="461665"/>
            </a:xfrm>
            <a:prstGeom prst="rect">
              <a:avLst/>
            </a:prstGeom>
            <a:noFill/>
          </p:spPr>
          <p:txBody>
            <a:bodyPr wrap="square" rtlCol="0">
              <a:spAutoFit/>
            </a:bodyPr>
            <a:lstStyle/>
            <a:p>
              <a:r>
                <a:rPr kumimoji="1" lang="en-US" altLang="zh-CN" sz="2400" dirty="0" smtClean="0"/>
                <a:t>0 Iterations:</a:t>
              </a:r>
              <a:endParaRPr kumimoji="1" lang="zh-CN" altLang="en-US" sz="2400" dirty="0"/>
            </a:p>
          </p:txBody>
        </p:sp>
      </p:grpSp>
      <p:sp>
        <p:nvSpPr>
          <p:cNvPr id="31" name="文本框 30"/>
          <p:cNvSpPr txBox="1"/>
          <p:nvPr/>
        </p:nvSpPr>
        <p:spPr>
          <a:xfrm>
            <a:off x="566493" y="5303733"/>
            <a:ext cx="8987409" cy="523220"/>
          </a:xfrm>
          <a:prstGeom prst="rect">
            <a:avLst/>
          </a:prstGeom>
          <a:noFill/>
        </p:spPr>
        <p:txBody>
          <a:bodyPr wrap="square" rtlCol="0">
            <a:spAutoFit/>
          </a:bodyPr>
          <a:lstStyle/>
          <a:p>
            <a:r>
              <a:rPr kumimoji="1" lang="en-US" altLang="zh-CN" sz="2800" dirty="0" smtClean="0"/>
              <a:t>(One hidden layer with 32 nodes with poor </a:t>
            </a:r>
            <a:r>
              <a:rPr kumimoji="1" lang="en-US" altLang="zh-CN" sz="2800" smtClean="0"/>
              <a:t>initial condition)</a:t>
            </a:r>
            <a:endParaRPr kumimoji="1" lang="zh-CN" altLang="en-US" sz="2800" dirty="0"/>
          </a:p>
        </p:txBody>
      </p:sp>
    </p:spTree>
    <p:extLst>
      <p:ext uri="{BB962C8B-B14F-4D97-AF65-F5344CB8AC3E}">
        <p14:creationId xmlns:p14="http://schemas.microsoft.com/office/powerpoint/2010/main" val="12343517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0457" y="-28821"/>
            <a:ext cx="10515600" cy="1767417"/>
          </a:xfrm>
        </p:spPr>
        <p:txBody>
          <a:bodyPr/>
          <a:lstStyle/>
          <a:p>
            <a:r>
              <a:rPr kumimoji="1" lang="en-US" altLang="zh-CN" sz="8800" dirty="0"/>
              <a:t>I</a:t>
            </a:r>
            <a:r>
              <a:rPr kumimoji="1" lang="en-US" altLang="zh-CN" dirty="0" smtClean="0"/>
              <a:t>NVERTIBILITY</a:t>
            </a: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5304" y="204997"/>
            <a:ext cx="4676384" cy="1178448"/>
          </a:xfrm>
          <a:prstGeom prst="rect">
            <a:avLst/>
          </a:prstGeom>
        </p:spPr>
      </p:pic>
      <p:cxnSp>
        <p:nvCxnSpPr>
          <p:cNvPr id="7" name="直线连接符 6"/>
          <p:cNvCxnSpPr/>
          <p:nvPr/>
        </p:nvCxnSpPr>
        <p:spPr>
          <a:xfrm>
            <a:off x="0" y="1383445"/>
            <a:ext cx="12192000" cy="0"/>
          </a:xfrm>
          <a:prstGeom prst="line">
            <a:avLst/>
          </a:prstGeom>
          <a:ln w="57150">
            <a:solidFill>
              <a:srgbClr val="C89454"/>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777302" y="1653183"/>
            <a:ext cx="10699995" cy="830997"/>
          </a:xfrm>
          <a:prstGeom prst="rect">
            <a:avLst/>
          </a:prstGeom>
          <a:noFill/>
        </p:spPr>
        <p:txBody>
          <a:bodyPr wrap="square" rtlCol="0">
            <a:spAutoFit/>
          </a:bodyPr>
          <a:lstStyle/>
          <a:p>
            <a:r>
              <a:rPr kumimoji="1" lang="en-US" altLang="zh-CN" sz="2400" dirty="0" smtClean="0"/>
              <a:t>I tried to give rigorous prove of the </a:t>
            </a:r>
            <a:r>
              <a:rPr kumimoji="1" lang="en-US" altLang="zh-CN" sz="2400" dirty="0" err="1" smtClean="0"/>
              <a:t>invertibility</a:t>
            </a:r>
            <a:r>
              <a:rPr kumimoji="1" lang="en-US" altLang="zh-CN" sz="2400" dirty="0" smtClean="0"/>
              <a:t>, only to realize that the algorithm might still not be able to give a perfectly invertible transformation. </a:t>
            </a: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457" y="3150862"/>
            <a:ext cx="6799506" cy="4220080"/>
          </a:xfrm>
          <a:prstGeom prst="rect">
            <a:avLst/>
          </a:prstGeom>
        </p:spPr>
      </p:pic>
      <p:sp>
        <p:nvSpPr>
          <p:cNvPr id="4" name="椭圆 3"/>
          <p:cNvSpPr/>
          <p:nvPr/>
        </p:nvSpPr>
        <p:spPr>
          <a:xfrm>
            <a:off x="4903066" y="5029213"/>
            <a:ext cx="173420" cy="173420"/>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3384325" y="5244678"/>
            <a:ext cx="173420" cy="173420"/>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4156823" y="5165847"/>
            <a:ext cx="173420" cy="173420"/>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p:cNvSpPr txBox="1"/>
          <p:nvPr/>
        </p:nvSpPr>
        <p:spPr>
          <a:xfrm>
            <a:off x="7394111" y="3894604"/>
            <a:ext cx="4001634" cy="3046988"/>
          </a:xfrm>
          <a:prstGeom prst="rect">
            <a:avLst/>
          </a:prstGeom>
          <a:noFill/>
        </p:spPr>
        <p:txBody>
          <a:bodyPr wrap="square" rtlCol="0">
            <a:spAutoFit/>
          </a:bodyPr>
          <a:lstStyle/>
          <a:p>
            <a:r>
              <a:rPr kumimoji="1" lang="en-US" altLang="zh-CN" sz="2400" dirty="0" smtClean="0"/>
              <a:t>The transformation shown in the left is monotonically increasing in every dimension. However, the three blue points on the figure will still be transformed to the same value. Thus the transformation is not perfectly invertible. </a:t>
            </a:r>
            <a:endParaRPr kumimoji="1" lang="en-US" altLang="zh-CN" sz="2400" dirty="0" smtClean="0"/>
          </a:p>
        </p:txBody>
      </p:sp>
    </p:spTree>
    <p:extLst>
      <p:ext uri="{BB962C8B-B14F-4D97-AF65-F5344CB8AC3E}">
        <p14:creationId xmlns:p14="http://schemas.microsoft.com/office/powerpoint/2010/main" val="15677222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0457" y="-28821"/>
            <a:ext cx="10515600" cy="1767417"/>
          </a:xfrm>
        </p:spPr>
        <p:txBody>
          <a:bodyPr/>
          <a:lstStyle/>
          <a:p>
            <a:r>
              <a:rPr kumimoji="1" lang="en-US" altLang="zh-CN" sz="8800" dirty="0"/>
              <a:t>I</a:t>
            </a:r>
            <a:r>
              <a:rPr kumimoji="1" lang="en-US" altLang="zh-CN" dirty="0" smtClean="0"/>
              <a:t>NVERTIBILITY</a:t>
            </a: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5304" y="204997"/>
            <a:ext cx="4676384" cy="1178448"/>
          </a:xfrm>
          <a:prstGeom prst="rect">
            <a:avLst/>
          </a:prstGeom>
        </p:spPr>
      </p:pic>
      <p:cxnSp>
        <p:nvCxnSpPr>
          <p:cNvPr id="7" name="直线连接符 6"/>
          <p:cNvCxnSpPr/>
          <p:nvPr/>
        </p:nvCxnSpPr>
        <p:spPr>
          <a:xfrm>
            <a:off x="0" y="1383445"/>
            <a:ext cx="12192000" cy="0"/>
          </a:xfrm>
          <a:prstGeom prst="line">
            <a:avLst/>
          </a:prstGeom>
          <a:ln w="57150">
            <a:solidFill>
              <a:srgbClr val="C89454"/>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45705" y="1771675"/>
            <a:ext cx="10479278" cy="1569660"/>
          </a:xfrm>
          <a:prstGeom prst="rect">
            <a:avLst/>
          </a:prstGeom>
          <a:noFill/>
        </p:spPr>
        <p:txBody>
          <a:bodyPr wrap="square" rtlCol="0">
            <a:spAutoFit/>
          </a:bodyPr>
          <a:lstStyle/>
          <a:p>
            <a:r>
              <a:rPr kumimoji="1" lang="en-US" altLang="zh-CN" sz="2400" dirty="0" smtClean="0"/>
              <a:t>In </a:t>
            </a:r>
            <a:r>
              <a:rPr kumimoji="1" lang="en-US" altLang="zh-CN" sz="2400" dirty="0" smtClean="0"/>
              <a:t>reality if the dimension of the hidden layer is at least one larger than training data, the possibility that the transformation meet zero gradient </a:t>
            </a:r>
            <a:r>
              <a:rPr kumimoji="1" lang="en-US" altLang="zh-CN" sz="2400" dirty="0" err="1" smtClean="0"/>
              <a:t>det</a:t>
            </a:r>
            <a:r>
              <a:rPr kumimoji="1" lang="en-US" altLang="zh-CN" sz="2400" dirty="0" smtClean="0"/>
              <a:t> is zero. However, we can still borrow the idea of lower triangular transformation to make it perfectly invertible.</a:t>
            </a:r>
            <a:endParaRPr kumimoji="1" lang="en-US" altLang="zh-CN" sz="2400" dirty="0" smtClean="0"/>
          </a:p>
        </p:txBody>
      </p:sp>
      <p:sp>
        <p:nvSpPr>
          <p:cNvPr id="131" name="矩形 130"/>
          <p:cNvSpPr/>
          <p:nvPr/>
        </p:nvSpPr>
        <p:spPr>
          <a:xfrm>
            <a:off x="0" y="8431847"/>
            <a:ext cx="12192000" cy="712152"/>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smtClean="0"/>
              <a:t>Idea from: </a:t>
            </a:r>
            <a:r>
              <a:rPr lang="en-US" altLang="zh-CN" sz="2400" b="1" dirty="0" smtClean="0"/>
              <a:t>An </a:t>
            </a:r>
            <a:r>
              <a:rPr lang="en-US" altLang="zh-CN" sz="2400" b="1" dirty="0"/>
              <a:t>introduction to sampling via measure transport </a:t>
            </a:r>
            <a:endParaRPr lang="en-US" altLang="zh-CN" sz="2400" b="1" dirty="0" smtClean="0"/>
          </a:p>
          <a:p>
            <a:pPr algn="r"/>
            <a:r>
              <a:rPr lang="en-US" altLang="zh-CN" dirty="0" smtClean="0"/>
              <a:t>Youssef </a:t>
            </a:r>
            <a:r>
              <a:rPr lang="en-US" altLang="zh-CN" dirty="0" err="1"/>
              <a:t>Marzouk</a:t>
            </a:r>
            <a:r>
              <a:rPr lang="en-US" altLang="zh-CN" dirty="0"/>
              <a:t>, Tarek </a:t>
            </a:r>
            <a:r>
              <a:rPr lang="en-US" altLang="zh-CN" dirty="0" err="1"/>
              <a:t>Moselhy</a:t>
            </a:r>
            <a:r>
              <a:rPr lang="en-US" altLang="zh-CN" dirty="0"/>
              <a:t>, Matthew </a:t>
            </a:r>
            <a:r>
              <a:rPr lang="en-US" altLang="zh-CN" dirty="0" err="1"/>
              <a:t>Parno</a:t>
            </a:r>
            <a:r>
              <a:rPr lang="en-US" altLang="zh-CN" dirty="0"/>
              <a:t>, and </a:t>
            </a:r>
            <a:r>
              <a:rPr lang="en-US" altLang="zh-CN" dirty="0" err="1"/>
              <a:t>Alessio</a:t>
            </a:r>
            <a:r>
              <a:rPr lang="en-US" altLang="zh-CN" dirty="0"/>
              <a:t> </a:t>
            </a:r>
            <a:r>
              <a:rPr lang="en-US" altLang="zh-CN" dirty="0" err="1"/>
              <a:t>Spantini</a:t>
            </a:r>
            <a:r>
              <a:rPr lang="en-US" altLang="zh-CN" dirty="0"/>
              <a:t> </a:t>
            </a:r>
            <a:endParaRPr lang="en-US" altLang="zh-CN" dirty="0"/>
          </a:p>
        </p:txBody>
      </p:sp>
      <p:sp>
        <p:nvSpPr>
          <p:cNvPr id="135" name="文本框 134"/>
          <p:cNvSpPr txBox="1"/>
          <p:nvPr/>
        </p:nvSpPr>
        <p:spPr>
          <a:xfrm>
            <a:off x="7123349" y="3727942"/>
            <a:ext cx="4001634" cy="2308324"/>
          </a:xfrm>
          <a:prstGeom prst="rect">
            <a:avLst/>
          </a:prstGeom>
          <a:noFill/>
        </p:spPr>
        <p:txBody>
          <a:bodyPr wrap="square" rtlCol="0">
            <a:spAutoFit/>
          </a:bodyPr>
          <a:lstStyle/>
          <a:p>
            <a:r>
              <a:rPr kumimoji="1" lang="en-US" altLang="zh-CN" sz="2400" dirty="0" smtClean="0"/>
              <a:t>As shown in the figure, we guarantee every layer of the network to be lower triangular, and thus invertible. Therefore the whole transformation should be invertible.</a:t>
            </a:r>
            <a:endParaRPr kumimoji="1" lang="en-US" altLang="zh-CN" sz="2400" dirty="0" smtClean="0"/>
          </a:p>
        </p:txBody>
      </p:sp>
      <p:sp>
        <p:nvSpPr>
          <p:cNvPr id="136" name="文本框 135"/>
          <p:cNvSpPr txBox="1"/>
          <p:nvPr/>
        </p:nvSpPr>
        <p:spPr>
          <a:xfrm>
            <a:off x="7123349" y="6569779"/>
            <a:ext cx="4606196" cy="1200329"/>
          </a:xfrm>
          <a:prstGeom prst="rect">
            <a:avLst/>
          </a:prstGeom>
          <a:noFill/>
        </p:spPr>
        <p:txBody>
          <a:bodyPr wrap="square" rtlCol="0">
            <a:spAutoFit/>
          </a:bodyPr>
          <a:lstStyle/>
          <a:p>
            <a:r>
              <a:rPr kumimoji="1" lang="en-US" altLang="zh-CN" sz="2400" smtClean="0">
                <a:solidFill>
                  <a:schemeClr val="accent4">
                    <a:lumMod val="50000"/>
                  </a:schemeClr>
                </a:solidFill>
              </a:rPr>
              <a:t>Q: Should </a:t>
            </a:r>
            <a:r>
              <a:rPr kumimoji="1" lang="en-US" altLang="zh-CN" sz="2400" dirty="0" smtClean="0">
                <a:solidFill>
                  <a:schemeClr val="accent4">
                    <a:lumMod val="50000"/>
                  </a:schemeClr>
                </a:solidFill>
              </a:rPr>
              <a:t>I try this? Do we need to guarantee the algorithm to be perfectly invertible?</a:t>
            </a:r>
            <a:endParaRPr kumimoji="1" lang="en-US" altLang="zh-CN" sz="2400" dirty="0" smtClean="0">
              <a:solidFill>
                <a:schemeClr val="accent4">
                  <a:lumMod val="50000"/>
                </a:schemeClr>
              </a:solidFill>
            </a:endParaRPr>
          </a:p>
        </p:txBody>
      </p:sp>
      <p:grpSp>
        <p:nvGrpSpPr>
          <p:cNvPr id="140" name="组 139"/>
          <p:cNvGrpSpPr/>
          <p:nvPr/>
        </p:nvGrpSpPr>
        <p:grpSpPr>
          <a:xfrm>
            <a:off x="1061533" y="3589810"/>
            <a:ext cx="5528557" cy="4072856"/>
            <a:chOff x="1061533" y="3589810"/>
            <a:chExt cx="5528557" cy="4072856"/>
          </a:xfrm>
        </p:grpSpPr>
        <p:sp>
          <p:nvSpPr>
            <p:cNvPr id="10" name="椭圆 9"/>
            <p:cNvSpPr/>
            <p:nvPr/>
          </p:nvSpPr>
          <p:spPr>
            <a:xfrm>
              <a:off x="1066793" y="4952453"/>
              <a:ext cx="399399" cy="399399"/>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1061533" y="6426087"/>
              <a:ext cx="399399" cy="399399"/>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1061533" y="5689270"/>
              <a:ext cx="399399" cy="399399"/>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p:nvSpPr>
          <p:spPr>
            <a:xfrm>
              <a:off x="3486451" y="4110516"/>
              <a:ext cx="299556" cy="299556"/>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a:off x="3486451" y="7363110"/>
              <a:ext cx="299556" cy="299556"/>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3486451" y="6870388"/>
              <a:ext cx="299556" cy="299556"/>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3486451" y="6032213"/>
              <a:ext cx="299556" cy="299556"/>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3486451" y="5539492"/>
              <a:ext cx="299556" cy="299556"/>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3486451" y="4603237"/>
              <a:ext cx="299556" cy="299556"/>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5811526" y="4911912"/>
              <a:ext cx="399399" cy="399399"/>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p:nvSpPr>
          <p:spPr>
            <a:xfrm>
              <a:off x="5811526" y="6466629"/>
              <a:ext cx="399399" cy="399399"/>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5811526" y="5689270"/>
              <a:ext cx="399399" cy="399399"/>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2" name="直线箭头连接符 21"/>
            <p:cNvCxnSpPr>
              <a:stCxn id="10" idx="6"/>
              <a:endCxn id="13" idx="2"/>
            </p:cNvCxnSpPr>
            <p:nvPr/>
          </p:nvCxnSpPr>
          <p:spPr>
            <a:xfrm flipV="1">
              <a:off x="1466192" y="4260294"/>
              <a:ext cx="2020259" cy="891859"/>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线箭头连接符 24"/>
            <p:cNvCxnSpPr>
              <a:stCxn id="10" idx="6"/>
              <a:endCxn id="18" idx="2"/>
            </p:cNvCxnSpPr>
            <p:nvPr/>
          </p:nvCxnSpPr>
          <p:spPr>
            <a:xfrm flipV="1">
              <a:off x="1466192" y="4753015"/>
              <a:ext cx="2020259" cy="399138"/>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p:cNvCxnSpPr>
              <a:stCxn id="12" idx="6"/>
              <a:endCxn id="13" idx="2"/>
            </p:cNvCxnSpPr>
            <p:nvPr/>
          </p:nvCxnSpPr>
          <p:spPr>
            <a:xfrm flipV="1">
              <a:off x="1460932" y="4260294"/>
              <a:ext cx="2025519" cy="1628676"/>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26"/>
            <p:cNvCxnSpPr>
              <a:stCxn id="11" idx="6"/>
              <a:endCxn id="13" idx="2"/>
            </p:cNvCxnSpPr>
            <p:nvPr/>
          </p:nvCxnSpPr>
          <p:spPr>
            <a:xfrm flipV="1">
              <a:off x="1460932" y="4260294"/>
              <a:ext cx="2025519" cy="2365493"/>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线箭头连接符 27"/>
            <p:cNvCxnSpPr>
              <a:stCxn id="12" idx="6"/>
              <a:endCxn id="18" idx="2"/>
            </p:cNvCxnSpPr>
            <p:nvPr/>
          </p:nvCxnSpPr>
          <p:spPr>
            <a:xfrm flipV="1">
              <a:off x="1460932" y="4753015"/>
              <a:ext cx="2025519" cy="1135955"/>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a:stCxn id="11" idx="6"/>
              <a:endCxn id="17" idx="2"/>
            </p:cNvCxnSpPr>
            <p:nvPr/>
          </p:nvCxnSpPr>
          <p:spPr>
            <a:xfrm flipV="1">
              <a:off x="1460932" y="5689270"/>
              <a:ext cx="2025519" cy="936517"/>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12" idx="6"/>
              <a:endCxn id="17" idx="2"/>
            </p:cNvCxnSpPr>
            <p:nvPr/>
          </p:nvCxnSpPr>
          <p:spPr>
            <a:xfrm flipV="1">
              <a:off x="1460932" y="5689270"/>
              <a:ext cx="2025519" cy="199700"/>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a:stCxn id="12" idx="6"/>
              <a:endCxn id="16" idx="2"/>
            </p:cNvCxnSpPr>
            <p:nvPr/>
          </p:nvCxnSpPr>
          <p:spPr>
            <a:xfrm>
              <a:off x="1460932" y="5888970"/>
              <a:ext cx="2025519" cy="293021"/>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a:stCxn id="11" idx="6"/>
              <a:endCxn id="16" idx="2"/>
            </p:cNvCxnSpPr>
            <p:nvPr/>
          </p:nvCxnSpPr>
          <p:spPr>
            <a:xfrm flipV="1">
              <a:off x="1460932" y="6181991"/>
              <a:ext cx="2025519" cy="443796"/>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40"/>
            <p:cNvCxnSpPr>
              <a:stCxn id="11" idx="6"/>
              <a:endCxn id="15" idx="2"/>
            </p:cNvCxnSpPr>
            <p:nvPr/>
          </p:nvCxnSpPr>
          <p:spPr>
            <a:xfrm>
              <a:off x="1460932" y="6625787"/>
              <a:ext cx="2025519" cy="394379"/>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p:cNvCxnSpPr>
              <a:stCxn id="11" idx="6"/>
              <a:endCxn id="14" idx="2"/>
            </p:cNvCxnSpPr>
            <p:nvPr/>
          </p:nvCxnSpPr>
          <p:spPr>
            <a:xfrm>
              <a:off x="1460932" y="6625787"/>
              <a:ext cx="2025519" cy="887101"/>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线箭头连接符 54"/>
            <p:cNvCxnSpPr>
              <a:stCxn id="13" idx="6"/>
              <a:endCxn id="19" idx="2"/>
            </p:cNvCxnSpPr>
            <p:nvPr/>
          </p:nvCxnSpPr>
          <p:spPr>
            <a:xfrm>
              <a:off x="3786007" y="4260294"/>
              <a:ext cx="2025519" cy="851318"/>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线箭头连接符 57"/>
            <p:cNvCxnSpPr>
              <a:stCxn id="16" idx="6"/>
              <a:endCxn id="21" idx="2"/>
            </p:cNvCxnSpPr>
            <p:nvPr/>
          </p:nvCxnSpPr>
          <p:spPr>
            <a:xfrm flipV="1">
              <a:off x="3786007" y="5888970"/>
              <a:ext cx="2025519" cy="293021"/>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线箭头连接符 58"/>
            <p:cNvCxnSpPr>
              <a:stCxn id="17" idx="6"/>
              <a:endCxn id="19" idx="2"/>
            </p:cNvCxnSpPr>
            <p:nvPr/>
          </p:nvCxnSpPr>
          <p:spPr>
            <a:xfrm flipV="1">
              <a:off x="3786007" y="5111612"/>
              <a:ext cx="2025519" cy="577658"/>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15" idx="6"/>
              <a:endCxn id="21" idx="2"/>
            </p:cNvCxnSpPr>
            <p:nvPr/>
          </p:nvCxnSpPr>
          <p:spPr>
            <a:xfrm flipV="1">
              <a:off x="3786007" y="5888970"/>
              <a:ext cx="2025519" cy="1131196"/>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线箭头连接符 60"/>
            <p:cNvCxnSpPr>
              <a:stCxn id="17" idx="6"/>
              <a:endCxn id="21" idx="2"/>
            </p:cNvCxnSpPr>
            <p:nvPr/>
          </p:nvCxnSpPr>
          <p:spPr>
            <a:xfrm>
              <a:off x="3786007" y="5689270"/>
              <a:ext cx="2025519" cy="199700"/>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16" idx="6"/>
              <a:endCxn id="19" idx="2"/>
            </p:cNvCxnSpPr>
            <p:nvPr/>
          </p:nvCxnSpPr>
          <p:spPr>
            <a:xfrm flipV="1">
              <a:off x="3786007" y="5111612"/>
              <a:ext cx="2025519" cy="1070379"/>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线箭头连接符 62"/>
            <p:cNvCxnSpPr>
              <a:stCxn id="18" idx="6"/>
              <a:endCxn id="19" idx="2"/>
            </p:cNvCxnSpPr>
            <p:nvPr/>
          </p:nvCxnSpPr>
          <p:spPr>
            <a:xfrm>
              <a:off x="3786007" y="4753015"/>
              <a:ext cx="2025519" cy="358597"/>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线箭头连接符 74"/>
            <p:cNvCxnSpPr>
              <a:stCxn id="14" idx="6"/>
              <a:endCxn id="19" idx="2"/>
            </p:cNvCxnSpPr>
            <p:nvPr/>
          </p:nvCxnSpPr>
          <p:spPr>
            <a:xfrm flipV="1">
              <a:off x="3786007" y="5111612"/>
              <a:ext cx="2025519" cy="2401276"/>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线箭头连接符 75"/>
            <p:cNvCxnSpPr>
              <a:stCxn id="14" idx="6"/>
              <a:endCxn id="21" idx="2"/>
            </p:cNvCxnSpPr>
            <p:nvPr/>
          </p:nvCxnSpPr>
          <p:spPr>
            <a:xfrm flipV="1">
              <a:off x="3786007" y="5888970"/>
              <a:ext cx="2025519" cy="1623918"/>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线箭头连接符 76"/>
            <p:cNvCxnSpPr>
              <a:stCxn id="14" idx="6"/>
              <a:endCxn id="20" idx="2"/>
            </p:cNvCxnSpPr>
            <p:nvPr/>
          </p:nvCxnSpPr>
          <p:spPr>
            <a:xfrm flipV="1">
              <a:off x="3786007" y="6666329"/>
              <a:ext cx="2025519" cy="846559"/>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线箭头连接符 85"/>
            <p:cNvCxnSpPr>
              <a:stCxn id="15" idx="6"/>
              <a:endCxn id="20" idx="2"/>
            </p:cNvCxnSpPr>
            <p:nvPr/>
          </p:nvCxnSpPr>
          <p:spPr>
            <a:xfrm flipV="1">
              <a:off x="3786007" y="6666329"/>
              <a:ext cx="2025519" cy="353837"/>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线箭头连接符 88"/>
            <p:cNvCxnSpPr>
              <a:stCxn id="15" idx="6"/>
              <a:endCxn id="19" idx="2"/>
            </p:cNvCxnSpPr>
            <p:nvPr/>
          </p:nvCxnSpPr>
          <p:spPr>
            <a:xfrm flipV="1">
              <a:off x="3786007" y="5111612"/>
              <a:ext cx="2025519" cy="1908554"/>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2" name="文本框 131"/>
            <p:cNvSpPr txBox="1"/>
            <p:nvPr/>
          </p:nvSpPr>
          <p:spPr>
            <a:xfrm>
              <a:off x="1124584" y="4400135"/>
              <a:ext cx="336348" cy="461665"/>
            </a:xfrm>
            <a:prstGeom prst="rect">
              <a:avLst/>
            </a:prstGeom>
            <a:noFill/>
          </p:spPr>
          <p:txBody>
            <a:bodyPr wrap="square" rtlCol="0">
              <a:spAutoFit/>
            </a:bodyPr>
            <a:lstStyle/>
            <a:p>
              <a:r>
                <a:rPr kumimoji="1" lang="en-US" altLang="zh-CN" sz="2400" b="1" dirty="0" smtClean="0"/>
                <a:t>X</a:t>
              </a:r>
              <a:endParaRPr kumimoji="1" lang="zh-CN" altLang="en-US" sz="2400" b="1" dirty="0"/>
            </a:p>
          </p:txBody>
        </p:sp>
        <p:sp>
          <p:nvSpPr>
            <p:cNvPr id="133" name="文本框 132"/>
            <p:cNvSpPr txBox="1"/>
            <p:nvPr/>
          </p:nvSpPr>
          <p:spPr>
            <a:xfrm>
              <a:off x="3169657" y="3589810"/>
              <a:ext cx="1232700" cy="461665"/>
            </a:xfrm>
            <a:prstGeom prst="rect">
              <a:avLst/>
            </a:prstGeom>
            <a:noFill/>
          </p:spPr>
          <p:txBody>
            <a:bodyPr wrap="square" rtlCol="0">
              <a:spAutoFit/>
            </a:bodyPr>
            <a:lstStyle/>
            <a:p>
              <a:r>
                <a:rPr kumimoji="1" lang="en-US" altLang="zh-CN" sz="2400" b="1" smtClean="0"/>
                <a:t>Hidden</a:t>
              </a:r>
              <a:endParaRPr kumimoji="1" lang="zh-CN" altLang="en-US" sz="2400" b="1" dirty="0"/>
            </a:p>
          </p:txBody>
        </p:sp>
        <p:sp>
          <p:nvSpPr>
            <p:cNvPr id="134" name="文本框 133"/>
            <p:cNvSpPr txBox="1"/>
            <p:nvPr/>
          </p:nvSpPr>
          <p:spPr>
            <a:xfrm>
              <a:off x="5873884" y="4370798"/>
              <a:ext cx="716206" cy="461665"/>
            </a:xfrm>
            <a:prstGeom prst="rect">
              <a:avLst/>
            </a:prstGeom>
            <a:noFill/>
          </p:spPr>
          <p:txBody>
            <a:bodyPr wrap="square" rtlCol="0">
              <a:spAutoFit/>
            </a:bodyPr>
            <a:lstStyle/>
            <a:p>
              <a:r>
                <a:rPr kumimoji="1" lang="en-US" altLang="zh-CN" sz="2400" b="1" smtClean="0"/>
                <a:t>y</a:t>
              </a:r>
              <a:endParaRPr kumimoji="1" lang="zh-CN" altLang="en-US" sz="2400" b="1" dirty="0"/>
            </a:p>
          </p:txBody>
        </p:sp>
        <p:cxnSp>
          <p:nvCxnSpPr>
            <p:cNvPr id="137" name="直线箭头连接符 136"/>
            <p:cNvCxnSpPr>
              <a:stCxn id="11" idx="6"/>
              <a:endCxn id="18" idx="2"/>
            </p:cNvCxnSpPr>
            <p:nvPr/>
          </p:nvCxnSpPr>
          <p:spPr>
            <a:xfrm flipV="1">
              <a:off x="1460932" y="4753015"/>
              <a:ext cx="2025519" cy="1872772"/>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26895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0457" y="-28821"/>
            <a:ext cx="10515600" cy="1767417"/>
          </a:xfrm>
        </p:spPr>
        <p:txBody>
          <a:bodyPr/>
          <a:lstStyle/>
          <a:p>
            <a:r>
              <a:rPr kumimoji="1" lang="en-US" altLang="zh-CN" sz="8800" dirty="0"/>
              <a:t>L</a:t>
            </a:r>
            <a:r>
              <a:rPr kumimoji="1" lang="en-US" altLang="zh-CN" dirty="0" smtClean="0"/>
              <a:t>OGISTIC TEST</a:t>
            </a: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5304" y="204997"/>
            <a:ext cx="4676384" cy="1178448"/>
          </a:xfrm>
          <a:prstGeom prst="rect">
            <a:avLst/>
          </a:prstGeom>
        </p:spPr>
      </p:pic>
      <p:cxnSp>
        <p:nvCxnSpPr>
          <p:cNvPr id="7" name="直线连接符 6"/>
          <p:cNvCxnSpPr/>
          <p:nvPr/>
        </p:nvCxnSpPr>
        <p:spPr>
          <a:xfrm>
            <a:off x="0" y="1383445"/>
            <a:ext cx="12192000" cy="0"/>
          </a:xfrm>
          <a:prstGeom prst="line">
            <a:avLst/>
          </a:prstGeom>
          <a:ln w="57150">
            <a:solidFill>
              <a:srgbClr val="C89454"/>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6358640" y="1656557"/>
            <a:ext cx="4193629" cy="646331"/>
          </a:xfrm>
          <a:prstGeom prst="rect">
            <a:avLst/>
          </a:prstGeom>
          <a:noFill/>
        </p:spPr>
        <p:txBody>
          <a:bodyPr wrap="square" rtlCol="0">
            <a:spAutoFit/>
          </a:bodyPr>
          <a:lstStyle/>
          <a:p>
            <a:r>
              <a:rPr kumimoji="1" lang="en-US" altLang="zh-CN" sz="3600" dirty="0" smtClean="0">
                <a:solidFill>
                  <a:schemeClr val="accent4">
                    <a:lumMod val="50000"/>
                  </a:schemeClr>
                </a:solidFill>
              </a:rPr>
              <a:t>(Still debugging</a:t>
            </a:r>
            <a:r>
              <a:rPr kumimoji="1" lang="mr-IN" altLang="zh-CN" sz="3600" dirty="0" smtClean="0">
                <a:solidFill>
                  <a:schemeClr val="accent4">
                    <a:lumMod val="50000"/>
                  </a:schemeClr>
                </a:solidFill>
              </a:rPr>
              <a:t>…</a:t>
            </a:r>
            <a:r>
              <a:rPr kumimoji="1" lang="en-US" altLang="zh-CN" sz="3600" dirty="0" smtClean="0">
                <a:solidFill>
                  <a:schemeClr val="accent4">
                    <a:lumMod val="50000"/>
                  </a:schemeClr>
                </a:solidFill>
              </a:rPr>
              <a:t>)</a:t>
            </a:r>
            <a:endParaRPr kumimoji="1" lang="zh-CN" altLang="en-US" sz="3600" dirty="0">
              <a:solidFill>
                <a:schemeClr val="accent4">
                  <a:lumMod val="50000"/>
                </a:schemeClr>
              </a:solidFill>
            </a:endParaRPr>
          </a:p>
        </p:txBody>
      </p:sp>
      <p:sp>
        <p:nvSpPr>
          <p:cNvPr id="15" name="文本框 14"/>
          <p:cNvSpPr txBox="1"/>
          <p:nvPr/>
        </p:nvSpPr>
        <p:spPr>
          <a:xfrm>
            <a:off x="320457" y="1605297"/>
            <a:ext cx="4090971" cy="1261884"/>
          </a:xfrm>
          <a:prstGeom prst="rect">
            <a:avLst/>
          </a:prstGeom>
          <a:noFill/>
          <a:ln>
            <a:solidFill>
              <a:schemeClr val="accent4">
                <a:lumMod val="75000"/>
              </a:schemeClr>
            </a:solidFill>
          </a:ln>
        </p:spPr>
        <p:txBody>
          <a:bodyPr wrap="square" rtlCol="0">
            <a:spAutoFit/>
          </a:bodyPr>
          <a:lstStyle/>
          <a:p>
            <a:r>
              <a:rPr kumimoji="1" lang="en-US" altLang="zh-CN" sz="2800" dirty="0" smtClean="0"/>
              <a:t>Preparing data:</a:t>
            </a:r>
          </a:p>
          <a:p>
            <a:r>
              <a:rPr kumimoji="1" lang="en-US" altLang="zh-CN" sz="2400" dirty="0" smtClean="0"/>
              <a:t>Extract data with label 0 and 1;</a:t>
            </a:r>
          </a:p>
          <a:p>
            <a:r>
              <a:rPr kumimoji="1" lang="en-US" altLang="zh-CN" sz="2400" dirty="0" smtClean="0"/>
              <a:t>Split training data and test data</a:t>
            </a:r>
            <a:endParaRPr kumimoji="1" lang="zh-CN" altLang="en-US" sz="2400" dirty="0"/>
          </a:p>
        </p:txBody>
      </p:sp>
      <p:sp>
        <p:nvSpPr>
          <p:cNvPr id="16" name="文本框 15"/>
          <p:cNvSpPr txBox="1"/>
          <p:nvPr/>
        </p:nvSpPr>
        <p:spPr>
          <a:xfrm>
            <a:off x="483080" y="3104445"/>
            <a:ext cx="3759897" cy="1261884"/>
          </a:xfrm>
          <a:prstGeom prst="rect">
            <a:avLst/>
          </a:prstGeom>
          <a:noFill/>
          <a:ln>
            <a:solidFill>
              <a:schemeClr val="accent4">
                <a:lumMod val="75000"/>
              </a:schemeClr>
            </a:solidFill>
          </a:ln>
        </p:spPr>
        <p:txBody>
          <a:bodyPr wrap="square" rtlCol="0">
            <a:spAutoFit/>
          </a:bodyPr>
          <a:lstStyle/>
          <a:p>
            <a:r>
              <a:rPr kumimoji="1" lang="en-US" altLang="zh-CN" sz="2800" dirty="0" smtClean="0"/>
              <a:t>Core iteration:</a:t>
            </a:r>
          </a:p>
          <a:p>
            <a:r>
              <a:rPr kumimoji="1" lang="en-US" altLang="zh-CN" sz="2400" dirty="0" smtClean="0"/>
              <a:t>Construct graph and do iterations to minimize KLD</a:t>
            </a:r>
          </a:p>
        </p:txBody>
      </p:sp>
      <p:sp>
        <p:nvSpPr>
          <p:cNvPr id="17" name="文本框 16"/>
          <p:cNvSpPr txBox="1"/>
          <p:nvPr/>
        </p:nvSpPr>
        <p:spPr>
          <a:xfrm>
            <a:off x="5904249" y="3473777"/>
            <a:ext cx="2922109" cy="523220"/>
          </a:xfrm>
          <a:prstGeom prst="rect">
            <a:avLst/>
          </a:prstGeom>
          <a:noFill/>
          <a:ln>
            <a:solidFill>
              <a:schemeClr val="accent4">
                <a:lumMod val="75000"/>
              </a:schemeClr>
            </a:solidFill>
          </a:ln>
        </p:spPr>
        <p:txBody>
          <a:bodyPr wrap="square" rtlCol="0">
            <a:spAutoFit/>
          </a:bodyPr>
          <a:lstStyle/>
          <a:p>
            <a:r>
              <a:rPr kumimoji="1" lang="en-US" altLang="zh-CN" sz="2800" smtClean="0"/>
              <a:t>Target distribution</a:t>
            </a:r>
            <a:endParaRPr kumimoji="1" lang="en-US" altLang="zh-CN" sz="2800" dirty="0" smtClean="0"/>
          </a:p>
        </p:txBody>
      </p:sp>
      <p:sp>
        <p:nvSpPr>
          <p:cNvPr id="18" name="文本框 17"/>
          <p:cNvSpPr txBox="1"/>
          <p:nvPr/>
        </p:nvSpPr>
        <p:spPr>
          <a:xfrm>
            <a:off x="1318652" y="4507949"/>
            <a:ext cx="2088752" cy="523220"/>
          </a:xfrm>
          <a:prstGeom prst="rect">
            <a:avLst/>
          </a:prstGeom>
          <a:noFill/>
          <a:ln>
            <a:solidFill>
              <a:schemeClr val="accent4">
                <a:lumMod val="75000"/>
              </a:schemeClr>
            </a:solidFill>
          </a:ln>
        </p:spPr>
        <p:txBody>
          <a:bodyPr wrap="square" rtlCol="0">
            <a:spAutoFit/>
          </a:bodyPr>
          <a:lstStyle/>
          <a:p>
            <a:pPr algn="ctr"/>
            <a:r>
              <a:rPr kumimoji="1" lang="en-US" altLang="zh-CN" sz="2800" dirty="0" smtClean="0"/>
              <a:t>Evaluation</a:t>
            </a:r>
          </a:p>
        </p:txBody>
      </p:sp>
      <p:cxnSp>
        <p:nvCxnSpPr>
          <p:cNvPr id="4" name="直线箭头连接符 3"/>
          <p:cNvCxnSpPr>
            <a:stCxn id="15" idx="2"/>
            <a:endCxn id="16" idx="0"/>
          </p:cNvCxnSpPr>
          <p:nvPr/>
        </p:nvCxnSpPr>
        <p:spPr>
          <a:xfrm flipH="1">
            <a:off x="2363029" y="2867181"/>
            <a:ext cx="2914" cy="237264"/>
          </a:xfrm>
          <a:prstGeom prst="straightConnector1">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a:stCxn id="16" idx="3"/>
            <a:endCxn id="17" idx="1"/>
          </p:cNvCxnSpPr>
          <p:nvPr/>
        </p:nvCxnSpPr>
        <p:spPr>
          <a:xfrm>
            <a:off x="4242977" y="3735387"/>
            <a:ext cx="1661272" cy="0"/>
          </a:xfrm>
          <a:prstGeom prst="straightConnector1">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a:stCxn id="16" idx="2"/>
            <a:endCxn id="18" idx="0"/>
          </p:cNvCxnSpPr>
          <p:nvPr/>
        </p:nvCxnSpPr>
        <p:spPr>
          <a:xfrm flipH="1">
            <a:off x="2363028" y="4366329"/>
            <a:ext cx="1" cy="141620"/>
          </a:xfrm>
          <a:prstGeom prst="straightConnector1">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文本框 7"/>
              <p:cNvSpPr txBox="1"/>
              <p:nvPr/>
            </p:nvSpPr>
            <p:spPr>
              <a:xfrm>
                <a:off x="9866477" y="6092231"/>
                <a:ext cx="1939159"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kumimoji="1" lang="en-US" altLang="zh-CN" sz="2400" i="1" smtClean="0">
                              <a:latin typeface="Cambria Math" charset="0"/>
                              <a:ea typeface="Cambria Math" charset="0"/>
                              <a:cs typeface="Cambria Math" charset="0"/>
                            </a:rPr>
                          </m:ctrlPr>
                        </m:sSubPr>
                        <m:e>
                          <m:r>
                            <a:rPr kumimoji="1" lang="en-US" altLang="zh-CN" sz="2400" i="1">
                              <a:latin typeface="Cambria Math" charset="0"/>
                              <a:ea typeface="Cambria Math" charset="0"/>
                              <a:cs typeface="Cambria Math" charset="0"/>
                            </a:rPr>
                            <m:t>𝑦</m:t>
                          </m:r>
                        </m:e>
                        <m:sub>
                          <m:r>
                            <a:rPr kumimoji="1" lang="en-US" altLang="zh-CN" sz="2400" i="1">
                              <a:latin typeface="Cambria Math" charset="0"/>
                              <a:ea typeface="Cambria Math" charset="0"/>
                              <a:cs typeface="Cambria Math" charset="0"/>
                            </a:rPr>
                            <m:t>𝑖</m:t>
                          </m:r>
                        </m:sub>
                      </m:sSub>
                      <m:r>
                        <a:rPr kumimoji="1" lang="en-US" altLang="zh-CN" sz="2400" i="1" smtClean="0">
                          <a:latin typeface="Cambria Math" charset="0"/>
                          <a:ea typeface="Cambria Math" charset="0"/>
                          <a:cs typeface="Cambria Math" charset="0"/>
                        </a:rPr>
                        <m:t>∈</m:t>
                      </m:r>
                      <m:r>
                        <a:rPr kumimoji="1" lang="en-US" altLang="zh-CN" sz="2400" b="0" i="1" smtClean="0">
                          <a:latin typeface="Cambria Math" charset="0"/>
                          <a:ea typeface="Cambria Math" charset="0"/>
                          <a:cs typeface="Cambria Math" charset="0"/>
                        </a:rPr>
                        <m:t>{0,1}</m:t>
                      </m:r>
                    </m:oMath>
                  </m:oMathPara>
                </a14:m>
                <a:endParaRPr kumimoji="1" lang="zh-CN" altLang="en-US" sz="2400" dirty="0"/>
              </a:p>
            </p:txBody>
          </p:sp>
        </mc:Choice>
        <mc:Fallback>
          <p:sp>
            <p:nvSpPr>
              <p:cNvPr id="8" name="文本框 7"/>
              <p:cNvSpPr txBox="1">
                <a:spLocks noRot="1" noChangeAspect="1" noMove="1" noResize="1" noEditPoints="1" noAdjustHandles="1" noChangeArrowheads="1" noChangeShapeType="1" noTextEdit="1"/>
              </p:cNvSpPr>
              <p:nvPr/>
            </p:nvSpPr>
            <p:spPr>
              <a:xfrm>
                <a:off x="9866477" y="6092231"/>
                <a:ext cx="1939159" cy="461665"/>
              </a:xfrm>
              <a:prstGeom prst="rect">
                <a:avLst/>
              </a:prstGeom>
              <a:blipFill rotWithShape="0">
                <a:blip r:embed="rId4"/>
                <a:stretch>
                  <a:fillRect b="-1973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文本框 22"/>
              <p:cNvSpPr txBox="1"/>
              <p:nvPr/>
            </p:nvSpPr>
            <p:spPr>
              <a:xfrm>
                <a:off x="3084795" y="5172789"/>
                <a:ext cx="8561018" cy="3286092"/>
              </a:xfrm>
              <a:prstGeom prst="rect">
                <a:avLst/>
              </a:prstGeom>
              <a:noFill/>
              <a:ln>
                <a:solidFill>
                  <a:schemeClr val="accent4">
                    <a:lumMod val="75000"/>
                  </a:schemeClr>
                </a:solidFill>
              </a:ln>
            </p:spPr>
            <p:txBody>
              <a:bodyPr wrap="square" rtlCol="0">
                <a:spAutoFit/>
              </a:bodyPr>
              <a:lstStyle/>
              <a:p>
                <a:r>
                  <a:rPr kumimoji="1" lang="en-US" altLang="zh-CN" sz="2800" dirty="0" smtClean="0"/>
                  <a:t>Target distribution:</a:t>
                </a:r>
              </a:p>
              <a:p>
                <a:r>
                  <a:rPr kumimoji="1" lang="en-US" altLang="zh-CN" sz="2400" b="0" dirty="0" smtClean="0"/>
                  <a:t> </a:t>
                </a:r>
                <a14:m>
                  <m:oMath xmlns:m="http://schemas.openxmlformats.org/officeDocument/2006/math">
                    <m:r>
                      <a:rPr kumimoji="1" lang="en-US" altLang="zh-CN" sz="2400" b="0" i="1" smtClean="0">
                        <a:latin typeface="Cambria Math" charset="0"/>
                      </a:rPr>
                      <m:t>𝑃</m:t>
                    </m:r>
                    <m:d>
                      <m:dPr>
                        <m:ctrlPr>
                          <a:rPr kumimoji="1" lang="en-US" altLang="zh-CN" sz="2400" b="0" i="1" smtClean="0">
                            <a:latin typeface="Cambria Math" charset="0"/>
                          </a:rPr>
                        </m:ctrlPr>
                      </m:dPr>
                      <m:e>
                        <m:r>
                          <a:rPr kumimoji="1" lang="en-US" altLang="zh-CN" sz="2400" b="0" i="1" smtClean="0">
                            <a:latin typeface="Cambria Math" charset="0"/>
                            <a:ea typeface="Cambria Math" charset="0"/>
                            <a:cs typeface="Cambria Math" charset="0"/>
                          </a:rPr>
                          <m:t>𝜃</m:t>
                        </m:r>
                      </m:e>
                      <m:e>
                        <m:d>
                          <m:dPr>
                            <m:begChr m:val="{"/>
                            <m:endChr m:val="}"/>
                            <m:ctrlPr>
                              <a:rPr kumimoji="1" lang="en-US" altLang="zh-CN" sz="2400" b="0" i="1" smtClean="0">
                                <a:latin typeface="Cambria Math" charset="0"/>
                                <a:ea typeface="Cambria Math" charset="0"/>
                                <a:cs typeface="Cambria Math" charset="0"/>
                              </a:rPr>
                            </m:ctrlPr>
                          </m:dPr>
                          <m:e>
                            <m:sSub>
                              <m:sSubPr>
                                <m:ctrlPr>
                                  <a:rPr kumimoji="1" lang="en-US" altLang="zh-CN" sz="2400" b="0" i="1" smtClean="0">
                                    <a:latin typeface="Cambria Math" charset="0"/>
                                    <a:ea typeface="Cambria Math" charset="0"/>
                                    <a:cs typeface="Cambria Math" charset="0"/>
                                  </a:rPr>
                                </m:ctrlPr>
                              </m:sSubPr>
                              <m:e>
                                <m:r>
                                  <a:rPr kumimoji="1" lang="en-US" altLang="zh-CN" sz="2400" b="0" i="1" smtClean="0">
                                    <a:latin typeface="Cambria Math" charset="0"/>
                                    <a:ea typeface="Cambria Math" charset="0"/>
                                    <a:cs typeface="Cambria Math" charset="0"/>
                                  </a:rPr>
                                  <m:t>𝑥</m:t>
                                </m:r>
                              </m:e>
                              <m:sub>
                                <m:r>
                                  <a:rPr kumimoji="1" lang="en-US" altLang="zh-CN" sz="2400" b="0" i="1" smtClean="0">
                                    <a:latin typeface="Cambria Math" charset="0"/>
                                    <a:ea typeface="Cambria Math" charset="0"/>
                                    <a:cs typeface="Cambria Math" charset="0"/>
                                  </a:rPr>
                                  <m:t>𝑖</m:t>
                                </m:r>
                              </m:sub>
                            </m:sSub>
                            <m:r>
                              <a:rPr kumimoji="1" lang="en-US" altLang="zh-CN" sz="2400" b="0" i="1" smtClean="0">
                                <a:latin typeface="Cambria Math" charset="0"/>
                                <a:ea typeface="Cambria Math" charset="0"/>
                                <a:cs typeface="Cambria Math" charset="0"/>
                              </a:rPr>
                              <m:t>,</m:t>
                            </m:r>
                            <m:sSub>
                              <m:sSubPr>
                                <m:ctrlPr>
                                  <a:rPr kumimoji="1" lang="en-US" altLang="zh-CN" sz="2400" i="1" smtClean="0">
                                    <a:latin typeface="Cambria Math" charset="0"/>
                                    <a:ea typeface="Cambria Math" charset="0"/>
                                    <a:cs typeface="Cambria Math" charset="0"/>
                                  </a:rPr>
                                </m:ctrlPr>
                              </m:sSubPr>
                              <m:e>
                                <m:r>
                                  <a:rPr kumimoji="1" lang="en-US" altLang="zh-CN" sz="2400" b="0" i="1" smtClean="0">
                                    <a:latin typeface="Cambria Math" charset="0"/>
                                    <a:ea typeface="Cambria Math" charset="0"/>
                                    <a:cs typeface="Cambria Math" charset="0"/>
                                  </a:rPr>
                                  <m:t>𝑦</m:t>
                                </m:r>
                              </m:e>
                              <m:sub>
                                <m:r>
                                  <a:rPr kumimoji="1" lang="en-US" altLang="zh-CN" sz="2400" i="1">
                                    <a:latin typeface="Cambria Math" charset="0"/>
                                    <a:ea typeface="Cambria Math" charset="0"/>
                                    <a:cs typeface="Cambria Math" charset="0"/>
                                  </a:rPr>
                                  <m:t>𝑖</m:t>
                                </m:r>
                              </m:sub>
                            </m:sSub>
                          </m:e>
                        </m:d>
                      </m:e>
                    </m:d>
                  </m:oMath>
                </a14:m>
                <a:r>
                  <a:rPr kumimoji="1" lang="en-US" altLang="zh-CN" sz="2400" dirty="0" smtClean="0">
                    <a:ea typeface="Cambria Math" charset="0"/>
                    <a:cs typeface="Cambria Math" charset="0"/>
                  </a:rPr>
                  <a:t> </a:t>
                </a:r>
                <a14:m>
                  <m:oMath xmlns:m="http://schemas.openxmlformats.org/officeDocument/2006/math">
                    <m:r>
                      <a:rPr kumimoji="1" lang="en-US" altLang="zh-CN" sz="2400" i="1" smtClean="0">
                        <a:latin typeface="Cambria Math" charset="0"/>
                        <a:ea typeface="Cambria Math" charset="0"/>
                        <a:cs typeface="Cambria Math" charset="0"/>
                      </a:rPr>
                      <m:t>∝</m:t>
                    </m:r>
                    <m:sSub>
                      <m:sSubPr>
                        <m:ctrlPr>
                          <a:rPr kumimoji="1" lang="en-US" altLang="zh-CN" sz="2400" i="1" smtClean="0">
                            <a:latin typeface="Cambria Math" charset="0"/>
                            <a:ea typeface="Cambria Math" charset="0"/>
                            <a:cs typeface="Cambria Math" charset="0"/>
                          </a:rPr>
                        </m:ctrlPr>
                      </m:sSubPr>
                      <m:e>
                        <m:r>
                          <a:rPr kumimoji="1" lang="en-US" altLang="zh-CN" sz="2400" b="0" i="1" smtClean="0">
                            <a:latin typeface="Cambria Math" charset="0"/>
                            <a:ea typeface="Cambria Math" charset="0"/>
                            <a:cs typeface="Cambria Math" charset="0"/>
                          </a:rPr>
                          <m:t>𝑃</m:t>
                        </m:r>
                      </m:e>
                      <m:sub>
                        <m:r>
                          <a:rPr kumimoji="1" lang="en-US" altLang="zh-CN" sz="2400" b="0" i="1" smtClean="0">
                            <a:latin typeface="Cambria Math" charset="0"/>
                            <a:ea typeface="Cambria Math" charset="0"/>
                            <a:cs typeface="Cambria Math" charset="0"/>
                          </a:rPr>
                          <m:t>0</m:t>
                        </m:r>
                      </m:sub>
                    </m:sSub>
                    <m:r>
                      <a:rPr kumimoji="1" lang="en-US" altLang="zh-CN" sz="2400" b="0" i="1" smtClean="0">
                        <a:latin typeface="Cambria Math" charset="0"/>
                        <a:ea typeface="Cambria Math" charset="0"/>
                        <a:cs typeface="Cambria Math" charset="0"/>
                      </a:rPr>
                      <m:t>(</m:t>
                    </m:r>
                    <m:r>
                      <a:rPr kumimoji="1" lang="en-US" altLang="zh-CN" sz="2400" b="0" i="1" smtClean="0">
                        <a:latin typeface="Cambria Math" charset="0"/>
                        <a:ea typeface="Cambria Math" charset="0"/>
                        <a:cs typeface="Cambria Math" charset="0"/>
                      </a:rPr>
                      <m:t>𝜃</m:t>
                    </m:r>
                    <m:r>
                      <a:rPr kumimoji="1" lang="en-US" altLang="zh-CN" sz="2400" b="0" i="1" smtClean="0">
                        <a:latin typeface="Cambria Math" charset="0"/>
                        <a:ea typeface="Cambria Math" charset="0"/>
                        <a:cs typeface="Cambria Math" charset="0"/>
                      </a:rPr>
                      <m:t>)</m:t>
                    </m:r>
                    <m:nary>
                      <m:naryPr>
                        <m:chr m:val="∏"/>
                        <m:supHide m:val="on"/>
                        <m:ctrlPr>
                          <a:rPr kumimoji="1" lang="en-US" altLang="zh-CN" sz="2400" i="1">
                            <a:latin typeface="Cambria Math" charset="0"/>
                          </a:rPr>
                        </m:ctrlPr>
                      </m:naryPr>
                      <m:sub>
                        <m:r>
                          <m:rPr>
                            <m:brk m:alnAt="7"/>
                          </m:rPr>
                          <a:rPr kumimoji="1" lang="en-US" altLang="zh-CN" sz="2400" i="1">
                            <a:latin typeface="Cambria Math" charset="0"/>
                          </a:rPr>
                          <m:t>𝑖</m:t>
                        </m:r>
                      </m:sub>
                      <m:sup/>
                      <m:e>
                        <m:r>
                          <a:rPr kumimoji="1" lang="en-US" altLang="zh-CN" sz="2400" i="1">
                            <a:latin typeface="Cambria Math" charset="0"/>
                          </a:rPr>
                          <m:t>𝑃</m:t>
                        </m:r>
                        <m:d>
                          <m:dPr>
                            <m:ctrlPr>
                              <a:rPr kumimoji="1" lang="en-US" altLang="zh-CN" sz="2400" i="1">
                                <a:latin typeface="Cambria Math" charset="0"/>
                              </a:rPr>
                            </m:ctrlPr>
                          </m:dPr>
                          <m:e>
                            <m:sSub>
                              <m:sSubPr>
                                <m:ctrlPr>
                                  <a:rPr kumimoji="1" lang="en-US" altLang="zh-CN" sz="2400" i="1">
                                    <a:latin typeface="Cambria Math" charset="0"/>
                                    <a:ea typeface="Cambria Math" charset="0"/>
                                    <a:cs typeface="Cambria Math" charset="0"/>
                                  </a:rPr>
                                </m:ctrlPr>
                              </m:sSubPr>
                              <m:e>
                                <m:r>
                                  <a:rPr kumimoji="1" lang="en-US" altLang="zh-CN" sz="2400" i="1">
                                    <a:latin typeface="Cambria Math" charset="0"/>
                                    <a:ea typeface="Cambria Math" charset="0"/>
                                    <a:cs typeface="Cambria Math" charset="0"/>
                                  </a:rPr>
                                  <m:t>𝑦</m:t>
                                </m:r>
                              </m:e>
                              <m:sub>
                                <m:r>
                                  <a:rPr kumimoji="1" lang="en-US" altLang="zh-CN" sz="2400" i="1">
                                    <a:latin typeface="Cambria Math" charset="0"/>
                                    <a:ea typeface="Cambria Math" charset="0"/>
                                    <a:cs typeface="Cambria Math" charset="0"/>
                                  </a:rPr>
                                  <m:t>𝑖</m:t>
                                </m:r>
                              </m:sub>
                            </m:sSub>
                          </m:e>
                          <m:e>
                            <m:sSub>
                              <m:sSubPr>
                                <m:ctrlPr>
                                  <a:rPr kumimoji="1" lang="en-US" altLang="zh-CN" sz="2400" i="1">
                                    <a:latin typeface="Cambria Math" charset="0"/>
                                    <a:ea typeface="Cambria Math" charset="0"/>
                                    <a:cs typeface="Cambria Math" charset="0"/>
                                  </a:rPr>
                                </m:ctrlPr>
                              </m:sSubPr>
                              <m:e>
                                <m:r>
                                  <a:rPr kumimoji="1" lang="en-US" altLang="zh-CN" sz="2400" i="1">
                                    <a:latin typeface="Cambria Math" charset="0"/>
                                    <a:ea typeface="Cambria Math" charset="0"/>
                                    <a:cs typeface="Cambria Math" charset="0"/>
                                  </a:rPr>
                                  <m:t>𝑥</m:t>
                                </m:r>
                              </m:e>
                              <m:sub>
                                <m:r>
                                  <a:rPr kumimoji="1" lang="en-US" altLang="zh-CN" sz="2400" i="1">
                                    <a:latin typeface="Cambria Math" charset="0"/>
                                    <a:ea typeface="Cambria Math" charset="0"/>
                                    <a:cs typeface="Cambria Math" charset="0"/>
                                  </a:rPr>
                                  <m:t>𝑖</m:t>
                                </m:r>
                              </m:sub>
                            </m:sSub>
                            <m:r>
                              <a:rPr kumimoji="1" lang="en-US" altLang="zh-CN" sz="2400" b="0" i="1" smtClean="0">
                                <a:latin typeface="Cambria Math" charset="0"/>
                                <a:ea typeface="Cambria Math" charset="0"/>
                                <a:cs typeface="Cambria Math" charset="0"/>
                              </a:rPr>
                              <m:t>,</m:t>
                            </m:r>
                            <m:r>
                              <a:rPr kumimoji="1" lang="en-US" altLang="zh-CN" sz="2400" i="1">
                                <a:latin typeface="Cambria Math" charset="0"/>
                                <a:ea typeface="Cambria Math" charset="0"/>
                                <a:cs typeface="Cambria Math" charset="0"/>
                              </a:rPr>
                              <m:t>𝜃</m:t>
                            </m:r>
                          </m:e>
                        </m:d>
                      </m:e>
                    </m:nary>
                  </m:oMath>
                </a14:m>
                <a:endParaRPr kumimoji="1" lang="en-US" altLang="zh-CN" sz="2400" dirty="0" smtClean="0"/>
              </a:p>
              <a:p>
                <a:r>
                  <a:rPr kumimoji="1" lang="en-US" altLang="zh-CN" sz="2400" dirty="0" smtClean="0">
                    <a:ea typeface="Cambria Math" charset="0"/>
                    <a:cs typeface="Cambria Math" charset="0"/>
                  </a:rPr>
                  <a:t> </a:t>
                </a:r>
                <a14:m>
                  <m:oMath xmlns:m="http://schemas.openxmlformats.org/officeDocument/2006/math">
                    <m:r>
                      <a:rPr kumimoji="1" lang="en-US" altLang="zh-CN" sz="2400" i="1">
                        <a:latin typeface="Cambria Math" charset="0"/>
                        <a:ea typeface="Cambria Math" charset="0"/>
                        <a:cs typeface="Cambria Math" charset="0"/>
                      </a:rPr>
                      <m:t>∝</m:t>
                    </m:r>
                    <m:func>
                      <m:funcPr>
                        <m:ctrlPr>
                          <a:rPr kumimoji="1" lang="en-US" altLang="zh-CN" sz="2400" i="1">
                            <a:latin typeface="Cambria Math" charset="0"/>
                            <a:ea typeface="Cambria Math" charset="0"/>
                            <a:cs typeface="Cambria Math" charset="0"/>
                          </a:rPr>
                        </m:ctrlPr>
                      </m:funcPr>
                      <m:fName>
                        <m:r>
                          <m:rPr>
                            <m:sty m:val="p"/>
                          </m:rPr>
                          <a:rPr kumimoji="1" lang="en-US" altLang="zh-CN" sz="2400">
                            <a:latin typeface="Cambria Math" charset="0"/>
                            <a:ea typeface="Cambria Math" charset="0"/>
                            <a:cs typeface="Cambria Math" charset="0"/>
                          </a:rPr>
                          <m:t>exp</m:t>
                        </m:r>
                      </m:fName>
                      <m:e>
                        <m:sSubSup>
                          <m:sSubSupPr>
                            <m:ctrlPr>
                              <a:rPr kumimoji="1" lang="en-US" altLang="zh-CN" sz="2400" i="1">
                                <a:latin typeface="Cambria Math" charset="0"/>
                                <a:ea typeface="Cambria Math" charset="0"/>
                                <a:cs typeface="Cambria Math" charset="0"/>
                              </a:rPr>
                            </m:ctrlPr>
                          </m:sSubSupPr>
                          <m:e>
                            <m:r>
                              <a:rPr kumimoji="1" lang="en-US" altLang="zh-CN" sz="2400" i="1">
                                <a:latin typeface="Cambria Math" charset="0"/>
                                <a:ea typeface="Cambria Math" charset="0"/>
                                <a:cs typeface="Cambria Math" charset="0"/>
                              </a:rPr>
                              <m:t>(−</m:t>
                            </m:r>
                            <m:r>
                              <a:rPr kumimoji="1" lang="en-US" altLang="zh-CN" sz="2400" i="1" smtClean="0">
                                <a:latin typeface="Cambria Math" charset="0"/>
                                <a:ea typeface="Cambria Math" charset="0"/>
                                <a:cs typeface="Cambria Math" charset="0"/>
                              </a:rPr>
                              <m:t>𝛼</m:t>
                            </m:r>
                            <m:r>
                              <a:rPr kumimoji="1" lang="en-US" altLang="zh-CN" sz="2400" i="1">
                                <a:latin typeface="Cambria Math" charset="0"/>
                                <a:ea typeface="Cambria Math" charset="0"/>
                                <a:cs typeface="Cambria Math" charset="0"/>
                              </a:rPr>
                              <m:t>||</m:t>
                            </m:r>
                            <m:r>
                              <a:rPr kumimoji="1" lang="en-US" altLang="zh-CN" sz="2400" i="1">
                                <a:latin typeface="Cambria Math" charset="0"/>
                                <a:ea typeface="Cambria Math" charset="0"/>
                                <a:cs typeface="Cambria Math" charset="0"/>
                              </a:rPr>
                              <m:t>𝜃</m:t>
                            </m:r>
                            <m:r>
                              <a:rPr kumimoji="1" lang="en-US" altLang="zh-CN" sz="2400" i="1">
                                <a:latin typeface="Cambria Math" charset="0"/>
                                <a:ea typeface="Cambria Math" charset="0"/>
                                <a:cs typeface="Cambria Math" charset="0"/>
                              </a:rPr>
                              <m:t>||</m:t>
                            </m:r>
                          </m:e>
                          <m:sub>
                            <m:r>
                              <a:rPr kumimoji="1" lang="en-US" altLang="zh-CN" sz="2400" i="1">
                                <a:latin typeface="Cambria Math" charset="0"/>
                                <a:ea typeface="Cambria Math" charset="0"/>
                                <a:cs typeface="Cambria Math" charset="0"/>
                              </a:rPr>
                              <m:t>𝐹</m:t>
                            </m:r>
                          </m:sub>
                          <m:sup>
                            <m:r>
                              <a:rPr kumimoji="1" lang="en-US" altLang="zh-CN" sz="2400" i="1">
                                <a:latin typeface="Cambria Math" charset="0"/>
                                <a:ea typeface="Cambria Math" charset="0"/>
                                <a:cs typeface="Cambria Math" charset="0"/>
                              </a:rPr>
                              <m:t>2</m:t>
                            </m:r>
                          </m:sup>
                        </m:sSubSup>
                        <m:r>
                          <a:rPr kumimoji="1" lang="en-US" altLang="zh-CN" sz="2400" i="1">
                            <a:latin typeface="Cambria Math" charset="0"/>
                            <a:ea typeface="Cambria Math" charset="0"/>
                            <a:cs typeface="Cambria Math" charset="0"/>
                          </a:rPr>
                          <m:t>)</m:t>
                        </m:r>
                      </m:e>
                    </m:func>
                    <m:nary>
                      <m:naryPr>
                        <m:chr m:val="∏"/>
                        <m:supHide m:val="on"/>
                        <m:ctrlPr>
                          <a:rPr kumimoji="1" lang="en-US" altLang="zh-CN" sz="2400" i="1">
                            <a:latin typeface="Cambria Math" charset="0"/>
                          </a:rPr>
                        </m:ctrlPr>
                      </m:naryPr>
                      <m:sub>
                        <m:r>
                          <m:rPr>
                            <m:brk m:alnAt="7"/>
                          </m:rPr>
                          <a:rPr kumimoji="1" lang="en-US" altLang="zh-CN" sz="2400" i="1">
                            <a:latin typeface="Cambria Math" charset="0"/>
                          </a:rPr>
                          <m:t>𝑖</m:t>
                        </m:r>
                      </m:sub>
                      <m:sup/>
                      <m:e>
                        <m:sSup>
                          <m:sSupPr>
                            <m:ctrlPr>
                              <a:rPr kumimoji="1" lang="en-US" altLang="zh-CN" sz="2400" i="1" smtClean="0">
                                <a:latin typeface="Cambria Math" charset="0"/>
                              </a:rPr>
                            </m:ctrlPr>
                          </m:sSupPr>
                          <m:e>
                            <m:d>
                              <m:dPr>
                                <m:ctrlPr>
                                  <a:rPr kumimoji="1" lang="en-US" altLang="zh-CN" sz="2400" b="0" i="1" smtClean="0">
                                    <a:latin typeface="Cambria Math" charset="0"/>
                                  </a:rPr>
                                </m:ctrlPr>
                              </m:dPr>
                              <m:e>
                                <m:f>
                                  <m:fPr>
                                    <m:ctrlPr>
                                      <a:rPr kumimoji="1" lang="mr-IN" altLang="zh-CN" sz="2400" b="0" i="1" smtClean="0">
                                        <a:latin typeface="Cambria Math" charset="0"/>
                                      </a:rPr>
                                    </m:ctrlPr>
                                  </m:fPr>
                                  <m:num>
                                    <m:r>
                                      <a:rPr kumimoji="1" lang="en-US" altLang="zh-CN" sz="2400" b="0" i="1" smtClean="0">
                                        <a:latin typeface="Cambria Math" charset="0"/>
                                      </a:rPr>
                                      <m:t>1</m:t>
                                    </m:r>
                                  </m:num>
                                  <m:den>
                                    <m:r>
                                      <a:rPr kumimoji="1" lang="en-US" altLang="zh-CN" sz="2400" b="0" i="1" smtClean="0">
                                        <a:latin typeface="Cambria Math" charset="0"/>
                                      </a:rPr>
                                      <m:t>1+</m:t>
                                    </m:r>
                                    <m:sSup>
                                      <m:sSupPr>
                                        <m:ctrlPr>
                                          <a:rPr kumimoji="1" lang="en-US" altLang="zh-CN" sz="2400" b="0" i="1" smtClean="0">
                                            <a:latin typeface="Cambria Math" charset="0"/>
                                          </a:rPr>
                                        </m:ctrlPr>
                                      </m:sSupPr>
                                      <m:e>
                                        <m:r>
                                          <a:rPr kumimoji="1" lang="en-US" altLang="zh-CN" sz="2400" b="0" i="1" smtClean="0">
                                            <a:latin typeface="Cambria Math" charset="0"/>
                                          </a:rPr>
                                          <m:t>𝑒</m:t>
                                        </m:r>
                                      </m:e>
                                      <m:sup>
                                        <m:r>
                                          <a:rPr kumimoji="1" lang="en-US" altLang="zh-CN" sz="2400" b="0" i="1" smtClean="0">
                                            <a:latin typeface="Cambria Math" charset="0"/>
                                          </a:rPr>
                                          <m:t>−</m:t>
                                        </m:r>
                                        <m:sSup>
                                          <m:sSupPr>
                                            <m:ctrlPr>
                                              <a:rPr kumimoji="1" lang="en-US" altLang="zh-CN" sz="2400" b="0" i="1" smtClean="0">
                                                <a:latin typeface="Cambria Math" charset="0"/>
                                              </a:rPr>
                                            </m:ctrlPr>
                                          </m:sSupPr>
                                          <m:e>
                                            <m:r>
                                              <a:rPr kumimoji="1" lang="en-US" altLang="zh-CN" sz="2400" b="0" i="1" smtClean="0">
                                                <a:latin typeface="Cambria Math" charset="0"/>
                                                <a:ea typeface="Cambria Math" charset="0"/>
                                                <a:cs typeface="Cambria Math" charset="0"/>
                                              </a:rPr>
                                              <m:t>𝜃</m:t>
                                            </m:r>
                                          </m:e>
                                          <m:sup>
                                            <m:r>
                                              <a:rPr kumimoji="1" lang="en-US" altLang="zh-CN" sz="2400" b="0" i="1" smtClean="0">
                                                <a:latin typeface="Cambria Math" charset="0"/>
                                              </a:rPr>
                                              <m:t>𝑇</m:t>
                                            </m:r>
                                          </m:sup>
                                        </m:sSup>
                                        <m:sSub>
                                          <m:sSubPr>
                                            <m:ctrlPr>
                                              <a:rPr kumimoji="1" lang="en-US" altLang="zh-CN" sz="2400" b="0" i="1" smtClean="0">
                                                <a:latin typeface="Cambria Math" charset="0"/>
                                              </a:rPr>
                                            </m:ctrlPr>
                                          </m:sSubPr>
                                          <m:e>
                                            <m:r>
                                              <a:rPr kumimoji="1" lang="en-US" altLang="zh-CN" sz="2400" b="0" i="1" smtClean="0">
                                                <a:latin typeface="Cambria Math" charset="0"/>
                                              </a:rPr>
                                              <m:t>𝑥</m:t>
                                            </m:r>
                                          </m:e>
                                          <m:sub>
                                            <m:r>
                                              <a:rPr kumimoji="1" lang="en-US" altLang="zh-CN" sz="2400" b="0" i="1" smtClean="0">
                                                <a:latin typeface="Cambria Math" charset="0"/>
                                              </a:rPr>
                                              <m:t>𝑖</m:t>
                                            </m:r>
                                          </m:sub>
                                        </m:sSub>
                                      </m:sup>
                                    </m:sSup>
                                  </m:den>
                                </m:f>
                              </m:e>
                            </m:d>
                          </m:e>
                          <m:sup>
                            <m:sSub>
                              <m:sSubPr>
                                <m:ctrlPr>
                                  <a:rPr kumimoji="1" lang="en-US" altLang="zh-CN" sz="2400" i="1" smtClean="0">
                                    <a:latin typeface="Cambria Math" charset="0"/>
                                  </a:rPr>
                                </m:ctrlPr>
                              </m:sSubPr>
                              <m:e>
                                <m:r>
                                  <a:rPr kumimoji="1" lang="en-US" altLang="zh-CN" sz="2400" b="0" i="1" smtClean="0">
                                    <a:latin typeface="Cambria Math" charset="0"/>
                                  </a:rPr>
                                  <m:t>𝑦</m:t>
                                </m:r>
                              </m:e>
                              <m:sub>
                                <m:r>
                                  <a:rPr kumimoji="1" lang="en-US" altLang="zh-CN" sz="2400" b="0" i="1" smtClean="0">
                                    <a:latin typeface="Cambria Math" charset="0"/>
                                  </a:rPr>
                                  <m:t>𝑖</m:t>
                                </m:r>
                              </m:sub>
                            </m:sSub>
                          </m:sup>
                        </m:sSup>
                      </m:e>
                    </m:nary>
                    <m:sSup>
                      <m:sSupPr>
                        <m:ctrlPr>
                          <a:rPr kumimoji="1" lang="en-US" altLang="zh-CN" sz="2400" i="1" smtClean="0">
                            <a:latin typeface="Cambria Math" charset="0"/>
                            <a:ea typeface="Cambria Math" charset="0"/>
                            <a:cs typeface="Cambria Math" charset="0"/>
                          </a:rPr>
                        </m:ctrlPr>
                      </m:sSupPr>
                      <m:e>
                        <m:r>
                          <a:rPr kumimoji="1" lang="en-US" altLang="zh-CN" sz="2400" b="0" i="1" smtClean="0">
                            <a:latin typeface="Cambria Math" charset="0"/>
                            <a:ea typeface="Cambria Math" charset="0"/>
                            <a:cs typeface="Cambria Math" charset="0"/>
                          </a:rPr>
                          <m:t>(1−</m:t>
                        </m:r>
                        <m:f>
                          <m:fPr>
                            <m:ctrlPr>
                              <a:rPr kumimoji="1" lang="mr-IN" altLang="zh-CN" sz="2400" i="1">
                                <a:latin typeface="Cambria Math" charset="0"/>
                              </a:rPr>
                            </m:ctrlPr>
                          </m:fPr>
                          <m:num>
                            <m:r>
                              <a:rPr kumimoji="1" lang="en-US" altLang="zh-CN" sz="2400" i="1">
                                <a:latin typeface="Cambria Math" charset="0"/>
                              </a:rPr>
                              <m:t>1</m:t>
                            </m:r>
                          </m:num>
                          <m:den>
                            <m:r>
                              <a:rPr kumimoji="1" lang="en-US" altLang="zh-CN" sz="2400" i="1">
                                <a:latin typeface="Cambria Math" charset="0"/>
                              </a:rPr>
                              <m:t>1+</m:t>
                            </m:r>
                            <m:sSup>
                              <m:sSupPr>
                                <m:ctrlPr>
                                  <a:rPr kumimoji="1" lang="en-US" altLang="zh-CN" sz="2400" i="1">
                                    <a:latin typeface="Cambria Math" charset="0"/>
                                  </a:rPr>
                                </m:ctrlPr>
                              </m:sSupPr>
                              <m:e>
                                <m:r>
                                  <a:rPr kumimoji="1" lang="en-US" altLang="zh-CN" sz="2400" i="1">
                                    <a:latin typeface="Cambria Math" charset="0"/>
                                  </a:rPr>
                                  <m:t>𝑒</m:t>
                                </m:r>
                              </m:e>
                              <m:sup>
                                <m:r>
                                  <a:rPr kumimoji="1" lang="en-US" altLang="zh-CN" sz="2400" i="1">
                                    <a:latin typeface="Cambria Math" charset="0"/>
                                  </a:rPr>
                                  <m:t>−</m:t>
                                </m:r>
                                <m:sSup>
                                  <m:sSupPr>
                                    <m:ctrlPr>
                                      <a:rPr kumimoji="1" lang="en-US" altLang="zh-CN" sz="2400" i="1">
                                        <a:latin typeface="Cambria Math" charset="0"/>
                                      </a:rPr>
                                    </m:ctrlPr>
                                  </m:sSupPr>
                                  <m:e>
                                    <m:r>
                                      <a:rPr kumimoji="1" lang="en-US" altLang="zh-CN" sz="2400" i="1">
                                        <a:latin typeface="Cambria Math" charset="0"/>
                                        <a:ea typeface="Cambria Math" charset="0"/>
                                        <a:cs typeface="Cambria Math" charset="0"/>
                                      </a:rPr>
                                      <m:t>𝜃</m:t>
                                    </m:r>
                                  </m:e>
                                  <m:sup>
                                    <m:r>
                                      <a:rPr kumimoji="1" lang="en-US" altLang="zh-CN" sz="2400" i="1">
                                        <a:latin typeface="Cambria Math" charset="0"/>
                                      </a:rPr>
                                      <m:t>𝑇</m:t>
                                    </m:r>
                                  </m:sup>
                                </m:sSup>
                                <m:sSub>
                                  <m:sSubPr>
                                    <m:ctrlPr>
                                      <a:rPr kumimoji="1" lang="en-US" altLang="zh-CN" sz="2400" i="1">
                                        <a:latin typeface="Cambria Math" charset="0"/>
                                      </a:rPr>
                                    </m:ctrlPr>
                                  </m:sSubPr>
                                  <m:e>
                                    <m:r>
                                      <a:rPr kumimoji="1" lang="en-US" altLang="zh-CN" sz="2400" i="1">
                                        <a:latin typeface="Cambria Math" charset="0"/>
                                      </a:rPr>
                                      <m:t>𝑥</m:t>
                                    </m:r>
                                  </m:e>
                                  <m:sub>
                                    <m:r>
                                      <a:rPr kumimoji="1" lang="en-US" altLang="zh-CN" sz="2400" i="1">
                                        <a:latin typeface="Cambria Math" charset="0"/>
                                      </a:rPr>
                                      <m:t>𝑖</m:t>
                                    </m:r>
                                  </m:sub>
                                </m:sSub>
                              </m:sup>
                            </m:sSup>
                          </m:den>
                        </m:f>
                        <m:r>
                          <a:rPr kumimoji="1" lang="en-US" altLang="zh-CN" sz="2400" b="0" i="1" smtClean="0">
                            <a:latin typeface="Cambria Math" charset="0"/>
                            <a:ea typeface="Cambria Math" charset="0"/>
                            <a:cs typeface="Cambria Math" charset="0"/>
                          </a:rPr>
                          <m:t>)</m:t>
                        </m:r>
                      </m:e>
                      <m:sup>
                        <m:r>
                          <a:rPr kumimoji="1" lang="en-US" altLang="zh-CN" sz="2400" b="0" i="1" smtClean="0">
                            <a:latin typeface="Cambria Math" charset="0"/>
                            <a:ea typeface="Cambria Math" charset="0"/>
                            <a:cs typeface="Cambria Math" charset="0"/>
                          </a:rPr>
                          <m:t>1−</m:t>
                        </m:r>
                        <m:sSub>
                          <m:sSubPr>
                            <m:ctrlPr>
                              <a:rPr kumimoji="1" lang="en-US" altLang="zh-CN" sz="2400" b="0" i="1" smtClean="0">
                                <a:latin typeface="Cambria Math" charset="0"/>
                                <a:ea typeface="Cambria Math" charset="0"/>
                                <a:cs typeface="Cambria Math" charset="0"/>
                              </a:rPr>
                            </m:ctrlPr>
                          </m:sSubPr>
                          <m:e>
                            <m:r>
                              <a:rPr kumimoji="1" lang="en-US" altLang="zh-CN" sz="2400" b="0" i="1" smtClean="0">
                                <a:latin typeface="Cambria Math" charset="0"/>
                                <a:ea typeface="Cambria Math" charset="0"/>
                                <a:cs typeface="Cambria Math" charset="0"/>
                              </a:rPr>
                              <m:t>𝑦</m:t>
                            </m:r>
                          </m:e>
                          <m:sub>
                            <m:r>
                              <a:rPr kumimoji="1" lang="en-US" altLang="zh-CN" sz="2400" b="0" i="1" smtClean="0">
                                <a:latin typeface="Cambria Math" charset="0"/>
                                <a:ea typeface="Cambria Math" charset="0"/>
                                <a:cs typeface="Cambria Math" charset="0"/>
                              </a:rPr>
                              <m:t>𝑖</m:t>
                            </m:r>
                          </m:sub>
                        </m:sSub>
                      </m:sup>
                    </m:sSup>
                  </m:oMath>
                </a14:m>
                <a:endParaRPr kumimoji="1" lang="en-US" altLang="zh-CN" sz="2400" dirty="0" smtClean="0"/>
              </a:p>
              <a:p>
                <a:r>
                  <a:rPr kumimoji="1" lang="en-US" altLang="zh-CN" sz="2400" dirty="0" smtClean="0"/>
                  <a:t> Define </a:t>
                </a:r>
                <a14:m>
                  <m:oMath xmlns:m="http://schemas.openxmlformats.org/officeDocument/2006/math">
                    <m:r>
                      <a:rPr kumimoji="1" lang="en-US" altLang="zh-CN" sz="2400" i="1">
                        <a:latin typeface="Cambria Math" charset="0"/>
                      </a:rPr>
                      <m:t>𝑔</m:t>
                    </m:r>
                    <m:d>
                      <m:dPr>
                        <m:ctrlPr>
                          <a:rPr kumimoji="1" lang="en-US" altLang="zh-CN" sz="2400" i="1">
                            <a:latin typeface="Cambria Math" charset="0"/>
                          </a:rPr>
                        </m:ctrlPr>
                      </m:dPr>
                      <m:e>
                        <m:r>
                          <a:rPr kumimoji="1" lang="en-US" altLang="zh-CN" sz="2400" i="1">
                            <a:latin typeface="Cambria Math" charset="0"/>
                          </a:rPr>
                          <m:t>𝑡</m:t>
                        </m:r>
                      </m:e>
                    </m:d>
                    <m:r>
                      <a:rPr kumimoji="1" lang="en-US" altLang="zh-CN" sz="2400" i="1">
                        <a:latin typeface="Cambria Math" charset="0"/>
                      </a:rPr>
                      <m:t>=</m:t>
                    </m:r>
                    <m:f>
                      <m:fPr>
                        <m:ctrlPr>
                          <a:rPr kumimoji="1" lang="mr-IN" altLang="zh-CN" sz="2400" i="1">
                            <a:latin typeface="Cambria Math" charset="0"/>
                          </a:rPr>
                        </m:ctrlPr>
                      </m:fPr>
                      <m:num>
                        <m:r>
                          <a:rPr kumimoji="1" lang="en-US" altLang="zh-CN" sz="2400" i="1">
                            <a:latin typeface="Cambria Math" charset="0"/>
                          </a:rPr>
                          <m:t>1</m:t>
                        </m:r>
                      </m:num>
                      <m:den>
                        <m:r>
                          <a:rPr kumimoji="1" lang="en-US" altLang="zh-CN" sz="2400" i="1">
                            <a:latin typeface="Cambria Math" charset="0"/>
                          </a:rPr>
                          <m:t>1+</m:t>
                        </m:r>
                        <m:sSup>
                          <m:sSupPr>
                            <m:ctrlPr>
                              <a:rPr kumimoji="1" lang="en-US" altLang="zh-CN" sz="2400" i="1">
                                <a:latin typeface="Cambria Math" charset="0"/>
                              </a:rPr>
                            </m:ctrlPr>
                          </m:sSupPr>
                          <m:e>
                            <m:r>
                              <a:rPr kumimoji="1" lang="en-US" altLang="zh-CN" sz="2400" i="1">
                                <a:latin typeface="Cambria Math" charset="0"/>
                              </a:rPr>
                              <m:t>𝑒</m:t>
                            </m:r>
                          </m:e>
                          <m:sup>
                            <m:r>
                              <a:rPr kumimoji="1" lang="en-US" altLang="zh-CN" sz="2400" i="1">
                                <a:latin typeface="Cambria Math" charset="0"/>
                              </a:rPr>
                              <m:t>−</m:t>
                            </m:r>
                            <m:r>
                              <a:rPr kumimoji="1" lang="en-US" altLang="zh-CN" sz="2400" i="1">
                                <a:latin typeface="Cambria Math" charset="0"/>
                              </a:rPr>
                              <m:t>𝑡</m:t>
                            </m:r>
                          </m:sup>
                        </m:sSup>
                      </m:den>
                    </m:f>
                  </m:oMath>
                </a14:m>
                <a:r>
                  <a:rPr kumimoji="1" lang="en-US" altLang="zh-CN" sz="2400" dirty="0" smtClean="0"/>
                  <a:t> </a:t>
                </a:r>
              </a:p>
              <a:p>
                <a:r>
                  <a:rPr kumimoji="1" lang="en-US" altLang="zh-CN" sz="2400" dirty="0" smtClean="0"/>
                  <a:t> </a:t>
                </a:r>
                <a14:m>
                  <m:oMath xmlns:m="http://schemas.openxmlformats.org/officeDocument/2006/math">
                    <m:r>
                      <m:rPr>
                        <m:sty m:val="p"/>
                      </m:rPr>
                      <a:rPr kumimoji="1" lang="en-US" altLang="zh-CN" sz="2400" b="0" i="0" smtClean="0">
                        <a:latin typeface="Cambria Math" charset="0"/>
                      </a:rPr>
                      <m:t>log</m:t>
                    </m:r>
                    <m:r>
                      <a:rPr kumimoji="1" lang="en-US" altLang="zh-CN" sz="2400" b="0" i="0" smtClean="0">
                        <a:latin typeface="Cambria Math" charset="0"/>
                      </a:rPr>
                      <m:t> </m:t>
                    </m:r>
                    <m:r>
                      <a:rPr kumimoji="1" lang="en-US" altLang="zh-CN" sz="2400" i="1">
                        <a:latin typeface="Cambria Math" charset="0"/>
                      </a:rPr>
                      <m:t>𝑃</m:t>
                    </m:r>
                    <m:d>
                      <m:dPr>
                        <m:ctrlPr>
                          <a:rPr kumimoji="1" lang="en-US" altLang="zh-CN" sz="2400" i="1">
                            <a:latin typeface="Cambria Math" charset="0"/>
                          </a:rPr>
                        </m:ctrlPr>
                      </m:dPr>
                      <m:e>
                        <m:r>
                          <a:rPr kumimoji="1" lang="en-US" altLang="zh-CN" sz="2400" i="1">
                            <a:latin typeface="Cambria Math" charset="0"/>
                            <a:ea typeface="Cambria Math" charset="0"/>
                            <a:cs typeface="Cambria Math" charset="0"/>
                          </a:rPr>
                          <m:t>𝜃</m:t>
                        </m:r>
                      </m:e>
                      <m:e>
                        <m:d>
                          <m:dPr>
                            <m:begChr m:val="{"/>
                            <m:endChr m:val="}"/>
                            <m:ctrlPr>
                              <a:rPr kumimoji="1" lang="en-US" altLang="zh-CN" sz="2400" i="1">
                                <a:latin typeface="Cambria Math" charset="0"/>
                                <a:ea typeface="Cambria Math" charset="0"/>
                                <a:cs typeface="Cambria Math" charset="0"/>
                              </a:rPr>
                            </m:ctrlPr>
                          </m:dPr>
                          <m:e>
                            <m:sSub>
                              <m:sSubPr>
                                <m:ctrlPr>
                                  <a:rPr kumimoji="1" lang="en-US" altLang="zh-CN" sz="2400" i="1">
                                    <a:latin typeface="Cambria Math" charset="0"/>
                                    <a:ea typeface="Cambria Math" charset="0"/>
                                    <a:cs typeface="Cambria Math" charset="0"/>
                                  </a:rPr>
                                </m:ctrlPr>
                              </m:sSubPr>
                              <m:e>
                                <m:r>
                                  <a:rPr kumimoji="1" lang="en-US" altLang="zh-CN" sz="2400" i="1">
                                    <a:latin typeface="Cambria Math" charset="0"/>
                                    <a:ea typeface="Cambria Math" charset="0"/>
                                    <a:cs typeface="Cambria Math" charset="0"/>
                                  </a:rPr>
                                  <m:t>𝑥</m:t>
                                </m:r>
                              </m:e>
                              <m:sub>
                                <m:r>
                                  <a:rPr kumimoji="1" lang="en-US" altLang="zh-CN" sz="2400" i="1">
                                    <a:latin typeface="Cambria Math" charset="0"/>
                                    <a:ea typeface="Cambria Math" charset="0"/>
                                    <a:cs typeface="Cambria Math" charset="0"/>
                                  </a:rPr>
                                  <m:t>𝑖</m:t>
                                </m:r>
                              </m:sub>
                            </m:sSub>
                            <m:r>
                              <a:rPr kumimoji="1" lang="en-US" altLang="zh-CN" sz="2400" i="1">
                                <a:latin typeface="Cambria Math" charset="0"/>
                                <a:ea typeface="Cambria Math" charset="0"/>
                                <a:cs typeface="Cambria Math" charset="0"/>
                              </a:rPr>
                              <m:t>,</m:t>
                            </m:r>
                            <m:sSub>
                              <m:sSubPr>
                                <m:ctrlPr>
                                  <a:rPr kumimoji="1" lang="en-US" altLang="zh-CN" sz="2400" i="1">
                                    <a:latin typeface="Cambria Math" charset="0"/>
                                    <a:ea typeface="Cambria Math" charset="0"/>
                                    <a:cs typeface="Cambria Math" charset="0"/>
                                  </a:rPr>
                                </m:ctrlPr>
                              </m:sSubPr>
                              <m:e>
                                <m:r>
                                  <a:rPr kumimoji="1" lang="en-US" altLang="zh-CN" sz="2400" i="1">
                                    <a:latin typeface="Cambria Math" charset="0"/>
                                    <a:ea typeface="Cambria Math" charset="0"/>
                                    <a:cs typeface="Cambria Math" charset="0"/>
                                  </a:rPr>
                                  <m:t>𝑦</m:t>
                                </m:r>
                              </m:e>
                              <m:sub>
                                <m:r>
                                  <a:rPr kumimoji="1" lang="en-US" altLang="zh-CN" sz="2400" i="1">
                                    <a:latin typeface="Cambria Math" charset="0"/>
                                    <a:ea typeface="Cambria Math" charset="0"/>
                                    <a:cs typeface="Cambria Math" charset="0"/>
                                  </a:rPr>
                                  <m:t>𝑖</m:t>
                                </m:r>
                              </m:sub>
                            </m:sSub>
                          </m:e>
                        </m:d>
                      </m:e>
                    </m:d>
                  </m:oMath>
                </a14:m>
                <a:endParaRPr kumimoji="1" lang="en-US" altLang="zh-CN" sz="2400" i="1" dirty="0" smtClean="0">
                  <a:latin typeface="Cambria Math" charset="0"/>
                  <a:ea typeface="Cambria Math" charset="0"/>
                  <a:cs typeface="Cambria Math" charset="0"/>
                </a:endParaRPr>
              </a:p>
              <a:p>
                <a:r>
                  <a:rPr kumimoji="1" lang="en-US" altLang="zh-CN" sz="2400" b="0" dirty="0" smtClean="0">
                    <a:ea typeface="Cambria Math" charset="0"/>
                    <a:cs typeface="Cambria Math" charset="0"/>
                  </a:rPr>
                  <a:t> </a:t>
                </a:r>
                <a14:m>
                  <m:oMath xmlns:m="http://schemas.openxmlformats.org/officeDocument/2006/math">
                    <m:r>
                      <a:rPr kumimoji="1" lang="en-US" altLang="zh-CN" sz="2400" b="0" i="1" smtClean="0">
                        <a:latin typeface="Cambria Math" charset="0"/>
                        <a:ea typeface="Cambria Math" charset="0"/>
                        <a:cs typeface="Cambria Math" charset="0"/>
                      </a:rPr>
                      <m:t>=</m:t>
                    </m:r>
                    <m:sSubSup>
                      <m:sSubSupPr>
                        <m:ctrlPr>
                          <a:rPr kumimoji="1" lang="en-US" altLang="zh-CN" sz="2400" i="1">
                            <a:latin typeface="Cambria Math" charset="0"/>
                            <a:ea typeface="Cambria Math" charset="0"/>
                            <a:cs typeface="Cambria Math" charset="0"/>
                          </a:rPr>
                        </m:ctrlPr>
                      </m:sSubSupPr>
                      <m:e>
                        <m:r>
                          <a:rPr kumimoji="1" lang="en-US" altLang="zh-CN" sz="2400" i="1">
                            <a:latin typeface="Cambria Math" charset="0"/>
                            <a:ea typeface="Cambria Math" charset="0"/>
                            <a:cs typeface="Cambria Math" charset="0"/>
                          </a:rPr>
                          <m:t>−</m:t>
                        </m:r>
                        <m:r>
                          <a:rPr kumimoji="1" lang="en-US" altLang="zh-CN" sz="2400" i="1">
                            <a:latin typeface="Cambria Math" charset="0"/>
                            <a:ea typeface="Cambria Math" charset="0"/>
                            <a:cs typeface="Cambria Math" charset="0"/>
                          </a:rPr>
                          <m:t>𝛼</m:t>
                        </m:r>
                        <m:r>
                          <a:rPr kumimoji="1" lang="en-US" altLang="zh-CN" sz="2400" i="1">
                            <a:latin typeface="Cambria Math" charset="0"/>
                            <a:ea typeface="Cambria Math" charset="0"/>
                            <a:cs typeface="Cambria Math" charset="0"/>
                          </a:rPr>
                          <m:t>||</m:t>
                        </m:r>
                        <m:r>
                          <a:rPr kumimoji="1" lang="en-US" altLang="zh-CN" sz="2400" i="1">
                            <a:latin typeface="Cambria Math" charset="0"/>
                            <a:ea typeface="Cambria Math" charset="0"/>
                            <a:cs typeface="Cambria Math" charset="0"/>
                          </a:rPr>
                          <m:t>𝜃</m:t>
                        </m:r>
                        <m:r>
                          <a:rPr kumimoji="1" lang="en-US" altLang="zh-CN" sz="2400" i="1">
                            <a:latin typeface="Cambria Math" charset="0"/>
                            <a:ea typeface="Cambria Math" charset="0"/>
                            <a:cs typeface="Cambria Math" charset="0"/>
                          </a:rPr>
                          <m:t>||</m:t>
                        </m:r>
                      </m:e>
                      <m:sub>
                        <m:r>
                          <a:rPr kumimoji="1" lang="en-US" altLang="zh-CN" sz="2400" i="1">
                            <a:latin typeface="Cambria Math" charset="0"/>
                            <a:ea typeface="Cambria Math" charset="0"/>
                            <a:cs typeface="Cambria Math" charset="0"/>
                          </a:rPr>
                          <m:t>𝐹</m:t>
                        </m:r>
                      </m:sub>
                      <m:sup>
                        <m:r>
                          <a:rPr kumimoji="1" lang="en-US" altLang="zh-CN" sz="2400" i="1">
                            <a:latin typeface="Cambria Math" charset="0"/>
                            <a:ea typeface="Cambria Math" charset="0"/>
                            <a:cs typeface="Cambria Math" charset="0"/>
                          </a:rPr>
                          <m:t>2</m:t>
                        </m:r>
                      </m:sup>
                    </m:sSubSup>
                    <m:r>
                      <a:rPr kumimoji="1" lang="en-US" altLang="zh-CN" sz="2400" b="0" i="1" smtClean="0">
                        <a:latin typeface="Cambria Math" charset="0"/>
                        <a:ea typeface="Cambria Math" charset="0"/>
                        <a:cs typeface="Cambria Math" charset="0"/>
                      </a:rPr>
                      <m:t>+</m:t>
                    </m:r>
                    <m:nary>
                      <m:naryPr>
                        <m:chr m:val="∑"/>
                        <m:limLoc m:val="subSup"/>
                        <m:supHide m:val="on"/>
                        <m:ctrlPr>
                          <a:rPr kumimoji="1" lang="en-US" altLang="zh-CN" sz="2400" b="0" i="1" smtClean="0">
                            <a:latin typeface="Cambria Math" charset="0"/>
                            <a:ea typeface="Cambria Math" charset="0"/>
                            <a:cs typeface="Cambria Math" charset="0"/>
                          </a:rPr>
                        </m:ctrlPr>
                      </m:naryPr>
                      <m:sub>
                        <m:r>
                          <m:rPr>
                            <m:brk m:alnAt="9"/>
                          </m:rPr>
                          <a:rPr kumimoji="1" lang="en-US" altLang="zh-CN" sz="2400" b="0" i="1" smtClean="0">
                            <a:latin typeface="Cambria Math" charset="0"/>
                            <a:ea typeface="Cambria Math" charset="0"/>
                            <a:cs typeface="Cambria Math" charset="0"/>
                          </a:rPr>
                          <m:t>𝑖</m:t>
                        </m:r>
                      </m:sub>
                      <m:sup/>
                      <m:e>
                        <m:r>
                          <a:rPr kumimoji="1" lang="en-US" altLang="zh-CN" sz="2400" b="0" i="1" smtClean="0">
                            <a:latin typeface="Cambria Math" charset="0"/>
                            <a:ea typeface="Cambria Math" charset="0"/>
                            <a:cs typeface="Cambria Math" charset="0"/>
                          </a:rPr>
                          <m:t>(</m:t>
                        </m:r>
                        <m:sSub>
                          <m:sSubPr>
                            <m:ctrlPr>
                              <a:rPr kumimoji="1" lang="en-US" altLang="zh-CN" sz="2400" b="0" i="1" smtClean="0">
                                <a:latin typeface="Cambria Math" charset="0"/>
                                <a:ea typeface="Cambria Math" charset="0"/>
                                <a:cs typeface="Cambria Math" charset="0"/>
                              </a:rPr>
                            </m:ctrlPr>
                          </m:sSubPr>
                          <m:e>
                            <m:r>
                              <a:rPr kumimoji="1" lang="en-US" altLang="zh-CN" sz="2400" b="0" i="1" smtClean="0">
                                <a:latin typeface="Cambria Math" charset="0"/>
                                <a:ea typeface="Cambria Math" charset="0"/>
                                <a:cs typeface="Cambria Math" charset="0"/>
                              </a:rPr>
                              <m:t>𝑦</m:t>
                            </m:r>
                          </m:e>
                          <m:sub>
                            <m:r>
                              <a:rPr kumimoji="1" lang="en-US" altLang="zh-CN" sz="2400" b="0" i="1" smtClean="0">
                                <a:latin typeface="Cambria Math" charset="0"/>
                                <a:ea typeface="Cambria Math" charset="0"/>
                                <a:cs typeface="Cambria Math" charset="0"/>
                              </a:rPr>
                              <m:t>𝑖</m:t>
                            </m:r>
                          </m:sub>
                        </m:sSub>
                      </m:e>
                    </m:nary>
                    <m:func>
                      <m:funcPr>
                        <m:ctrlPr>
                          <a:rPr kumimoji="1" lang="en-US" altLang="zh-CN" sz="2400" b="0" i="1" smtClean="0">
                            <a:latin typeface="Cambria Math" charset="0"/>
                            <a:ea typeface="Cambria Math" charset="0"/>
                            <a:cs typeface="Cambria Math" charset="0"/>
                          </a:rPr>
                        </m:ctrlPr>
                      </m:funcPr>
                      <m:fName>
                        <m:r>
                          <m:rPr>
                            <m:sty m:val="p"/>
                          </m:rPr>
                          <a:rPr kumimoji="1" lang="en-US" altLang="zh-CN" sz="2400" b="0" i="0" smtClean="0">
                            <a:latin typeface="Cambria Math" charset="0"/>
                            <a:ea typeface="Cambria Math" charset="0"/>
                            <a:cs typeface="Cambria Math" charset="0"/>
                          </a:rPr>
                          <m:t>log</m:t>
                        </m:r>
                      </m:fName>
                      <m:e>
                        <m:r>
                          <a:rPr kumimoji="1" lang="en-US" altLang="zh-CN" sz="2400" i="1">
                            <a:latin typeface="Cambria Math" charset="0"/>
                            <a:ea typeface="Cambria Math" charset="0"/>
                            <a:cs typeface="Cambria Math" charset="0"/>
                          </a:rPr>
                          <m:t>𝑔</m:t>
                        </m:r>
                        <m:d>
                          <m:dPr>
                            <m:ctrlPr>
                              <a:rPr kumimoji="1" lang="en-US" altLang="zh-CN" sz="2400" i="1">
                                <a:latin typeface="Cambria Math" charset="0"/>
                                <a:ea typeface="Cambria Math" charset="0"/>
                                <a:cs typeface="Cambria Math" charset="0"/>
                              </a:rPr>
                            </m:ctrlPr>
                          </m:dPr>
                          <m:e>
                            <m:sSup>
                              <m:sSupPr>
                                <m:ctrlPr>
                                  <a:rPr kumimoji="1" lang="en-US" altLang="zh-CN" sz="2400" i="1">
                                    <a:latin typeface="Cambria Math" charset="0"/>
                                    <a:ea typeface="Cambria Math" charset="0"/>
                                    <a:cs typeface="Cambria Math" charset="0"/>
                                  </a:rPr>
                                </m:ctrlPr>
                              </m:sSupPr>
                              <m:e>
                                <m:r>
                                  <a:rPr kumimoji="1" lang="en-US" altLang="zh-CN" sz="2400" i="1">
                                    <a:latin typeface="Cambria Math" charset="0"/>
                                    <a:ea typeface="Cambria Math" charset="0"/>
                                    <a:cs typeface="Cambria Math" charset="0"/>
                                  </a:rPr>
                                  <m:t>𝜃</m:t>
                                </m:r>
                              </m:e>
                              <m:sup>
                                <m:r>
                                  <a:rPr kumimoji="1" lang="en-US" altLang="zh-CN" sz="2400" i="1">
                                    <a:latin typeface="Cambria Math" charset="0"/>
                                    <a:ea typeface="Cambria Math" charset="0"/>
                                    <a:cs typeface="Cambria Math" charset="0"/>
                                  </a:rPr>
                                  <m:t>𝑇</m:t>
                                </m:r>
                              </m:sup>
                            </m:sSup>
                            <m:sSub>
                              <m:sSubPr>
                                <m:ctrlPr>
                                  <a:rPr kumimoji="1" lang="en-US" altLang="zh-CN" sz="2400" i="1">
                                    <a:latin typeface="Cambria Math" charset="0"/>
                                    <a:ea typeface="Cambria Math" charset="0"/>
                                    <a:cs typeface="Cambria Math" charset="0"/>
                                  </a:rPr>
                                </m:ctrlPr>
                              </m:sSubPr>
                              <m:e>
                                <m:r>
                                  <a:rPr kumimoji="1" lang="en-US" altLang="zh-CN" sz="2400" i="1">
                                    <a:latin typeface="Cambria Math" charset="0"/>
                                    <a:ea typeface="Cambria Math" charset="0"/>
                                    <a:cs typeface="Cambria Math" charset="0"/>
                                  </a:rPr>
                                  <m:t>𝑥</m:t>
                                </m:r>
                              </m:e>
                              <m:sub>
                                <m:r>
                                  <a:rPr kumimoji="1" lang="en-US" altLang="zh-CN" sz="2400" i="1">
                                    <a:latin typeface="Cambria Math" charset="0"/>
                                    <a:ea typeface="Cambria Math" charset="0"/>
                                    <a:cs typeface="Cambria Math" charset="0"/>
                                  </a:rPr>
                                  <m:t>𝑖</m:t>
                                </m:r>
                              </m:sub>
                            </m:sSub>
                          </m:e>
                        </m:d>
                      </m:e>
                    </m:func>
                    <m:r>
                      <a:rPr kumimoji="1" lang="en-US" altLang="zh-CN" sz="2400" b="0" i="1" smtClean="0">
                        <a:latin typeface="Cambria Math" charset="0"/>
                        <a:ea typeface="Cambria Math" charset="0"/>
                        <a:cs typeface="Cambria Math" charset="0"/>
                      </a:rPr>
                      <m:t>+(1−</m:t>
                    </m:r>
                    <m:sSub>
                      <m:sSubPr>
                        <m:ctrlPr>
                          <a:rPr kumimoji="1" lang="en-US" altLang="zh-CN" sz="2400" i="1">
                            <a:latin typeface="Cambria Math" charset="0"/>
                            <a:ea typeface="Cambria Math" charset="0"/>
                            <a:cs typeface="Cambria Math" charset="0"/>
                          </a:rPr>
                        </m:ctrlPr>
                      </m:sSubPr>
                      <m:e>
                        <m:r>
                          <a:rPr kumimoji="1" lang="en-US" altLang="zh-CN" sz="2400" i="1">
                            <a:latin typeface="Cambria Math" charset="0"/>
                            <a:ea typeface="Cambria Math" charset="0"/>
                            <a:cs typeface="Cambria Math" charset="0"/>
                          </a:rPr>
                          <m:t>𝑦</m:t>
                        </m:r>
                      </m:e>
                      <m:sub>
                        <m:r>
                          <a:rPr kumimoji="1" lang="en-US" altLang="zh-CN" sz="2400" i="1">
                            <a:latin typeface="Cambria Math" charset="0"/>
                            <a:ea typeface="Cambria Math" charset="0"/>
                            <a:cs typeface="Cambria Math" charset="0"/>
                          </a:rPr>
                          <m:t>𝑖</m:t>
                        </m:r>
                      </m:sub>
                    </m:sSub>
                    <m:r>
                      <a:rPr kumimoji="1" lang="en-US" altLang="zh-CN" sz="2400" b="0" i="1" smtClean="0">
                        <a:latin typeface="Cambria Math" charset="0"/>
                        <a:ea typeface="Cambria Math" charset="0"/>
                        <a:cs typeface="Cambria Math" charset="0"/>
                      </a:rPr>
                      <m:t>)</m:t>
                    </m:r>
                    <m:func>
                      <m:funcPr>
                        <m:ctrlPr>
                          <a:rPr kumimoji="1" lang="en-US" altLang="zh-CN" sz="2400" i="1">
                            <a:latin typeface="Cambria Math" charset="0"/>
                            <a:ea typeface="Cambria Math" charset="0"/>
                            <a:cs typeface="Cambria Math" charset="0"/>
                          </a:rPr>
                        </m:ctrlPr>
                      </m:funcPr>
                      <m:fName>
                        <m:r>
                          <m:rPr>
                            <m:sty m:val="p"/>
                          </m:rPr>
                          <a:rPr kumimoji="1" lang="en-US" altLang="zh-CN" sz="2400">
                            <a:latin typeface="Cambria Math" charset="0"/>
                            <a:ea typeface="Cambria Math" charset="0"/>
                            <a:cs typeface="Cambria Math" charset="0"/>
                          </a:rPr>
                          <m:t>log</m:t>
                        </m:r>
                      </m:fName>
                      <m:e>
                        <m:d>
                          <m:dPr>
                            <m:ctrlPr>
                              <a:rPr kumimoji="1" lang="en-US" altLang="zh-CN" sz="2400" b="0" i="1" smtClean="0">
                                <a:latin typeface="Cambria Math" charset="0"/>
                                <a:ea typeface="Cambria Math" charset="0"/>
                                <a:cs typeface="Cambria Math" charset="0"/>
                              </a:rPr>
                            </m:ctrlPr>
                          </m:dPr>
                          <m:e>
                            <m:r>
                              <a:rPr kumimoji="1" lang="en-US" altLang="zh-CN" sz="2400" b="0" i="1" smtClean="0">
                                <a:latin typeface="Cambria Math" charset="0"/>
                                <a:ea typeface="Cambria Math" charset="0"/>
                                <a:cs typeface="Cambria Math" charset="0"/>
                              </a:rPr>
                              <m:t>1−</m:t>
                            </m:r>
                            <m:r>
                              <a:rPr kumimoji="1" lang="en-US" altLang="zh-CN" sz="2400" i="1">
                                <a:latin typeface="Cambria Math" charset="0"/>
                                <a:ea typeface="Cambria Math" charset="0"/>
                                <a:cs typeface="Cambria Math" charset="0"/>
                              </a:rPr>
                              <m:t>𝑔</m:t>
                            </m:r>
                            <m:d>
                              <m:dPr>
                                <m:ctrlPr>
                                  <a:rPr kumimoji="1" lang="en-US" altLang="zh-CN" sz="2400" i="1">
                                    <a:latin typeface="Cambria Math" charset="0"/>
                                    <a:ea typeface="Cambria Math" charset="0"/>
                                    <a:cs typeface="Cambria Math" charset="0"/>
                                  </a:rPr>
                                </m:ctrlPr>
                              </m:dPr>
                              <m:e>
                                <m:sSup>
                                  <m:sSupPr>
                                    <m:ctrlPr>
                                      <a:rPr kumimoji="1" lang="en-US" altLang="zh-CN" sz="2400" i="1">
                                        <a:latin typeface="Cambria Math" charset="0"/>
                                        <a:ea typeface="Cambria Math" charset="0"/>
                                        <a:cs typeface="Cambria Math" charset="0"/>
                                      </a:rPr>
                                    </m:ctrlPr>
                                  </m:sSupPr>
                                  <m:e>
                                    <m:r>
                                      <a:rPr kumimoji="1" lang="en-US" altLang="zh-CN" sz="2400" i="1">
                                        <a:latin typeface="Cambria Math" charset="0"/>
                                        <a:ea typeface="Cambria Math" charset="0"/>
                                        <a:cs typeface="Cambria Math" charset="0"/>
                                      </a:rPr>
                                      <m:t>𝜃</m:t>
                                    </m:r>
                                  </m:e>
                                  <m:sup>
                                    <m:r>
                                      <a:rPr kumimoji="1" lang="en-US" altLang="zh-CN" sz="2400" i="1">
                                        <a:latin typeface="Cambria Math" charset="0"/>
                                        <a:ea typeface="Cambria Math" charset="0"/>
                                        <a:cs typeface="Cambria Math" charset="0"/>
                                      </a:rPr>
                                      <m:t>𝑇</m:t>
                                    </m:r>
                                  </m:sup>
                                </m:sSup>
                                <m:sSub>
                                  <m:sSubPr>
                                    <m:ctrlPr>
                                      <a:rPr kumimoji="1" lang="en-US" altLang="zh-CN" sz="2400" i="1">
                                        <a:latin typeface="Cambria Math" charset="0"/>
                                        <a:ea typeface="Cambria Math" charset="0"/>
                                        <a:cs typeface="Cambria Math" charset="0"/>
                                      </a:rPr>
                                    </m:ctrlPr>
                                  </m:sSubPr>
                                  <m:e>
                                    <m:r>
                                      <a:rPr kumimoji="1" lang="en-US" altLang="zh-CN" sz="2400" i="1">
                                        <a:latin typeface="Cambria Math" charset="0"/>
                                        <a:ea typeface="Cambria Math" charset="0"/>
                                        <a:cs typeface="Cambria Math" charset="0"/>
                                      </a:rPr>
                                      <m:t>𝑥</m:t>
                                    </m:r>
                                  </m:e>
                                  <m:sub>
                                    <m:r>
                                      <a:rPr kumimoji="1" lang="en-US" altLang="zh-CN" sz="2400" i="1">
                                        <a:latin typeface="Cambria Math" charset="0"/>
                                        <a:ea typeface="Cambria Math" charset="0"/>
                                        <a:cs typeface="Cambria Math" charset="0"/>
                                      </a:rPr>
                                      <m:t>𝑖</m:t>
                                    </m:r>
                                  </m:sub>
                                </m:sSub>
                              </m:e>
                            </m:d>
                          </m:e>
                        </m:d>
                      </m:e>
                    </m:func>
                    <m:r>
                      <a:rPr kumimoji="1" lang="en-US" altLang="zh-CN" sz="2400" b="0" i="1" smtClean="0">
                        <a:latin typeface="Cambria Math" charset="0"/>
                        <a:ea typeface="Cambria Math" charset="0"/>
                        <a:cs typeface="Cambria Math" charset="0"/>
                      </a:rPr>
                      <m:t>)</m:t>
                    </m:r>
                  </m:oMath>
                </a14:m>
                <a:endParaRPr kumimoji="1" lang="en-US" altLang="zh-CN" sz="2400" dirty="0" smtClean="0"/>
              </a:p>
              <a:p>
                <a:r>
                  <a:rPr kumimoji="1" lang="en-US" altLang="zh-CN" sz="2400" dirty="0" smtClean="0">
                    <a:ea typeface="Cambria Math" charset="0"/>
                    <a:cs typeface="Cambria Math" charset="0"/>
                  </a:rPr>
                  <a:t> </a:t>
                </a:r>
                <a14:m>
                  <m:oMath xmlns:m="http://schemas.openxmlformats.org/officeDocument/2006/math">
                    <m:r>
                      <a:rPr kumimoji="1" lang="en-US" altLang="zh-CN" sz="2400" i="1">
                        <a:latin typeface="Cambria Math" charset="0"/>
                        <a:ea typeface="Cambria Math" charset="0"/>
                        <a:cs typeface="Cambria Math" charset="0"/>
                      </a:rPr>
                      <m:t>=</m:t>
                    </m:r>
                    <m:sSubSup>
                      <m:sSubSupPr>
                        <m:ctrlPr>
                          <a:rPr kumimoji="1" lang="en-US" altLang="zh-CN" sz="2400" i="1">
                            <a:latin typeface="Cambria Math" charset="0"/>
                            <a:ea typeface="Cambria Math" charset="0"/>
                            <a:cs typeface="Cambria Math" charset="0"/>
                          </a:rPr>
                        </m:ctrlPr>
                      </m:sSubSupPr>
                      <m:e>
                        <m:r>
                          <a:rPr kumimoji="1" lang="en-US" altLang="zh-CN" sz="2400" i="1">
                            <a:latin typeface="Cambria Math" charset="0"/>
                            <a:ea typeface="Cambria Math" charset="0"/>
                            <a:cs typeface="Cambria Math" charset="0"/>
                          </a:rPr>
                          <m:t>−</m:t>
                        </m:r>
                        <m:r>
                          <a:rPr kumimoji="1" lang="en-US" altLang="zh-CN" sz="2400" i="1">
                            <a:latin typeface="Cambria Math" charset="0"/>
                            <a:ea typeface="Cambria Math" charset="0"/>
                            <a:cs typeface="Cambria Math" charset="0"/>
                          </a:rPr>
                          <m:t>𝛼</m:t>
                        </m:r>
                        <m:r>
                          <a:rPr kumimoji="1" lang="en-US" altLang="zh-CN" sz="2400" i="1">
                            <a:latin typeface="Cambria Math" charset="0"/>
                            <a:ea typeface="Cambria Math" charset="0"/>
                            <a:cs typeface="Cambria Math" charset="0"/>
                          </a:rPr>
                          <m:t>||</m:t>
                        </m:r>
                        <m:r>
                          <a:rPr kumimoji="1" lang="en-US" altLang="zh-CN" sz="2400" i="1">
                            <a:latin typeface="Cambria Math" charset="0"/>
                            <a:ea typeface="Cambria Math" charset="0"/>
                            <a:cs typeface="Cambria Math" charset="0"/>
                          </a:rPr>
                          <m:t>𝜃</m:t>
                        </m:r>
                        <m:r>
                          <a:rPr kumimoji="1" lang="en-US" altLang="zh-CN" sz="2400" i="1">
                            <a:latin typeface="Cambria Math" charset="0"/>
                            <a:ea typeface="Cambria Math" charset="0"/>
                            <a:cs typeface="Cambria Math" charset="0"/>
                          </a:rPr>
                          <m:t>||</m:t>
                        </m:r>
                      </m:e>
                      <m:sub>
                        <m:r>
                          <a:rPr kumimoji="1" lang="en-US" altLang="zh-CN" sz="2400" i="1">
                            <a:latin typeface="Cambria Math" charset="0"/>
                            <a:ea typeface="Cambria Math" charset="0"/>
                            <a:cs typeface="Cambria Math" charset="0"/>
                          </a:rPr>
                          <m:t>𝐹</m:t>
                        </m:r>
                      </m:sub>
                      <m:sup>
                        <m:r>
                          <a:rPr kumimoji="1" lang="en-US" altLang="zh-CN" sz="2400" i="1">
                            <a:latin typeface="Cambria Math" charset="0"/>
                            <a:ea typeface="Cambria Math" charset="0"/>
                            <a:cs typeface="Cambria Math" charset="0"/>
                          </a:rPr>
                          <m:t>2</m:t>
                        </m:r>
                      </m:sup>
                    </m:sSubSup>
                    <m:r>
                      <a:rPr kumimoji="1" lang="en-US" altLang="zh-CN" sz="2400" i="1">
                        <a:latin typeface="Cambria Math" charset="0"/>
                        <a:ea typeface="Cambria Math" charset="0"/>
                        <a:cs typeface="Cambria Math" charset="0"/>
                      </a:rPr>
                      <m:t>+</m:t>
                    </m:r>
                    <m:nary>
                      <m:naryPr>
                        <m:chr m:val="∑"/>
                        <m:limLoc m:val="subSup"/>
                        <m:supHide m:val="on"/>
                        <m:ctrlPr>
                          <a:rPr kumimoji="1" lang="en-US" altLang="zh-CN" sz="2400" i="1">
                            <a:latin typeface="Cambria Math" charset="0"/>
                            <a:ea typeface="Cambria Math" charset="0"/>
                            <a:cs typeface="Cambria Math" charset="0"/>
                          </a:rPr>
                        </m:ctrlPr>
                      </m:naryPr>
                      <m:sub>
                        <m:r>
                          <m:rPr>
                            <m:brk m:alnAt="9"/>
                          </m:rPr>
                          <a:rPr kumimoji="1" lang="en-US" altLang="zh-CN" sz="2400" i="1">
                            <a:latin typeface="Cambria Math" charset="0"/>
                            <a:ea typeface="Cambria Math" charset="0"/>
                            <a:cs typeface="Cambria Math" charset="0"/>
                          </a:rPr>
                          <m:t>𝑖</m:t>
                        </m:r>
                      </m:sub>
                      <m:sup/>
                      <m:e>
                        <m:sSub>
                          <m:sSubPr>
                            <m:ctrlPr>
                              <a:rPr kumimoji="1" lang="en-US" altLang="zh-CN" sz="2400" i="1">
                                <a:latin typeface="Cambria Math" charset="0"/>
                                <a:ea typeface="Cambria Math" charset="0"/>
                                <a:cs typeface="Cambria Math" charset="0"/>
                              </a:rPr>
                            </m:ctrlPr>
                          </m:sSubPr>
                          <m:e>
                            <m:r>
                              <a:rPr kumimoji="1" lang="en-US" altLang="zh-CN" sz="2400" i="1">
                                <a:latin typeface="Cambria Math" charset="0"/>
                                <a:ea typeface="Cambria Math" charset="0"/>
                                <a:cs typeface="Cambria Math" charset="0"/>
                              </a:rPr>
                              <m:t>𝑦</m:t>
                            </m:r>
                          </m:e>
                          <m:sub>
                            <m:r>
                              <a:rPr kumimoji="1" lang="en-US" altLang="zh-CN" sz="2400" i="1">
                                <a:latin typeface="Cambria Math" charset="0"/>
                                <a:ea typeface="Cambria Math" charset="0"/>
                                <a:cs typeface="Cambria Math" charset="0"/>
                              </a:rPr>
                              <m:t>𝑖</m:t>
                            </m:r>
                          </m:sub>
                        </m:sSub>
                      </m:e>
                    </m:nary>
                    <m:sSup>
                      <m:sSupPr>
                        <m:ctrlPr>
                          <a:rPr kumimoji="1" lang="en-US" altLang="zh-CN" sz="2400" i="1">
                            <a:latin typeface="Cambria Math" charset="0"/>
                            <a:ea typeface="Cambria Math" charset="0"/>
                            <a:cs typeface="Cambria Math" charset="0"/>
                          </a:rPr>
                        </m:ctrlPr>
                      </m:sSupPr>
                      <m:e>
                        <m:r>
                          <a:rPr kumimoji="1" lang="en-US" altLang="zh-CN" sz="2400" i="1">
                            <a:latin typeface="Cambria Math" charset="0"/>
                            <a:ea typeface="Cambria Math" charset="0"/>
                            <a:cs typeface="Cambria Math" charset="0"/>
                          </a:rPr>
                          <m:t>𝜃</m:t>
                        </m:r>
                      </m:e>
                      <m:sup>
                        <m:r>
                          <a:rPr kumimoji="1" lang="en-US" altLang="zh-CN" sz="2400" i="1">
                            <a:latin typeface="Cambria Math" charset="0"/>
                            <a:ea typeface="Cambria Math" charset="0"/>
                            <a:cs typeface="Cambria Math" charset="0"/>
                          </a:rPr>
                          <m:t>𝑇</m:t>
                        </m:r>
                      </m:sup>
                    </m:sSup>
                    <m:sSub>
                      <m:sSubPr>
                        <m:ctrlPr>
                          <a:rPr kumimoji="1" lang="en-US" altLang="zh-CN" sz="2400" i="1">
                            <a:latin typeface="Cambria Math" charset="0"/>
                            <a:ea typeface="Cambria Math" charset="0"/>
                            <a:cs typeface="Cambria Math" charset="0"/>
                          </a:rPr>
                        </m:ctrlPr>
                      </m:sSubPr>
                      <m:e>
                        <m:r>
                          <a:rPr kumimoji="1" lang="en-US" altLang="zh-CN" sz="2400" i="1">
                            <a:latin typeface="Cambria Math" charset="0"/>
                            <a:ea typeface="Cambria Math" charset="0"/>
                            <a:cs typeface="Cambria Math" charset="0"/>
                          </a:rPr>
                          <m:t>𝑥</m:t>
                        </m:r>
                      </m:e>
                      <m:sub>
                        <m:r>
                          <a:rPr kumimoji="1" lang="en-US" altLang="zh-CN" sz="2400" i="1">
                            <a:latin typeface="Cambria Math" charset="0"/>
                            <a:ea typeface="Cambria Math" charset="0"/>
                            <a:cs typeface="Cambria Math" charset="0"/>
                          </a:rPr>
                          <m:t>𝑖</m:t>
                        </m:r>
                      </m:sub>
                    </m:sSub>
                    <m:r>
                      <a:rPr kumimoji="1" lang="en-US" altLang="zh-CN" sz="2400" b="0" i="1" smtClean="0">
                        <a:latin typeface="Cambria Math" charset="0"/>
                        <a:ea typeface="Cambria Math" charset="0"/>
                        <a:cs typeface="Cambria Math" charset="0"/>
                      </a:rPr>
                      <m:t>−</m:t>
                    </m:r>
                    <m:func>
                      <m:funcPr>
                        <m:ctrlPr>
                          <a:rPr kumimoji="1" lang="en-US" altLang="zh-CN" sz="2400" i="1">
                            <a:latin typeface="Cambria Math" charset="0"/>
                            <a:ea typeface="Cambria Math" charset="0"/>
                            <a:cs typeface="Cambria Math" charset="0"/>
                          </a:rPr>
                        </m:ctrlPr>
                      </m:funcPr>
                      <m:fName>
                        <m:r>
                          <m:rPr>
                            <m:sty m:val="p"/>
                          </m:rPr>
                          <a:rPr kumimoji="1" lang="en-US" altLang="zh-CN" sz="2400">
                            <a:latin typeface="Cambria Math" charset="0"/>
                            <a:ea typeface="Cambria Math" charset="0"/>
                            <a:cs typeface="Cambria Math" charset="0"/>
                          </a:rPr>
                          <m:t>log</m:t>
                        </m:r>
                      </m:fName>
                      <m:e>
                        <m:r>
                          <a:rPr kumimoji="1" lang="en-US" altLang="zh-CN" sz="2400" i="1">
                            <a:latin typeface="Cambria Math" charset="0"/>
                            <a:ea typeface="Cambria Math" charset="0"/>
                            <a:cs typeface="Cambria Math" charset="0"/>
                          </a:rPr>
                          <m:t>(1</m:t>
                        </m:r>
                        <m:r>
                          <a:rPr kumimoji="1" lang="en-US" altLang="zh-CN" sz="2400" b="0" i="1" smtClean="0">
                            <a:latin typeface="Cambria Math" charset="0"/>
                            <a:ea typeface="Cambria Math" charset="0"/>
                            <a:cs typeface="Cambria Math" charset="0"/>
                          </a:rPr>
                          <m:t>+</m:t>
                        </m:r>
                        <m:sSup>
                          <m:sSupPr>
                            <m:ctrlPr>
                              <a:rPr kumimoji="1" lang="en-US" altLang="zh-CN" sz="2400" b="0" i="1" smtClean="0">
                                <a:latin typeface="Cambria Math" charset="0"/>
                                <a:ea typeface="Cambria Math" charset="0"/>
                                <a:cs typeface="Cambria Math" charset="0"/>
                              </a:rPr>
                            </m:ctrlPr>
                          </m:sSupPr>
                          <m:e>
                            <m:r>
                              <a:rPr kumimoji="1" lang="en-US" altLang="zh-CN" sz="2400" b="0" i="1" smtClean="0">
                                <a:latin typeface="Cambria Math" charset="0"/>
                                <a:ea typeface="Cambria Math" charset="0"/>
                                <a:cs typeface="Cambria Math" charset="0"/>
                              </a:rPr>
                              <m:t>𝑒</m:t>
                            </m:r>
                          </m:e>
                          <m:sup>
                            <m:sSup>
                              <m:sSupPr>
                                <m:ctrlPr>
                                  <a:rPr kumimoji="1" lang="en-US" altLang="zh-CN" sz="2400" i="1">
                                    <a:latin typeface="Cambria Math" charset="0"/>
                                    <a:ea typeface="Cambria Math" charset="0"/>
                                    <a:cs typeface="Cambria Math" charset="0"/>
                                  </a:rPr>
                                </m:ctrlPr>
                              </m:sSupPr>
                              <m:e>
                                <m:r>
                                  <a:rPr kumimoji="1" lang="en-US" altLang="zh-CN" sz="2400" i="1">
                                    <a:latin typeface="Cambria Math" charset="0"/>
                                    <a:ea typeface="Cambria Math" charset="0"/>
                                    <a:cs typeface="Cambria Math" charset="0"/>
                                  </a:rPr>
                                  <m:t>𝜃</m:t>
                                </m:r>
                              </m:e>
                              <m:sup>
                                <m:r>
                                  <a:rPr kumimoji="1" lang="en-US" altLang="zh-CN" sz="2400" i="1">
                                    <a:latin typeface="Cambria Math" charset="0"/>
                                    <a:ea typeface="Cambria Math" charset="0"/>
                                    <a:cs typeface="Cambria Math" charset="0"/>
                                  </a:rPr>
                                  <m:t>𝑇</m:t>
                                </m:r>
                              </m:sup>
                            </m:sSup>
                            <m:sSub>
                              <m:sSubPr>
                                <m:ctrlPr>
                                  <a:rPr kumimoji="1" lang="en-US" altLang="zh-CN" sz="2400" i="1">
                                    <a:latin typeface="Cambria Math" charset="0"/>
                                    <a:ea typeface="Cambria Math" charset="0"/>
                                    <a:cs typeface="Cambria Math" charset="0"/>
                                  </a:rPr>
                                </m:ctrlPr>
                              </m:sSubPr>
                              <m:e>
                                <m:r>
                                  <a:rPr kumimoji="1" lang="en-US" altLang="zh-CN" sz="2400" i="1">
                                    <a:latin typeface="Cambria Math" charset="0"/>
                                    <a:ea typeface="Cambria Math" charset="0"/>
                                    <a:cs typeface="Cambria Math" charset="0"/>
                                  </a:rPr>
                                  <m:t>𝑥</m:t>
                                </m:r>
                              </m:e>
                              <m:sub>
                                <m:r>
                                  <a:rPr kumimoji="1" lang="en-US" altLang="zh-CN" sz="2400" i="1">
                                    <a:latin typeface="Cambria Math" charset="0"/>
                                    <a:ea typeface="Cambria Math" charset="0"/>
                                    <a:cs typeface="Cambria Math" charset="0"/>
                                  </a:rPr>
                                  <m:t>𝑖</m:t>
                                </m:r>
                              </m:sub>
                            </m:sSub>
                          </m:sup>
                        </m:sSup>
                        <m:r>
                          <a:rPr kumimoji="1" lang="en-US" altLang="zh-CN" sz="2400" i="1">
                            <a:latin typeface="Cambria Math" charset="0"/>
                            <a:ea typeface="Cambria Math" charset="0"/>
                            <a:cs typeface="Cambria Math" charset="0"/>
                          </a:rPr>
                          <m:t>)</m:t>
                        </m:r>
                      </m:e>
                    </m:func>
                  </m:oMath>
                </a14:m>
                <a:endParaRPr kumimoji="1" lang="en-US" altLang="zh-CN" sz="2400" dirty="0" smtClean="0"/>
              </a:p>
            </p:txBody>
          </p:sp>
        </mc:Choice>
        <mc:Fallback>
          <p:sp>
            <p:nvSpPr>
              <p:cNvPr id="23" name="文本框 22"/>
              <p:cNvSpPr txBox="1">
                <a:spLocks noRot="1" noChangeAspect="1" noMove="1" noResize="1" noEditPoints="1" noAdjustHandles="1" noChangeArrowheads="1" noChangeShapeType="1" noTextEdit="1"/>
              </p:cNvSpPr>
              <p:nvPr/>
            </p:nvSpPr>
            <p:spPr>
              <a:xfrm>
                <a:off x="3084795" y="5172789"/>
                <a:ext cx="8561018" cy="3286092"/>
              </a:xfrm>
              <a:prstGeom prst="rect">
                <a:avLst/>
              </a:prstGeom>
              <a:blipFill rotWithShape="0">
                <a:blip r:embed="rId5"/>
                <a:stretch>
                  <a:fillRect l="-1351" t="-4436"/>
                </a:stretch>
              </a:blipFill>
              <a:ln>
                <a:solidFill>
                  <a:schemeClr val="accent4">
                    <a:lumMod val="75000"/>
                  </a:schemeClr>
                </a:solidFill>
              </a:ln>
            </p:spPr>
            <p:txBody>
              <a:bodyPr/>
              <a:lstStyle/>
              <a:p>
                <a:r>
                  <a:rPr lang="zh-CN" altLang="en-US">
                    <a:noFill/>
                  </a:rPr>
                  <a:t> </a:t>
                </a:r>
              </a:p>
            </p:txBody>
          </p:sp>
        </mc:Fallback>
      </mc:AlternateContent>
      <p:cxnSp>
        <p:nvCxnSpPr>
          <p:cNvPr id="33" name="直线箭头连接符 32"/>
          <p:cNvCxnSpPr>
            <a:stCxn id="17" idx="2"/>
            <a:endCxn id="23" idx="0"/>
          </p:cNvCxnSpPr>
          <p:nvPr/>
        </p:nvCxnSpPr>
        <p:spPr>
          <a:xfrm>
            <a:off x="7365304" y="3996997"/>
            <a:ext cx="0" cy="1175792"/>
          </a:xfrm>
          <a:prstGeom prst="straightConnector1">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24904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内容占位符 1"/>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0" y="1102118"/>
            <a:ext cx="12192000" cy="6858000"/>
          </a:xfrm>
          <a:prstGeom prst="rect">
            <a:avLst/>
          </a:prstGeom>
        </p:spPr>
      </p:pic>
      <p:sp>
        <p:nvSpPr>
          <p:cNvPr id="4" name="AutoShape 2" descr="rl.png"/>
          <p:cNvSpPr>
            <a:spLocks noChangeAspect="1" noChangeArrowheads="1"/>
          </p:cNvSpPr>
          <p:nvPr/>
        </p:nvSpPr>
        <p:spPr bwMode="auto">
          <a:xfrm>
            <a:off x="0" y="0"/>
            <a:ext cx="406400" cy="406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 name="矩形 6"/>
          <p:cNvSpPr/>
          <p:nvPr/>
        </p:nvSpPr>
        <p:spPr>
          <a:xfrm>
            <a:off x="0" y="36169"/>
            <a:ext cx="12192000" cy="9130734"/>
          </a:xfrm>
          <a:prstGeom prst="rect">
            <a:avLst/>
          </a:prstGeom>
          <a:solidFill>
            <a:schemeClr val="lt1">
              <a:alpha val="81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2400"/>
          </a:p>
        </p:txBody>
      </p:sp>
      <p:sp>
        <p:nvSpPr>
          <p:cNvPr id="8" name="标题 1"/>
          <p:cNvSpPr txBox="1">
            <a:spLocks/>
          </p:cNvSpPr>
          <p:nvPr/>
        </p:nvSpPr>
        <p:spPr>
          <a:xfrm>
            <a:off x="992247" y="2775691"/>
            <a:ext cx="10160331" cy="2696032"/>
          </a:xfrm>
          <a:prstGeom prst="rect">
            <a:avLst/>
          </a:prstGeom>
        </p:spPr>
        <p:txBody>
          <a:bodyPr vert="horz" lIns="121920" tIns="60960" rIns="121920" bIns="6096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9600" dirty="0"/>
              <a:t>Thanks </a:t>
            </a:r>
            <a:r>
              <a:rPr lang="en-US" altLang="zh-CN" sz="9600"/>
              <a:t>for your time</a:t>
            </a:r>
            <a:endParaRPr kumimoji="1" lang="zh-CN" altLang="en-US" sz="9600" dirty="0"/>
          </a:p>
        </p:txBody>
      </p:sp>
      <p:sp>
        <p:nvSpPr>
          <p:cNvPr id="9" name="副标题 2"/>
          <p:cNvSpPr txBox="1">
            <a:spLocks/>
          </p:cNvSpPr>
          <p:nvPr/>
        </p:nvSpPr>
        <p:spPr>
          <a:xfrm>
            <a:off x="406402" y="7141028"/>
            <a:ext cx="11332025" cy="550395"/>
          </a:xfrm>
          <a:prstGeom prst="rect">
            <a:avLst/>
          </a:prstGeom>
        </p:spPr>
        <p:txBody>
          <a:bodyPr vert="horz" lIns="121920" tIns="60960" rIns="121920" bIns="6096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kumimoji="1" lang="en-US" altLang="zh-CN" sz="2400" dirty="0"/>
              <a:t>If you have further comments or questions, please email me at </a:t>
            </a:r>
            <a:r>
              <a:rPr kumimoji="1" lang="en-US" altLang="zh-CN" sz="2400" dirty="0">
                <a:hlinkClick r:id="rId3"/>
              </a:rPr>
              <a:t>xieyujia@gatech.edu</a:t>
            </a:r>
            <a:r>
              <a:rPr kumimoji="1" lang="en-US" altLang="zh-CN" sz="2400" dirty="0"/>
              <a:t>. </a:t>
            </a:r>
          </a:p>
        </p:txBody>
      </p:sp>
      <p:sp>
        <p:nvSpPr>
          <p:cNvPr id="10" name="矩形 9"/>
          <p:cNvSpPr/>
          <p:nvPr/>
        </p:nvSpPr>
        <p:spPr>
          <a:xfrm>
            <a:off x="0" y="1"/>
            <a:ext cx="12192000" cy="110211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11" name="矩形 10"/>
          <p:cNvSpPr/>
          <p:nvPr/>
        </p:nvSpPr>
        <p:spPr>
          <a:xfrm>
            <a:off x="0" y="7964384"/>
            <a:ext cx="12192000" cy="11838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0766" y="1278906"/>
            <a:ext cx="4676384" cy="1178448"/>
          </a:xfrm>
          <a:prstGeom prst="rect">
            <a:avLst/>
          </a:prstGeom>
        </p:spPr>
      </p:pic>
    </p:spTree>
    <p:extLst>
      <p:ext uri="{BB962C8B-B14F-4D97-AF65-F5344CB8AC3E}">
        <p14:creationId xmlns:p14="http://schemas.microsoft.com/office/powerpoint/2010/main" val="14297294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8749</TotalTime>
  <Words>650</Words>
  <Application>Microsoft Macintosh PowerPoint</Application>
  <PresentationFormat>自定义</PresentationFormat>
  <Paragraphs>63</Paragraphs>
  <Slides>7</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Calibri</vt:lpstr>
      <vt:lpstr>Calibri Light</vt:lpstr>
      <vt:lpstr>Cambria Math</vt:lpstr>
      <vt:lpstr>DengXian</vt:lpstr>
      <vt:lpstr>Mangal</vt:lpstr>
      <vt:lpstr>Microsoft YaHei</vt:lpstr>
      <vt:lpstr>等线</vt:lpstr>
      <vt:lpstr>等线 Light</vt:lpstr>
      <vt:lpstr>Arial</vt:lpstr>
      <vt:lpstr>Office 主题</vt:lpstr>
      <vt:lpstr>PowerPoint 演示文稿</vt:lpstr>
      <vt:lpstr>REVIEW</vt:lpstr>
      <vt:lpstr>2D TEST</vt:lpstr>
      <vt:lpstr>INVERTIBILITY</vt:lpstr>
      <vt:lpstr>INVERTIBILITY</vt:lpstr>
      <vt:lpstr>LOGISTIC TEST</vt:lpstr>
      <vt:lpstr>PowerPoint 演示文稿</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Xie, Yujia</dc:creator>
  <cp:lastModifiedBy>Xie, Yujia</cp:lastModifiedBy>
  <cp:revision>161</cp:revision>
  <cp:lastPrinted>2017-02-18T00:31:29Z</cp:lastPrinted>
  <dcterms:created xsi:type="dcterms:W3CDTF">2017-02-17T20:23:42Z</dcterms:created>
  <dcterms:modified xsi:type="dcterms:W3CDTF">2017-04-10T01:26:47Z</dcterms:modified>
</cp:coreProperties>
</file>