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8" r:id="rId2"/>
    <p:sldId id="310" r:id="rId3"/>
    <p:sldId id="311" r:id="rId4"/>
    <p:sldId id="312" r:id="rId5"/>
    <p:sldId id="260" r:id="rId6"/>
  </p:sldIdLst>
  <p:sldSz cx="12192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81" d="100"/>
          <a:sy n="81" d="100"/>
        </p:scale>
        <p:origin x="1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098F-80EB-B14C-9EF0-47776A586C5F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A55F2-1A38-7748-9992-6AFADA4136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85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9097-F327-5843-A8D7-1AC5DB48571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10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DC500-3862-4244-AEA2-E6C2645D9F1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86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DC500-3862-4244-AEA2-E6C2645D9F1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06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DC500-3862-4244-AEA2-E6C2645D9F1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06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A36F-F37B-B846-9297-92C1910D3927}" type="datetimeFigureOut">
              <a:rPr kumimoji="1" lang="zh-CN" altLang="en-US" smtClean="0"/>
              <a:t>2017/4/16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8424-9AD2-0944-891B-48B777BDA2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26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0.png"/><Relationship Id="rId9" Type="http://schemas.openxmlformats.org/officeDocument/2006/relationships/image" Target="../media/image20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7" Type="http://schemas.openxmlformats.org/officeDocument/2006/relationships/image" Target="../media/image10.tiff"/><Relationship Id="rId8" Type="http://schemas.openxmlformats.org/officeDocument/2006/relationships/image" Target="../media/image11.tiff"/><Relationship Id="rId9" Type="http://schemas.openxmlformats.org/officeDocument/2006/relationships/image" Target="../media/image12.tiff"/><Relationship Id="rId10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xieyujia@gatech.edu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r="21324"/>
          <a:stretch/>
        </p:blipFill>
        <p:spPr>
          <a:xfrm>
            <a:off x="0" y="44984"/>
            <a:ext cx="12214170" cy="9197603"/>
          </a:xfrm>
          <a:prstGeom prst="rect">
            <a:avLst/>
          </a:prstGeom>
        </p:spPr>
      </p:pic>
      <p:sp>
        <p:nvSpPr>
          <p:cNvPr id="4" name="AutoShape 2" descr="rl.png"/>
          <p:cNvSpPr>
            <a:spLocks noChangeAspect="1" noChangeArrowheads="1"/>
          </p:cNvSpPr>
          <p:nvPr/>
        </p:nvSpPr>
        <p:spPr bwMode="auto">
          <a:xfrm>
            <a:off x="0" y="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t="3847" r="7963" b="8757"/>
          <a:stretch/>
        </p:blipFill>
        <p:spPr>
          <a:xfrm rot="21377030">
            <a:off x="5159989" y="3012355"/>
            <a:ext cx="6298109" cy="51763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t="4454" r="6262" b="9396"/>
          <a:stretch/>
        </p:blipFill>
        <p:spPr>
          <a:xfrm rot="20660322">
            <a:off x="929898" y="509802"/>
            <a:ext cx="5368977" cy="42481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4" t="5744" r="7525" b="9458"/>
          <a:stretch/>
        </p:blipFill>
        <p:spPr>
          <a:xfrm rot="1519964">
            <a:off x="824837" y="4896588"/>
            <a:ext cx="3770307" cy="29939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3521" y="89967"/>
            <a:ext cx="12241212" cy="9197603"/>
          </a:xfrm>
          <a:prstGeom prst="rect">
            <a:avLst/>
          </a:prstGeom>
          <a:solidFill>
            <a:schemeClr val="lt1">
              <a:alpha val="7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66800" y="2914657"/>
            <a:ext cx="9694218" cy="2579104"/>
          </a:xfrm>
          <a:prstGeom prst="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dirty="0" smtClean="0">
                <a:ea typeface="Microsoft YaHei" charset="-122"/>
                <a:cs typeface="Microsoft YaHei" charset="-122"/>
              </a:rPr>
              <a:t>Achieve Strict Monotony with Triangular NN, and Implement with </a:t>
            </a:r>
            <a:r>
              <a:rPr lang="en-US" altLang="zh-CN" sz="5400" dirty="0" err="1" smtClean="0">
                <a:ea typeface="Microsoft YaHei" charset="-122"/>
                <a:cs typeface="Microsoft YaHei" charset="-122"/>
              </a:rPr>
              <a:t>TensorFlow</a:t>
            </a:r>
            <a:endParaRPr lang="en-US" altLang="zh-CN" sz="5400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6644197" y="5894687"/>
            <a:ext cx="6049488" cy="214055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667" dirty="0"/>
              <a:t>Reporter: Yujia Xie            </a:t>
            </a:r>
          </a:p>
          <a:p>
            <a:pPr>
              <a:lnSpc>
                <a:spcPct val="120000"/>
              </a:lnSpc>
            </a:pPr>
            <a:r>
              <a:rPr kumimoji="1" lang="en-US" altLang="zh-CN" sz="2667" dirty="0"/>
              <a:t> Georgia  Institute of Technology</a:t>
            </a:r>
            <a:endParaRPr kumimoji="1" lang="zh-CN" altLang="en-US" sz="2667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34" y="943046"/>
            <a:ext cx="4676384" cy="11784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6400" y="2194587"/>
            <a:ext cx="283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Report of</a:t>
            </a:r>
            <a:endParaRPr kumimoji="1"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1085" y="1"/>
            <a:ext cx="12192000" cy="4988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0" y="8745376"/>
            <a:ext cx="12192000" cy="5362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907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57" y="-28821"/>
            <a:ext cx="10515600" cy="1767417"/>
          </a:xfrm>
        </p:spPr>
        <p:txBody>
          <a:bodyPr/>
          <a:lstStyle/>
          <a:p>
            <a:r>
              <a:rPr kumimoji="1" lang="en-US" altLang="zh-CN" sz="8800" dirty="0"/>
              <a:t>R</a:t>
            </a:r>
            <a:r>
              <a:rPr kumimoji="1" lang="en-US" altLang="zh-CN" dirty="0" smtClean="0"/>
              <a:t>EVIEW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04" y="204997"/>
            <a:ext cx="4676384" cy="1178448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0" y="1383445"/>
            <a:ext cx="12192000" cy="0"/>
          </a:xfrm>
          <a:prstGeom prst="line">
            <a:avLst/>
          </a:prstGeom>
          <a:ln w="57150">
            <a:solidFill>
              <a:srgbClr val="C89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 44"/>
          <p:cNvGrpSpPr/>
          <p:nvPr/>
        </p:nvGrpSpPr>
        <p:grpSpPr>
          <a:xfrm>
            <a:off x="894407" y="2000161"/>
            <a:ext cx="4271960" cy="3270391"/>
            <a:chOff x="1078602" y="1301696"/>
            <a:chExt cx="5528557" cy="4232377"/>
          </a:xfrm>
        </p:grpSpPr>
        <p:sp>
          <p:nvSpPr>
            <p:cNvPr id="10" name="椭圆 9"/>
            <p:cNvSpPr/>
            <p:nvPr/>
          </p:nvSpPr>
          <p:spPr>
            <a:xfrm>
              <a:off x="1083862" y="2746088"/>
              <a:ext cx="399399" cy="39939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78602" y="4219722"/>
              <a:ext cx="399399" cy="39939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78602" y="3482905"/>
              <a:ext cx="399399" cy="39939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828595" y="2705547"/>
              <a:ext cx="399399" cy="39939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828595" y="4260264"/>
              <a:ext cx="399399" cy="39939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828595" y="3482905"/>
              <a:ext cx="399399" cy="39939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箭头连接符 21"/>
            <p:cNvCxnSpPr>
              <a:stCxn id="10" idx="6"/>
              <a:endCxn id="3" idx="2"/>
            </p:cNvCxnSpPr>
            <p:nvPr/>
          </p:nvCxnSpPr>
          <p:spPr>
            <a:xfrm flipV="1">
              <a:off x="1483261" y="2304481"/>
              <a:ext cx="1881644" cy="641307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>
              <a:stCxn id="12" idx="6"/>
              <a:endCxn id="3" idx="2"/>
            </p:cNvCxnSpPr>
            <p:nvPr/>
          </p:nvCxnSpPr>
          <p:spPr>
            <a:xfrm flipV="1">
              <a:off x="1478001" y="2304481"/>
              <a:ext cx="1886904" cy="1378124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11" idx="6"/>
              <a:endCxn id="3" idx="2"/>
            </p:cNvCxnSpPr>
            <p:nvPr/>
          </p:nvCxnSpPr>
          <p:spPr>
            <a:xfrm flipV="1">
              <a:off x="1478001" y="2304481"/>
              <a:ext cx="1886904" cy="211494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12" idx="6"/>
              <a:endCxn id="54" idx="2"/>
            </p:cNvCxnSpPr>
            <p:nvPr/>
          </p:nvCxnSpPr>
          <p:spPr>
            <a:xfrm>
              <a:off x="1478001" y="3682605"/>
              <a:ext cx="1882300" cy="4955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11" idx="6"/>
              <a:endCxn id="54" idx="2"/>
            </p:cNvCxnSpPr>
            <p:nvPr/>
          </p:nvCxnSpPr>
          <p:spPr>
            <a:xfrm flipV="1">
              <a:off x="1478001" y="3732155"/>
              <a:ext cx="1882300" cy="687267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stCxn id="11" idx="6"/>
              <a:endCxn id="56" idx="2"/>
            </p:cNvCxnSpPr>
            <p:nvPr/>
          </p:nvCxnSpPr>
          <p:spPr>
            <a:xfrm>
              <a:off x="1478001" y="4419422"/>
              <a:ext cx="1882623" cy="64634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3" idx="6"/>
              <a:endCxn id="19" idx="2"/>
            </p:cNvCxnSpPr>
            <p:nvPr/>
          </p:nvCxnSpPr>
          <p:spPr>
            <a:xfrm>
              <a:off x="3973224" y="2304481"/>
              <a:ext cx="1855371" cy="60076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/>
            <p:cNvCxnSpPr>
              <a:stCxn id="54" idx="6"/>
              <a:endCxn id="21" idx="2"/>
            </p:cNvCxnSpPr>
            <p:nvPr/>
          </p:nvCxnSpPr>
          <p:spPr>
            <a:xfrm flipV="1">
              <a:off x="3968620" y="3682605"/>
              <a:ext cx="1859975" cy="4955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>
              <a:stCxn id="54" idx="6"/>
              <a:endCxn id="19" idx="2"/>
            </p:cNvCxnSpPr>
            <p:nvPr/>
          </p:nvCxnSpPr>
          <p:spPr>
            <a:xfrm flipV="1">
              <a:off x="3968620" y="2905247"/>
              <a:ext cx="1859975" cy="826908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>
              <a:stCxn id="56" idx="6"/>
              <a:endCxn id="19" idx="2"/>
            </p:cNvCxnSpPr>
            <p:nvPr/>
          </p:nvCxnSpPr>
          <p:spPr>
            <a:xfrm flipV="1">
              <a:off x="3968943" y="2905247"/>
              <a:ext cx="1859652" cy="2160515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/>
            <p:cNvCxnSpPr>
              <a:stCxn id="56" idx="6"/>
              <a:endCxn id="21" idx="2"/>
            </p:cNvCxnSpPr>
            <p:nvPr/>
          </p:nvCxnSpPr>
          <p:spPr>
            <a:xfrm flipV="1">
              <a:off x="3968943" y="3682605"/>
              <a:ext cx="1859652" cy="1383157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>
              <a:stCxn id="56" idx="6"/>
              <a:endCxn id="20" idx="2"/>
            </p:cNvCxnSpPr>
            <p:nvPr/>
          </p:nvCxnSpPr>
          <p:spPr>
            <a:xfrm flipV="1">
              <a:off x="3968943" y="4459964"/>
              <a:ext cx="1859652" cy="605798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/>
            <p:cNvSpPr txBox="1"/>
            <p:nvPr/>
          </p:nvSpPr>
          <p:spPr>
            <a:xfrm>
              <a:off x="1141653" y="2193770"/>
              <a:ext cx="336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smtClean="0"/>
                <a:t>X</a:t>
              </a:r>
              <a:endParaRPr kumimoji="1" lang="zh-CN" altLang="en-US" sz="2400" b="1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041596" y="1301696"/>
              <a:ext cx="1522958" cy="61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smtClean="0"/>
                <a:t>Hidden</a:t>
              </a:r>
              <a:endParaRPr kumimoji="1" lang="zh-CN" altLang="en-US" sz="2400" b="1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890953" y="2164433"/>
              <a:ext cx="716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smtClean="0"/>
                <a:t>y</a:t>
              </a:r>
              <a:endParaRPr kumimoji="1" lang="zh-CN" altLang="en-US" sz="2400" b="1" dirty="0"/>
            </a:p>
          </p:txBody>
        </p:sp>
        <p:grpSp>
          <p:nvGrpSpPr>
            <p:cNvPr id="44" name="组 43"/>
            <p:cNvGrpSpPr/>
            <p:nvPr/>
          </p:nvGrpSpPr>
          <p:grpSpPr>
            <a:xfrm>
              <a:off x="3364905" y="1836170"/>
              <a:ext cx="608319" cy="936622"/>
              <a:chOff x="3364905" y="1836170"/>
              <a:chExt cx="608319" cy="936622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3503520" y="1904151"/>
                <a:ext cx="299556" cy="29955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503520" y="2396872"/>
                <a:ext cx="299556" cy="29955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3364905" y="1836170"/>
                <a:ext cx="608319" cy="936622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3" name="组 42"/>
            <p:cNvGrpSpPr/>
            <p:nvPr/>
          </p:nvGrpSpPr>
          <p:grpSpPr>
            <a:xfrm>
              <a:off x="3360301" y="3263844"/>
              <a:ext cx="608319" cy="936622"/>
              <a:chOff x="3360301" y="3263844"/>
              <a:chExt cx="608319" cy="93662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503520" y="3825848"/>
                <a:ext cx="299556" cy="29955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503520" y="3333127"/>
                <a:ext cx="299556" cy="29955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360301" y="3263844"/>
                <a:ext cx="608319" cy="936622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2" name="组 41"/>
            <p:cNvGrpSpPr/>
            <p:nvPr/>
          </p:nvGrpSpPr>
          <p:grpSpPr>
            <a:xfrm>
              <a:off x="3360624" y="4597451"/>
              <a:ext cx="608319" cy="936622"/>
              <a:chOff x="3360624" y="4597451"/>
              <a:chExt cx="608319" cy="93662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503520" y="5156745"/>
                <a:ext cx="299556" cy="29955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503520" y="4664023"/>
                <a:ext cx="299556" cy="29955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360624" y="4597451"/>
                <a:ext cx="608319" cy="936622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816362" y="2148231"/>
                <a:ext cx="514067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0" dirty="0" smtClean="0"/>
                  <a:t> In the past, we have</a:t>
                </a:r>
              </a:p>
              <a:p>
                <a:r>
                  <a:rPr kumimoji="1"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charset="0"/>
                      </a:rPr>
                      <m:t>𝒉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400" b="1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b="1" i="1" dirty="0" smtClean="0">
                            <a:latin typeface="Cambria Math" charset="0"/>
                          </a:rPr>
                          <m:t>𝒉𝒊𝒅𝒅𝒆𝒏</m:t>
                        </m:r>
                      </m:e>
                    </m:d>
                    <m:r>
                      <a:rPr kumimoji="1" lang="en-US" altLang="zh-CN" sz="2400" b="1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𝒔𝒊𝒈𝒎𝒐𝒊𝒅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𝑿</m:t>
                    </m:r>
                    <m:sSub>
                      <m:sSubPr>
                        <m:ctrlPr>
                          <a:rPr kumimoji="1" lang="en-US" altLang="zh-CN" sz="24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 smtClean="0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 smtClean="0">
                            <a:latin typeface="Cambria Math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sz="2400" b="1" dirty="0" smtClean="0"/>
              </a:p>
              <a:p>
                <a:r>
                  <a:rPr kumimoji="1" lang="en-US" altLang="zh-CN" sz="2400" b="1" i="1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𝒚</m:t>
                    </m:r>
                    <m:r>
                      <a:rPr kumimoji="1" lang="en-US" altLang="zh-CN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sz="2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𝒉</m:t>
                    </m:r>
                    <m:sSub>
                      <m:sSubPr>
                        <m:ctrlPr>
                          <a:rPr kumimoji="1" lang="en-US" altLang="zh-CN" sz="24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>
                            <a:latin typeface="Cambria Math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zh-CN" sz="2400" b="1" i="1" dirty="0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altLang="zh-CN" sz="2400" b="1" dirty="0" smtClean="0"/>
              </a:p>
              <a:p>
                <a:endParaRPr kumimoji="1" lang="en-US" altLang="zh-CN" sz="2400" b="1" dirty="0" smtClean="0"/>
              </a:p>
              <a:p>
                <a:r>
                  <a:rPr kumimoji="1" lang="en-US" altLang="zh-CN" sz="2400" dirty="0" smtClean="0"/>
                  <a:t>Now, we have</a:t>
                </a:r>
              </a:p>
              <a:p>
                <a:r>
                  <a:rPr kumimoji="1"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latin typeface="Cambria Math" charset="0"/>
                      </a:rPr>
                      <m:t>𝒉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𝒊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]=</m:t>
                    </m:r>
                    <m:r>
                      <a:rPr kumimoji="1" lang="en-US" altLang="zh-CN" sz="2400" b="1" i="1" dirty="0">
                        <a:latin typeface="Cambria Math" charset="0"/>
                      </a:rPr>
                      <m:t>𝒔𝒊𝒈𝒎𝒐𝒊𝒅</m:t>
                    </m:r>
                    <m:r>
                      <a:rPr kumimoji="1" lang="en-US" altLang="zh-CN" sz="2400" b="1" i="1" dirty="0">
                        <a:latin typeface="Cambria Math" charset="0"/>
                      </a:rPr>
                      <m:t>(</m:t>
                    </m:r>
                    <m:r>
                      <a:rPr kumimoji="1" lang="en-US" altLang="zh-CN" sz="2400" b="1" i="1" dirty="0">
                        <a:latin typeface="Cambria Math" charset="0"/>
                      </a:rPr>
                      <m:t>𝑿</m:t>
                    </m:r>
                    <m:sSub>
                      <m:sSubPr>
                        <m:ctrlPr>
                          <a:rPr kumimoji="1" lang="en-US" altLang="zh-CN" sz="24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zh-CN" sz="2400" b="1" i="1" dirty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𝒊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]+</m:t>
                    </m:r>
                    <m:sSub>
                      <m:sSubPr>
                        <m:ctrlPr>
                          <a:rPr kumimoji="1" lang="en-US" altLang="zh-CN" sz="24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1" i="1" dirty="0">
                            <a:latin typeface="Cambria Math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zh-CN" sz="2400" b="1" i="1" dirty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𝒊</m:t>
                    </m:r>
                    <m:r>
                      <a:rPr kumimoji="1" lang="en-US" altLang="zh-CN" sz="2400" b="1" i="1" dirty="0" smtClean="0">
                        <a:latin typeface="Cambria Math" charset="0"/>
                      </a:rPr>
                      <m:t>])</m:t>
                    </m:r>
                  </m:oMath>
                </a14:m>
                <a:endParaRPr kumimoji="1" lang="en-US" altLang="zh-CN" sz="2400" b="1" dirty="0"/>
              </a:p>
              <a:p>
                <a:r>
                  <a:rPr kumimoji="1" lang="en-US" altLang="zh-CN" sz="2400" b="1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𝒚</m:t>
                    </m:r>
                    <m:r>
                      <a:rPr kumimoji="1" lang="en-US" altLang="zh-CN" sz="2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  <m:sup/>
                      <m:e>
                        <m:r>
                          <a:rPr kumimoji="1" lang="en-US" altLang="zh-CN" sz="2400" b="1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𝒉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b="1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sz="24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dirty="0">
                                <a:latin typeface="Cambria Math" charset="0"/>
                              </a:rPr>
                              <m:t>𝑾</m:t>
                            </m:r>
                          </m:e>
                          <m:sub>
                            <m:r>
                              <a:rPr kumimoji="1" lang="en-US" altLang="zh-CN" sz="2400" b="1" i="1" dirty="0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dirty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400" b="1" i="1" dirty="0">
                            <a:latin typeface="Cambria Math" charset="0"/>
                          </a:rPr>
                          <m:t>𝒊</m:t>
                        </m:r>
                        <m:r>
                          <a:rPr kumimoji="1" lang="en-US" altLang="zh-CN" sz="2400" b="1" i="1" dirty="0">
                            <a:latin typeface="Cambria Math" charset="0"/>
                          </a:rPr>
                          <m:t>]+</m:t>
                        </m:r>
                        <m:sSub>
                          <m:sSubPr>
                            <m:ctrlPr>
                              <a:rPr kumimoji="1" lang="en-US" altLang="zh-CN" sz="24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dirty="0">
                                <a:latin typeface="Cambria Math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1" lang="en-US" altLang="zh-CN" sz="2400" b="1" i="1" dirty="0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sz="2400" b="1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62" y="2148231"/>
                <a:ext cx="5140672" cy="2677656"/>
              </a:xfrm>
              <a:prstGeom prst="rect">
                <a:avLst/>
              </a:prstGeom>
              <a:blipFill rotWithShape="0">
                <a:blip r:embed="rId4"/>
                <a:stretch>
                  <a:fillRect l="-1779" t="-4091" b="-3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 52"/>
          <p:cNvGrpSpPr/>
          <p:nvPr/>
        </p:nvGrpSpPr>
        <p:grpSpPr>
          <a:xfrm>
            <a:off x="1822032" y="6107054"/>
            <a:ext cx="7735391" cy="2281382"/>
            <a:chOff x="526221" y="5941008"/>
            <a:chExt cx="7735391" cy="2281382"/>
          </a:xfrm>
        </p:grpSpPr>
        <p:sp>
          <p:nvSpPr>
            <p:cNvPr id="47" name="矩形 46"/>
            <p:cNvSpPr/>
            <p:nvPr/>
          </p:nvSpPr>
          <p:spPr>
            <a:xfrm>
              <a:off x="541324" y="6150823"/>
              <a:ext cx="221786" cy="1480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直角三角形 47"/>
            <p:cNvSpPr/>
            <p:nvPr/>
          </p:nvSpPr>
          <p:spPr>
            <a:xfrm>
              <a:off x="1446816" y="6150823"/>
              <a:ext cx="1480577" cy="1480577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>
              <a:off x="1586118" y="6060049"/>
              <a:ext cx="1480577" cy="1480577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直角三角形 72"/>
            <p:cNvSpPr/>
            <p:nvPr/>
          </p:nvSpPr>
          <p:spPr>
            <a:xfrm>
              <a:off x="1734576" y="5941008"/>
              <a:ext cx="1480577" cy="1480577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526221" y="7810466"/>
                  <a:ext cx="25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1" y="7810466"/>
                  <a:ext cx="2594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>
                  <a:off x="2125312" y="7825206"/>
                  <a:ext cx="3495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312" y="7825206"/>
                  <a:ext cx="34955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24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5747146" y="7853058"/>
                  <a:ext cx="35307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146" y="7853058"/>
                  <a:ext cx="35307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矩形 81"/>
            <p:cNvSpPr/>
            <p:nvPr/>
          </p:nvSpPr>
          <p:spPr>
            <a:xfrm>
              <a:off x="3360415" y="6180556"/>
              <a:ext cx="221786" cy="1480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3446487" y="6091376"/>
              <a:ext cx="221786" cy="1480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3532559" y="6002196"/>
              <a:ext cx="221786" cy="1480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3416757" y="7853058"/>
                  <a:ext cx="302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757" y="7853058"/>
                  <a:ext cx="30244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直角三角形 84"/>
            <p:cNvSpPr/>
            <p:nvPr/>
          </p:nvSpPr>
          <p:spPr>
            <a:xfrm>
              <a:off x="5072170" y="6178675"/>
              <a:ext cx="1480577" cy="1480577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直角三角形 86"/>
            <p:cNvSpPr/>
            <p:nvPr/>
          </p:nvSpPr>
          <p:spPr>
            <a:xfrm>
              <a:off x="5211472" y="6087901"/>
              <a:ext cx="1480577" cy="1480577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直角三角形 87"/>
            <p:cNvSpPr/>
            <p:nvPr/>
          </p:nvSpPr>
          <p:spPr>
            <a:xfrm>
              <a:off x="5359930" y="5968860"/>
              <a:ext cx="1480577" cy="1480577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4269311" y="6176420"/>
              <a:ext cx="221786" cy="1480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355383" y="6087240"/>
              <a:ext cx="221786" cy="1480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441455" y="5998060"/>
              <a:ext cx="221786" cy="1480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4325653" y="7848922"/>
                  <a:ext cx="302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653" y="7848922"/>
                  <a:ext cx="3024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矩形 93"/>
            <p:cNvSpPr/>
            <p:nvPr/>
          </p:nvSpPr>
          <p:spPr>
            <a:xfrm>
              <a:off x="7219272" y="6176420"/>
              <a:ext cx="221786" cy="1480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/>
                <p:cNvSpPr/>
                <p:nvPr/>
              </p:nvSpPr>
              <p:spPr>
                <a:xfrm>
                  <a:off x="7204169" y="7836063"/>
                  <a:ext cx="25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5" name="矩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169" y="7836063"/>
                  <a:ext cx="25944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395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/>
            <p:cNvSpPr/>
            <p:nvPr/>
          </p:nvSpPr>
          <p:spPr>
            <a:xfrm>
              <a:off x="8017275" y="6185866"/>
              <a:ext cx="221786" cy="1480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8002172" y="7845509"/>
                  <a:ext cx="25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2172" y="7845509"/>
                  <a:ext cx="25944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6279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14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57" y="-28821"/>
            <a:ext cx="10515600" cy="1767417"/>
          </a:xfrm>
        </p:spPr>
        <p:txBody>
          <a:bodyPr/>
          <a:lstStyle/>
          <a:p>
            <a:r>
              <a:rPr kumimoji="1" lang="en-US" altLang="zh-CN" sz="8800" dirty="0" smtClean="0"/>
              <a:t>D</a:t>
            </a:r>
            <a:r>
              <a:rPr kumimoji="1" lang="en-US" altLang="zh-CN" dirty="0" smtClean="0"/>
              <a:t>ET IN KLD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04" y="204997"/>
            <a:ext cx="4676384" cy="1178448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0" y="1383445"/>
            <a:ext cx="12192000" cy="0"/>
          </a:xfrm>
          <a:prstGeom prst="line">
            <a:avLst/>
          </a:prstGeom>
          <a:ln w="57150">
            <a:solidFill>
              <a:srgbClr val="C89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825008" y="1972414"/>
                <a:ext cx="10541984" cy="612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dirty="0">
                        <a:latin typeface="Cambria Math" charset="0"/>
                      </a:rPr>
                      <m:t>h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]=</m:t>
                    </m:r>
                    <m:r>
                      <a:rPr kumimoji="1" lang="en-US" altLang="zh-CN" sz="2000" b="0" i="1" dirty="0">
                        <a:latin typeface="Cambria Math" charset="0"/>
                      </a:rPr>
                      <m:t>𝑠𝑖𝑔𝑚𝑜𝑖𝑑</m:t>
                    </m:r>
                    <m:r>
                      <a:rPr kumimoji="1" lang="en-US" altLang="zh-CN" sz="2000" b="0" i="1" dirty="0"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dirty="0">
                        <a:latin typeface="Cambria Math" charset="0"/>
                      </a:rPr>
                      <m:t>𝑋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]+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])</m:t>
                    </m:r>
                  </m:oMath>
                </a14:m>
                <a:endParaRPr kumimoji="1" lang="en-US" altLang="zh-CN" sz="2000" dirty="0"/>
              </a:p>
              <a:p>
                <a:r>
                  <a:rPr kumimoji="1" lang="en-US" altLang="zh-CN" sz="200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sz="2000" b="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0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kumimoji="1" lang="en-US" altLang="zh-CN" sz="2000" b="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0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]+</m:t>
                        </m:r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sz="2000" dirty="0" smtClean="0"/>
              </a:p>
              <a:p>
                <a:r>
                  <a:rPr kumimoji="1"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000" b="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𝑠𝑖𝑔𝑚𝑜𝑖𝑑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𝑋</m:t>
                        </m:r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]+</m:t>
                        </m:r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])</m:t>
                        </m:r>
                        <m:r>
                          <m:rPr>
                            <m:nor/>
                          </m:rPr>
                          <a:rPr kumimoji="1" lang="en-US" altLang="zh-CN" sz="2000" dirty="0"/>
                          <m:t> </m:t>
                        </m:r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]+</m:t>
                        </m:r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sz="2000" dirty="0" smtClean="0"/>
              </a:p>
              <a:p>
                <a:r>
                  <a:rPr kumimoji="1" lang="en-US" altLang="zh-CN" sz="200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𝑚𝑛</m:t>
                        </m:r>
                      </m:sub>
                    </m:sSub>
                    <m:r>
                      <a:rPr kumimoji="1" lang="en-US" altLang="zh-CN" sz="2000" b="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000" b="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  <m:sup/>
                      <m:e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𝑠𝑖𝑔𝑚𝑜𝑖𝑑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sz="2000" i="1" dirty="0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1" lang="en-US" altLang="zh-CN" sz="2000" b="0" i="1" dirty="0" smtClean="0">
                                <a:latin typeface="Cambria Math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zh-CN" sz="2000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dirty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zh-CN" sz="2000" b="0" i="1" dirty="0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kumimoji="1" lang="en-US" altLang="zh-CN" sz="2000" b="0" i="1" dirty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000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dirty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sz="2000" b="0" i="1" dirty="0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sz="2000" b="0" i="1" dirty="0">
                                    <a:latin typeface="Cambria Math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]+</m:t>
                        </m:r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sz="2000" b="0" i="1" dirty="0" smtClean="0">
                                <a:latin typeface="Cambria Math" charset="0"/>
                              </a:rPr>
                              <m:t>𝑙</m:t>
                            </m:r>
                          </m:sub>
                        </m:sSub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])</m:t>
                        </m:r>
                        <m:r>
                          <m:rPr>
                            <m:nor/>
                          </m:rPr>
                          <a:rPr kumimoji="1" lang="en-US" altLang="zh-CN" sz="2000" dirty="0"/>
                          <m:t> </m:t>
                        </m:r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sz="2000" b="0" i="1" dirty="0" smtClean="0">
                                <a:latin typeface="Cambria Math" charset="0"/>
                              </a:rPr>
                              <m:t>𝑙𝑛</m:t>
                            </m:r>
                          </m:sub>
                        </m:sSub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]+</m:t>
                        </m:r>
                        <m:sSub>
                          <m:sSubPr>
                            <m:ctrlPr>
                              <a:rPr kumimoji="1" lang="en-US" altLang="zh-CN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dirty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sz="2000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sz="2000" dirty="0"/>
              </a:p>
              <a:p>
                <a:r>
                  <a:rPr kumimoji="1" lang="en-US" altLang="zh-CN" sz="2000" dirty="0" smtClean="0"/>
                  <a:t>As the transformation is lower triangular, we only need to calculate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sz="20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𝑚𝑛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zh-CN" sz="2000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sz="2000" b="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000" b="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𝑙𝑛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𝑠𝑖𝑔𝑚𝑜𝑖𝑑</m:t>
                          </m:r>
                          <m:r>
                            <a:rPr kumimoji="1" lang="en-US" altLang="zh-CN" sz="2000" b="0" i="1" dirty="0" smtClean="0">
                              <a:latin typeface="Cambria Math" charset="0"/>
                            </a:rPr>
                            <m:t>′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zh-CN" sz="2000" b="0" i="1" dirty="0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𝑚𝑘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 [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])</m:t>
                          </m:r>
                        </m:e>
                      </m:nary>
                      <m:f>
                        <m:fPr>
                          <m:ctrlPr>
                            <a:rPr kumimoji="1" lang="mr-IN" altLang="zh-C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sz="2000" b="0" i="1">
                              <a:latin typeface="Cambria Math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zh-CN" sz="2000" b="0" i="1" dirty="0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𝑚𝑘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zh-CN" sz="2000" b="0" i="1" dirty="0" smtClean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zh-CN" sz="2000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dirty="0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kumimoji="1" lang="mr-IN" altLang="zh-CN" sz="2000" b="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sz="2000" b="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𝑙𝑛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𝑠𝑖𝑔𝑚𝑜𝑖𝑑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′(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zh-CN" sz="2000" b="0" i="1" dirty="0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𝑚𝑘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 [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])</m:t>
                          </m:r>
                        </m:e>
                      </m:nary>
                      <m:sSub>
                        <m:sSubPr>
                          <m:ctrlPr>
                            <a:rPr kumimoji="1" lang="en-US" altLang="zh-CN" sz="20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sz="2000" b="0" i="1" dirty="0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zh-CN" sz="2000" b="0" i="1" dirty="0" smtClean="0">
                          <a:latin typeface="Cambria Math" charset="0"/>
                        </a:rPr>
                        <m:t>[</m:t>
                      </m:r>
                      <m:r>
                        <a:rPr kumimoji="1" lang="en-US" altLang="zh-CN" sz="2000" b="0" i="1" dirty="0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zh-CN" sz="2000" b="0" i="1" dirty="0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000" dirty="0" smtClean="0"/>
              </a:p>
              <a:p>
                <a:r>
                  <a:rPr kumimoji="1" lang="en-US" altLang="zh-CN" sz="2000" dirty="0" smtClean="0"/>
                  <a:t>Where </a:t>
                </a:r>
                <a14:m>
                  <m:oMath xmlns:m="http://schemas.openxmlformats.org/officeDocument/2006/math">
                    <m:r>
                      <a:rPr kumimoji="1" lang="en-US" altLang="zh-CN" sz="2000" b="0" i="1" dirty="0">
                        <a:latin typeface="Cambria Math" charset="0"/>
                      </a:rPr>
                      <m:t>𝑠𝑖𝑔𝑚𝑜𝑖</m:t>
                    </m:r>
                    <m:sSup>
                      <m:sSupPr>
                        <m:ctrlPr>
                          <a:rPr kumimoji="1" lang="en-US" altLang="zh-CN" sz="200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sz="20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𝑒𝑥𝑝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 (−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sz="2000" b="0" i="1" dirty="0" smtClean="0">
                        <a:latin typeface="Cambria Math" charset="0"/>
                      </a:rPr>
                      <m:t>)/</m:t>
                    </m:r>
                    <m:sSup>
                      <m:sSupPr>
                        <m:ctrlPr>
                          <a:rPr kumimoji="1" lang="en-US" altLang="zh-CN" sz="200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(1+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𝑒𝑥𝑝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 (−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))</m:t>
                        </m:r>
                      </m:e>
                      <m:sup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sz="2000" dirty="0" smtClean="0"/>
              </a:p>
              <a:p>
                <a:r>
                  <a:rPr kumimoji="1" lang="en-US" altLang="zh-CN" sz="2000" dirty="0" smtClean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𝑑𝑒𝑡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mr-IN" altLang="zh-C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CN" sz="2000" b="0" i="1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mr-IN" altLang="zh-CN" sz="2000" b="0" i="1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000" b="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𝑙𝑛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𝑠𝑖𝑔𝑚𝑜𝑖𝑑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′(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dirty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dirty="0">
                                          <a:latin typeface="Cambria Math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dirty="0">
                                          <a:latin typeface="Cambria Math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dirty="0">
                                          <a:latin typeface="Cambria Math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sz="2000" b="0" i="1" dirty="0">
                                          <a:latin typeface="Cambria Math" charset="0"/>
                                        </a:rPr>
                                        <m:t>𝑘𝑙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 [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sz="2000" b="0" i="1" dirty="0">
                                      <a:latin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])</m:t>
                              </m:r>
                            </m:e>
                          </m:nary>
                          <m:sSub>
                            <m:sSubPr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sz="2000" b="0" i="1" dirty="0">
                                  <a:latin typeface="Cambria Math" charset="0"/>
                                </a:rPr>
                                <m:t>𝑛𝑙</m:t>
                              </m:r>
                            </m:sub>
                          </m:sSub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dirty="0">
                              <a:latin typeface="Cambria Math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kumimoji="1" lang="en-US" altLang="zh-CN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i="1">
                              <a:latin typeface="Cambria Math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𝑙𝑛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𝑠𝑖𝑔𝑚𝑜𝑖𝑑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′(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  <m:t>𝑘𝑙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 [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])</m:t>
                              </m:r>
                            </m:e>
                          </m:nary>
                          <m:sSub>
                            <m:sSubPr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𝑛𝑙</m:t>
                              </m:r>
                            </m:sub>
                          </m:sSub>
                          <m:r>
                            <a:rPr kumimoji="1" lang="en-US" altLang="zh-CN" sz="2000" i="1" dirty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zh-CN" sz="2000" i="1" dirty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i="1" dirty="0">
                              <a:latin typeface="Cambria Math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kumimoji="1" lang="en-US" altLang="zh-CN" sz="200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latin typeface="Cambria Math" charset="0"/>
                                </a:rPr>
                                <m:t>𝑛𝑙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1" lang="en-US" altLang="zh-CN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i="1">
                              <a:latin typeface="Cambria Math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sz="20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𝑠𝑖𝑔𝑚𝑜𝑖𝑑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′(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sz="2000" i="1" dirty="0">
                                          <a:latin typeface="Cambria Math" charset="0"/>
                                        </a:rPr>
                                        <m:t>𝑘𝑙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 [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kumimoji="1" lang="en-US" altLang="zh-CN" sz="2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2000" i="1" dirty="0"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sz="20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])</m:t>
                              </m:r>
                            </m:e>
                          </m:nary>
                          <m:sSub>
                            <m:sSubPr>
                              <m:ctrlPr>
                                <a:rPr kumimoji="1"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sz="2000" i="1" dirty="0">
                                  <a:latin typeface="Cambria Math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kumimoji="1" lang="en-US" altLang="zh-CN" sz="2000" i="1" dirty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zh-CN" sz="2000" i="1" dirty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i="1" dirty="0">
                              <a:latin typeface="Cambria Math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kumimoji="1" lang="en-US" altLang="zh-CN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8" y="1972414"/>
                <a:ext cx="10541984" cy="6126292"/>
              </a:xfrm>
              <a:prstGeom prst="rect">
                <a:avLst/>
              </a:prstGeom>
              <a:blipFill rotWithShape="0">
                <a:blip r:embed="rId4"/>
                <a:stretch>
                  <a:fillRect l="-578" t="-3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0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57" y="-28821"/>
            <a:ext cx="10515600" cy="1767417"/>
          </a:xfrm>
        </p:spPr>
        <p:txBody>
          <a:bodyPr/>
          <a:lstStyle/>
          <a:p>
            <a:r>
              <a:rPr kumimoji="1" lang="en-US" altLang="zh-CN" sz="8800" dirty="0"/>
              <a:t>T</a:t>
            </a:r>
            <a:r>
              <a:rPr kumimoji="1" lang="en-US" altLang="zh-CN" dirty="0" smtClean="0"/>
              <a:t>EST RESULT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04" y="204997"/>
            <a:ext cx="4676384" cy="1178448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0" y="1383445"/>
            <a:ext cx="12192000" cy="0"/>
          </a:xfrm>
          <a:prstGeom prst="line">
            <a:avLst/>
          </a:prstGeom>
          <a:ln w="57150">
            <a:solidFill>
              <a:srgbClr val="C89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25008" y="1972414"/>
            <a:ext cx="10541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 I have finished implementing this structure. The result seems acceptable, but in the mean while, the efficiency has dropped a lot. </a:t>
            </a:r>
            <a:endParaRPr kumimoji="1" lang="en-US" altLang="zh-CN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44488"/>
              </p:ext>
            </p:extLst>
          </p:nvPr>
        </p:nvGraphicFramePr>
        <p:xfrm>
          <a:off x="701589" y="3244961"/>
          <a:ext cx="8258150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630"/>
                <a:gridCol w="1651630"/>
                <a:gridCol w="1651630"/>
                <a:gridCol w="1651630"/>
                <a:gridCol w="1651630"/>
              </a:tblGrid>
              <a:tr h="411447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#Nodes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Fully</a:t>
                      </a:r>
                      <a:r>
                        <a:rPr lang="en-US" altLang="zh-CN" baseline="0" dirty="0" smtClean="0"/>
                        <a:t> Connected</a:t>
                      </a:r>
                      <a:endParaRPr lang="zh-CN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Lower Triangular</a:t>
                      </a:r>
                      <a:endParaRPr lang="zh-CN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Approx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Iter</a:t>
                      </a:r>
                      <a:endParaRPr lang="zh-CN" altLang="en-US" dirty="0"/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Approx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Iter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45000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189.4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25000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165.3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176.2s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25000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2400" dirty="0" smtClean="0"/>
                        <a:t>291.9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225.4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523.1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组 18"/>
          <p:cNvGrpSpPr/>
          <p:nvPr/>
        </p:nvGrpSpPr>
        <p:grpSpPr>
          <a:xfrm>
            <a:off x="545291" y="6175885"/>
            <a:ext cx="11101418" cy="2387140"/>
            <a:chOff x="517823" y="3146833"/>
            <a:chExt cx="11101418" cy="2387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823" y="3168108"/>
              <a:ext cx="2857720" cy="207126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1462" y="3168108"/>
              <a:ext cx="2827773" cy="206078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5973" y="3146833"/>
              <a:ext cx="2843268" cy="206078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74813" y="3169045"/>
              <a:ext cx="1367539" cy="99118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81534" y="4173455"/>
              <a:ext cx="1367539" cy="991186"/>
            </a:xfrm>
            <a:prstGeom prst="rect">
              <a:avLst/>
            </a:prstGeom>
          </p:spPr>
        </p:pic>
        <p:cxnSp>
          <p:nvCxnSpPr>
            <p:cNvPr id="14" name="直线箭头连接符 13"/>
            <p:cNvCxnSpPr/>
            <p:nvPr/>
          </p:nvCxnSpPr>
          <p:spPr>
            <a:xfrm>
              <a:off x="8236278" y="4142985"/>
              <a:ext cx="539695" cy="2752"/>
            </a:xfrm>
            <a:prstGeom prst="straightConnector1">
              <a:avLst/>
            </a:prstGeom>
            <a:ln w="762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9760951" y="5164641"/>
              <a:ext cx="1483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(16 Nodes)</a:t>
              </a:r>
              <a:endParaRPr kumimoji="1" lang="en-US" altLang="zh-CN" dirty="0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7952" y="2744752"/>
            <a:ext cx="1980527" cy="143547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54676" y="4066059"/>
            <a:ext cx="14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(8 Nodes)</a:t>
            </a:r>
            <a:endParaRPr kumimoji="1" lang="en-US" altLang="zh-CN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2547" y="4435391"/>
            <a:ext cx="1975932" cy="143214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854675" y="5756804"/>
            <a:ext cx="14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(32 Nodes)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9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118"/>
            <a:ext cx="12192000" cy="6858000"/>
          </a:xfrm>
          <a:prstGeom prst="rect">
            <a:avLst/>
          </a:prstGeom>
        </p:spPr>
      </p:pic>
      <p:sp>
        <p:nvSpPr>
          <p:cNvPr id="4" name="AutoShape 2" descr="rl.png"/>
          <p:cNvSpPr>
            <a:spLocks noChangeAspect="1" noChangeArrowheads="1"/>
          </p:cNvSpPr>
          <p:nvPr/>
        </p:nvSpPr>
        <p:spPr bwMode="auto">
          <a:xfrm>
            <a:off x="0" y="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0" y="36169"/>
            <a:ext cx="12192000" cy="9130734"/>
          </a:xfrm>
          <a:prstGeom prst="rect">
            <a:avLst/>
          </a:prstGeom>
          <a:solidFill>
            <a:schemeClr val="lt1">
              <a:alpha val="81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92247" y="2775691"/>
            <a:ext cx="10160331" cy="2696032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 dirty="0"/>
              <a:t>Thanks </a:t>
            </a:r>
            <a:r>
              <a:rPr lang="en-US" altLang="zh-CN" sz="9600"/>
              <a:t>for your time</a:t>
            </a:r>
            <a:endParaRPr kumimoji="1" lang="zh-CN" altLang="en-US" sz="9600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406402" y="7141028"/>
            <a:ext cx="11332025" cy="55039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400" dirty="0"/>
              <a:t>If you have further comments or questions, please email me at </a:t>
            </a:r>
            <a:r>
              <a:rPr kumimoji="1" lang="en-US" altLang="zh-CN" sz="2400" dirty="0">
                <a:hlinkClick r:id="rId3"/>
              </a:rPr>
              <a:t>xieyujia@gatech.edu</a:t>
            </a:r>
            <a:r>
              <a:rPr kumimoji="1" lang="en-US" altLang="zh-CN" sz="2400" dirty="0"/>
              <a:t>.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12192000" cy="1102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0" y="7964384"/>
            <a:ext cx="12192000" cy="11838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66" y="1278906"/>
            <a:ext cx="4676384" cy="11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9945</TotalTime>
  <Words>644</Words>
  <Application>Microsoft Macintosh PowerPoint</Application>
  <PresentationFormat>自定义</PresentationFormat>
  <Paragraphs>68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Calibri</vt:lpstr>
      <vt:lpstr>Calibri Light</vt:lpstr>
      <vt:lpstr>Cambria Math</vt:lpstr>
      <vt:lpstr>DengXian</vt:lpstr>
      <vt:lpstr>Mangal</vt:lpstr>
      <vt:lpstr>Microsoft YaHei</vt:lpstr>
      <vt:lpstr>等线</vt:lpstr>
      <vt:lpstr>等线 Light</vt:lpstr>
      <vt:lpstr>Arial</vt:lpstr>
      <vt:lpstr>Office 主题</vt:lpstr>
      <vt:lpstr>PowerPoint 演示文稿</vt:lpstr>
      <vt:lpstr>REVIEW</vt:lpstr>
      <vt:lpstr>DET IN KLD</vt:lpstr>
      <vt:lpstr>TEST RESULT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Xie, Yujia</dc:creator>
  <cp:lastModifiedBy>Xie, Yujia</cp:lastModifiedBy>
  <cp:revision>185</cp:revision>
  <cp:lastPrinted>2017-02-18T00:31:29Z</cp:lastPrinted>
  <dcterms:created xsi:type="dcterms:W3CDTF">2017-02-17T20:23:42Z</dcterms:created>
  <dcterms:modified xsi:type="dcterms:W3CDTF">2017-04-17T01:37:51Z</dcterms:modified>
</cp:coreProperties>
</file>