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6" r:id="rId2"/>
  </p:sldMasterIdLst>
  <p:notesMasterIdLst>
    <p:notesMasterId r:id="rId36"/>
  </p:notesMasterIdLst>
  <p:sldIdLst>
    <p:sldId id="257" r:id="rId3"/>
    <p:sldId id="842" r:id="rId4"/>
    <p:sldId id="843" r:id="rId5"/>
    <p:sldId id="847" r:id="rId6"/>
    <p:sldId id="848" r:id="rId7"/>
    <p:sldId id="849" r:id="rId8"/>
    <p:sldId id="850" r:id="rId9"/>
    <p:sldId id="854" r:id="rId10"/>
    <p:sldId id="844" r:id="rId11"/>
    <p:sldId id="852" r:id="rId12"/>
    <p:sldId id="853" r:id="rId13"/>
    <p:sldId id="874" r:id="rId14"/>
    <p:sldId id="875" r:id="rId15"/>
    <p:sldId id="851" r:id="rId16"/>
    <p:sldId id="855" r:id="rId17"/>
    <p:sldId id="870" r:id="rId18"/>
    <p:sldId id="856" r:id="rId19"/>
    <p:sldId id="871" r:id="rId20"/>
    <p:sldId id="857" r:id="rId21"/>
    <p:sldId id="859" r:id="rId22"/>
    <p:sldId id="860" r:id="rId23"/>
    <p:sldId id="861" r:id="rId24"/>
    <p:sldId id="862" r:id="rId25"/>
    <p:sldId id="863" r:id="rId26"/>
    <p:sldId id="872" r:id="rId27"/>
    <p:sldId id="864" r:id="rId28"/>
    <p:sldId id="865" r:id="rId29"/>
    <p:sldId id="866" r:id="rId30"/>
    <p:sldId id="867" r:id="rId31"/>
    <p:sldId id="868" r:id="rId32"/>
    <p:sldId id="873" r:id="rId33"/>
    <p:sldId id="869" r:id="rId34"/>
    <p:sldId id="43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79B60F3-4DED-3243-8A61-11172A07B332}">
          <p14:sldIdLst>
            <p14:sldId id="257"/>
          </p14:sldIdLst>
        </p14:section>
        <p14:section name="无标题节" id="{253A5C8F-C8FE-C444-A564-D2452EBA8D78}">
          <p14:sldIdLst>
            <p14:sldId id="842"/>
            <p14:sldId id="843"/>
            <p14:sldId id="847"/>
            <p14:sldId id="848"/>
            <p14:sldId id="849"/>
            <p14:sldId id="850"/>
            <p14:sldId id="854"/>
            <p14:sldId id="844"/>
            <p14:sldId id="852"/>
            <p14:sldId id="853"/>
            <p14:sldId id="874"/>
            <p14:sldId id="875"/>
            <p14:sldId id="851"/>
            <p14:sldId id="855"/>
            <p14:sldId id="870"/>
            <p14:sldId id="856"/>
            <p14:sldId id="871"/>
            <p14:sldId id="857"/>
            <p14:sldId id="859"/>
            <p14:sldId id="860"/>
            <p14:sldId id="861"/>
            <p14:sldId id="862"/>
            <p14:sldId id="863"/>
            <p14:sldId id="872"/>
            <p14:sldId id="864"/>
            <p14:sldId id="865"/>
            <p14:sldId id="866"/>
            <p14:sldId id="867"/>
            <p14:sldId id="868"/>
            <p14:sldId id="873"/>
            <p14:sldId id="869"/>
            <p14:sldId id="43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0FF"/>
    <a:srgbClr val="E0317A"/>
    <a:srgbClr val="99B7FF"/>
    <a:srgbClr val="1140A4"/>
    <a:srgbClr val="133FA4"/>
    <a:srgbClr val="103EA0"/>
    <a:srgbClr val="123FA3"/>
    <a:srgbClr val="0F3A99"/>
    <a:srgbClr val="123FA4"/>
    <a:srgbClr val="0D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1"/>
    <p:restoredTop sz="73624"/>
  </p:normalViewPr>
  <p:slideViewPr>
    <p:cSldViewPr snapToGrid="0" snapToObjects="1">
      <p:cViewPr varScale="1">
        <p:scale>
          <a:sx n="106" d="100"/>
          <a:sy n="106" d="100"/>
        </p:scale>
        <p:origin x="20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03" d="100"/>
          <a:sy n="103" d="100"/>
        </p:scale>
        <p:origin x="38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48CE6-F859-D64D-81E6-67C1FF392358}" type="datetimeFigureOut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ED155-8A74-CB48-961E-8A58ED8CEB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好了，我们开始上课。这节课还是继续讲解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图论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ED155-8A74-CB48-961E-8A58ED8CEB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4AA8-C46F-E0E9-7FC7-7D5E5B3C2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D1485EF5-16D4-D051-05C8-867AF2BD26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0B340F6E-3494-75B0-1045-68375B9C01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F63CE-1014-DDFA-943A-850FF0D5B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7897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54D0-267C-F9D0-AAEB-75DEFF81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69CFA1D3-A0D0-371D-3EDD-CD4D292B23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0D816A24-AB8B-D607-3D7F-36CD55E2B0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251F5-A898-4EFF-9F68-0F01E3B20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531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36E54-CD04-254E-A934-16A019E3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C949EF1C-E693-540E-DA6D-DE7D243308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8527F5F8-B291-275D-4F3A-88105C2EBB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8981B-0837-0408-9FA0-82BE956A2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2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4E11C-6F73-7664-E75E-82B632A6D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07B4AE45-B0C5-9173-D2D5-A6D421D87C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E6238A4A-6836-3024-9EC2-0B71A47BA2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提醒学生，信封上冒火苗，表示发生冲突了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在这一过程中，由于延迟的存在，在</a:t>
            </a:r>
            <a:r>
              <a:rPr lang="en-US" altLang="zh-CN" dirty="0"/>
              <a:t>PC4</a:t>
            </a:r>
            <a:r>
              <a:rPr lang="zh-CN" altLang="en-US" dirty="0"/>
              <a:t>发送的数据包到达集线器</a:t>
            </a:r>
            <a:r>
              <a:rPr lang="en-US" altLang="zh-CN" dirty="0"/>
              <a:t>1</a:t>
            </a:r>
            <a:r>
              <a:rPr lang="zh-CN" altLang="en-US" dirty="0"/>
              <a:t>时，</a:t>
            </a:r>
            <a:endParaRPr lang="en-US" altLang="zh-CN" dirty="0"/>
          </a:p>
          <a:p>
            <a:r>
              <a:rPr lang="en-US" altLang="zh-CN" dirty="0"/>
              <a:t>PC0</a:t>
            </a:r>
            <a:r>
              <a:rPr lang="zh-CN" altLang="en-US" dirty="0"/>
              <a:t>发送的数据包已经到达了</a:t>
            </a:r>
            <a:r>
              <a:rPr lang="en-US" altLang="zh-CN" dirty="0"/>
              <a:t>PC2</a:t>
            </a:r>
            <a:r>
              <a:rPr lang="zh-CN" altLang="en-US" dirty="0"/>
              <a:t>，而在</a:t>
            </a:r>
            <a:r>
              <a:rPr lang="en-US" altLang="zh-CN" dirty="0"/>
              <a:t>PC2</a:t>
            </a:r>
            <a:r>
              <a:rPr lang="zh-CN" altLang="en-US" dirty="0"/>
              <a:t>发送应答包时，与到达集线器</a:t>
            </a:r>
            <a:r>
              <a:rPr lang="en-US" altLang="zh-CN" dirty="0"/>
              <a:t>1</a:t>
            </a:r>
            <a:r>
              <a:rPr lang="zh-CN" altLang="en-US" dirty="0"/>
              <a:t>的数据冲突。</a:t>
            </a:r>
            <a:endParaRPr lang="en-US" altLang="zh-CN" dirty="0"/>
          </a:p>
          <a:p>
            <a:r>
              <a:rPr lang="zh-CN" altLang="en-US" dirty="0"/>
              <a:t>间隔一定时间后，</a:t>
            </a:r>
            <a:r>
              <a:rPr lang="en-US" altLang="zh-CN" dirty="0"/>
              <a:t>PC2</a:t>
            </a:r>
            <a:r>
              <a:rPr lang="zh-CN" altLang="en-US" dirty="0"/>
              <a:t>重新发，最终到达</a:t>
            </a:r>
            <a:r>
              <a:rPr lang="en-US" altLang="zh-CN" dirty="0"/>
              <a:t>PC0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PC4</a:t>
            </a:r>
            <a:r>
              <a:rPr lang="zh-CN" altLang="en-US" dirty="0"/>
              <a:t>和</a:t>
            </a:r>
            <a:r>
              <a:rPr lang="en-US" altLang="zh-CN" dirty="0"/>
              <a:t>PC5</a:t>
            </a:r>
            <a:r>
              <a:rPr lang="zh-CN" altLang="en-US" dirty="0"/>
              <a:t>的情况类似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86A62-6A57-4A57-EAA0-895DEC89E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926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EF0F-ED09-2F14-E594-4E7215A2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28280568-BC80-16DB-CEE8-B197785531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F3261EF4-5D5B-B407-4FE4-2D79958EEA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1A64F-CE8B-3405-1687-6F7089943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2551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0691A-7EE9-FB52-1DBD-2DF038BEC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F925F0F3-377C-368F-854A-8B6A5826BB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4B15C5DA-0D71-ABF2-47F4-9902C0F238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C3B73-8DB8-84C3-E90B-3806A3557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470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FF55-4EE8-9F2D-5F60-8708539F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AF6BF282-47F5-1FE0-CF11-E7FC4D9F34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9E1985D8-2DEF-8B2F-07AD-E26DBE2986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64FF-4833-71BF-BB42-74C878056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699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DC35E-E4B1-2D1A-203D-AA80E50A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493F0FB6-0232-21E3-D318-D47C2A6C86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7AD361B5-3805-6414-C784-3D5BAEF98C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0F002-C81D-996A-B58F-DFCFBF841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1535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C76E4-33B3-B51B-B69E-98787142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1CB6B27E-5EED-87F1-3CC4-E5691FD9E4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EE6FE0C8-FCF1-7345-71FF-79DBE35B76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18DF-A178-5E73-BC3D-2FC33716D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638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B1B0-E41A-E69D-4346-FFDBBBA96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8E62C24B-40AD-BAA0-80CD-8F163FA6D3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43C0FE1F-D18D-48E5-E99E-541786291E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F988D-D664-2E5E-B1BC-003A5125F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66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每个实验中，咱先回顾一些相关的重点知识</a:t>
            </a:r>
            <a:endParaRPr lang="en-US" altLang="zh-CN" dirty="0"/>
          </a:p>
          <a:p>
            <a:r>
              <a:rPr lang="zh-CN" altLang="en-US" dirty="0"/>
              <a:t>实验最后都会有几个简单的思考题，请大家回答</a:t>
            </a:r>
            <a:endParaRPr lang="en-US" altLang="zh-CN" dirty="0"/>
          </a:p>
          <a:p>
            <a:r>
              <a:rPr lang="zh-CN" altLang="en-US" dirty="0"/>
              <a:t>实验结果请在下周四之前，上传至钉钉，每个学生一个压缩包性质。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13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DCA69-EB9B-55AB-A310-C62AC091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9EC2ACA7-7AFA-6858-1C26-F2C70CB7A6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975AF9E7-A1DC-0AAB-01E5-D765625175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02A0-49DC-4018-1E92-B9D601EC5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26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96237-179B-4800-1F0E-310E00C8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90A1CCAA-01B9-0E9B-58D4-8BCDFDE7AF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5E7483F6-8CCE-A408-4286-A27333733E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0C8F6-84E9-6E10-0665-0A1F639B3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8553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D0ACF-B204-1332-2CEE-9517DBF19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06EE98D5-4E4A-C22F-1D20-6A9DB3AA1D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BE3B5E4D-283F-5B09-7347-E3485DC0DB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2A1ED-DC03-5916-667A-2D6ACA2FD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852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1C21A-4277-F373-9FE4-6FE502D4B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940816D8-CFEE-8126-6400-9C8E808BF9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F7AAC1CC-838E-A0AF-ACDD-D775646FD0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BB1E-DA91-5A39-1A78-75E580EC3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1969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FCDD-F66C-7D96-1BCA-281F0A0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089D7EB8-2E79-9053-7FC7-455C24B92A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8F1DE987-4D81-DFA8-9085-D3C1D80689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DEE2D-0F2C-1FC3-521C-9D192BBFD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205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7CD83-840C-F4AA-698E-8AB2212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FDF82D09-1D66-04D9-927B-13082C1144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254D9808-B5FB-AF5B-DD5E-C19B3CC521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370B5-9D34-5657-CE0E-F851C7524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6602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1EBD2-7E0E-6627-E27D-70B25C343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FD8D7421-F7B6-5947-4EDC-1029EFF1A2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DA2680F2-9F51-DF2C-6260-B119008139D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9ED3C-06B2-860F-680B-56ED06581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786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A1B3-61FB-471A-27E6-1AF125B5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BFEC5D7C-1519-AD5E-BD53-CE7278B2D5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97E28A6A-8511-6E49-3B98-7FAFBEEAB1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目前使用较多的是基于交换机端口划分</a:t>
            </a:r>
            <a:endParaRPr lang="en-US" altLang="zh-CN" dirty="0"/>
          </a:p>
          <a:p>
            <a:r>
              <a:rPr lang="zh-CN" altLang="en-US" dirty="0"/>
              <a:t>由网络管理员创建</a:t>
            </a:r>
            <a:r>
              <a:rPr lang="en-US" altLang="zh-CN" dirty="0"/>
              <a:t>VLAN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19E16-5EF4-E485-AED8-242B9757A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8499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3CD49-21BB-AA92-CABA-EB315F92D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8513A4B0-31DE-66A1-B895-1A395726DD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D76FC07D-3946-2540-08B9-D06F26502F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987AC-1208-6EE4-A646-7B031B489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629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4270E-4720-ACFD-387E-645892497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0CF334BB-7558-FF57-859C-59AA69BB8F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B4E72596-0FE2-185F-CB19-799AF76ED6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200" dirty="0"/>
              <a:t>DEST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ADDR</a:t>
            </a:r>
            <a:r>
              <a:rPr kumimoji="1" lang="zh-CN" altLang="en-US" sz="1200" dirty="0"/>
              <a:t>：</a:t>
            </a:r>
            <a:r>
              <a:rPr kumimoji="1" lang="en-US" altLang="zh-CN" sz="1200" dirty="0"/>
              <a:t>FFFF</a:t>
            </a:r>
            <a:r>
              <a:rPr kumimoji="1" lang="zh-CN" altLang="en-US" sz="1200" dirty="0"/>
              <a:t>。</a:t>
            </a:r>
            <a:r>
              <a:rPr kumimoji="1" lang="en-US" altLang="zh-CN" sz="1200" dirty="0"/>
              <a:t>FFFF</a:t>
            </a:r>
            <a:r>
              <a:rPr kumimoji="1" lang="zh-CN" altLang="en-US" sz="1200" dirty="0"/>
              <a:t>。</a:t>
            </a:r>
            <a:r>
              <a:rPr kumimoji="1" lang="en-US" altLang="zh-CN" sz="1200" dirty="0"/>
              <a:t>FFFF</a:t>
            </a:r>
            <a:r>
              <a:rPr kumimoji="1" lang="zh-CN" altLang="en-US" sz="1200" dirty="0"/>
              <a:t>。</a:t>
            </a:r>
            <a:r>
              <a:rPr kumimoji="1" lang="en-US" altLang="zh-CN" sz="1200" dirty="0"/>
              <a:t>FFFF</a:t>
            </a:r>
            <a:r>
              <a:rPr kumimoji="1" lang="zh-CN" altLang="en-US" sz="1200" dirty="0"/>
              <a:t> 说明这是一个广播包</a:t>
            </a:r>
            <a:endParaRPr kumimoji="1" lang="en-US" altLang="zh-CN" sz="1200" dirty="0"/>
          </a:p>
          <a:p>
            <a:endParaRPr kumimoji="1" lang="en-US" altLang="zh-CN" sz="1200" dirty="0"/>
          </a:p>
          <a:p>
            <a:endParaRPr kumimoji="1" lang="en-US" altLang="zh-CN" sz="1200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28B5E-C520-5725-A459-137FE5674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665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0A442-8DC4-CE91-5F43-842642E5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5B04491E-E48D-17CF-8CC9-2D51B27686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85E9BC5B-3846-5174-1727-FF5F465C0C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kumimoji="1" lang="en-US" altLang="zh-CN" sz="1200" dirty="0"/>
              <a:t>ROM</a:t>
            </a:r>
            <a:r>
              <a:rPr kumimoji="1" lang="zh-CN" altLang="en-US" sz="1200" dirty="0"/>
              <a:t>：</a:t>
            </a:r>
            <a:r>
              <a:rPr kumimoji="1" lang="en-US" altLang="zh-CN" sz="1200" dirty="0"/>
              <a:t>read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only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memory</a:t>
            </a:r>
          </a:p>
          <a:p>
            <a:endParaRPr kumimoji="1" lang="en-US" altLang="zh-CN" sz="1200" dirty="0"/>
          </a:p>
          <a:p>
            <a:r>
              <a:rPr kumimoji="1" lang="zh-CN" altLang="en-US" sz="1200" dirty="0"/>
              <a:t>三类目标</a:t>
            </a:r>
            <a:r>
              <a:rPr kumimoji="1" lang="en-US" altLang="zh-CN" sz="1200" dirty="0"/>
              <a:t>MAC</a:t>
            </a:r>
            <a:r>
              <a:rPr kumimoji="1" lang="zh-CN" altLang="en-US" sz="1200" dirty="0"/>
              <a:t>地址的，源地址，目标地址的特点</a:t>
            </a:r>
            <a:endParaRPr kumimoji="1" lang="en-US" altLang="zh-CN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67B5A-E2F2-84C9-FF0E-E2501482C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306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6012F-440B-A173-0A90-873F00AF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BF0D49CB-A2C6-2B96-6999-E32130AA17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BCC7293F-8D8B-B77B-92D6-B80E4DB3BB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1D3C3-9AF1-AF5B-A4BA-946C6FA53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970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2F218-88B1-9AF5-301B-1911C7A7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0631FC00-766F-8DDA-A640-B3AB392846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D73C243A-48B4-8E62-C40A-127B9A2ACB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8ABC4-1764-CA54-0268-37279BE54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714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72980-A7FC-947C-4AF3-BC4A08854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D6A37E57-18D3-6D72-2797-3B0E13897B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AC856232-43E1-B47A-1EC2-10FC490ABA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F2CF-0697-BC64-BF68-727AE18E0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1693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ED155-8A74-CB48-961E-8A58ED8CEB3A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76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84847-648D-8E66-62D7-24F865395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794446F8-51F4-1E75-38C7-37755D7825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75338EA8-4BD7-4BA0-2A40-3B27037B81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CE8A7-03ED-A703-CB92-14377FD01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405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0FFC2-C9EC-5403-909F-2B7915B87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13AC2C1E-B431-068C-FC31-5BBD01EF66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2368ABFC-AEDF-6199-E812-4A7FEE56B6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lang="zh-CN" altLang="en-US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：（</a:t>
            </a:r>
            <a:r>
              <a:rPr lang="en-US" altLang="zh-CN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Internet Control Message Protocol</a:t>
            </a:r>
            <a:r>
              <a:rPr lang="zh-CN" altLang="en-US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）报文</a:t>
            </a:r>
            <a:endParaRPr lang="en-US" altLang="zh-CN" sz="18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dirty="0">
              <a:effectLst/>
              <a:latin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Add Simple PDU </a:t>
            </a:r>
            <a:r>
              <a:rPr lang="zh-CN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本质是添加一个从源节点到目标节点到</a:t>
            </a:r>
            <a:r>
              <a:rPr lang="en-US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ping</a:t>
            </a:r>
            <a:r>
              <a:rPr lang="zh-CN" altLang="zh-CN" sz="18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包</a:t>
            </a:r>
            <a:r>
              <a:rPr lang="zh-CN" altLang="zh-CN" dirty="0">
                <a:effectLst/>
              </a:rPr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E723-3C87-5E2C-8CF9-91BA68353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59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8570A-4DE0-C0F8-7614-A349996A1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DF9322AA-0DEE-7A4E-A0EE-C007131793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A0B35DC9-E2ED-0814-7F87-7026731350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83DBC-5160-4D7C-79F7-48E674B4B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08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F063-1FC9-B2F3-C74C-2654540CA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EC872358-19F8-5AC2-D092-238D8BA2FE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C7770AC3-D1F0-45F3-F4EC-D84C3954B6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前导码由</a:t>
            </a:r>
            <a:r>
              <a:rPr lang="en-US" altLang="zh-CN" dirty="0"/>
              <a:t>7</a:t>
            </a:r>
            <a:r>
              <a:rPr lang="zh-CN" altLang="en-US" dirty="0"/>
              <a:t>个字节（</a:t>
            </a:r>
            <a:r>
              <a:rPr lang="en-US" altLang="zh-CN" dirty="0"/>
              <a:t>56</a:t>
            </a:r>
            <a:r>
              <a:rPr lang="zh-CN" altLang="en-US" dirty="0"/>
              <a:t>位）的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交替的，</a:t>
            </a:r>
            <a:r>
              <a:rPr lang="en-US" altLang="zh-CN" dirty="0"/>
              <a:t>101010..10</a:t>
            </a:r>
            <a:r>
              <a:rPr lang="zh-CN" altLang="en-US" dirty="0"/>
              <a:t>序列组成，用于时钟的同步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3C1A-3887-0986-C0BC-C4C84B436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02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845C-93E8-7FE3-BB27-425F3D86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42C70DAA-3E30-E855-399F-ADEAA63931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68997A1E-014E-3FCC-88A8-EE1BB6B8F3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F39F-3589-CAE0-3C1A-CDC598CF6B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91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F413-EB3B-3F83-1FBF-269E94886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E33E29B7-44C4-E61B-154F-563AB74A86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BCFF00EA-7EC6-FA48-B747-E608C1784E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AA035-9553-57F2-43AB-FAFBB33CF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EA26D8-FB0F-46BA-8B4F-59B6FFED9080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20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5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9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8" y="5054602"/>
            <a:ext cx="673276" cy="279400"/>
          </a:xfrm>
        </p:spPr>
        <p:txBody>
          <a:bodyPr/>
          <a:lstStyle/>
          <a:p>
            <a:fld id="{3698F7D1-BB00-E242-9AFC-C908061446DF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5" y="5054602"/>
            <a:ext cx="4064860" cy="279400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8" y="5054602"/>
            <a:ext cx="413483" cy="279400"/>
          </a:xfrm>
        </p:spPr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6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1" y="1032935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7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657A-6589-BB4D-9054-82690AF72D92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DED0-C93A-AE48-BD6D-5E84A3770D9F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6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4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800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2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4B9D-47A2-854F-83E3-F96DFE518BE7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70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4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7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70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9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22CF-FB9F-1B47-BB75-540983FB7B2E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7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9B82-2CD8-BB48-9403-A2A7287E35FA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1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7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7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3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9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4470402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6817A-8C9E-7A4E-8C86-272175DFCB8C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70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6" y="2490137"/>
            <a:ext cx="6798736" cy="338573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B4CA-D8EE-AE4A-9B22-B66B03456EE5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5"/>
            <a:ext cx="1618930" cy="49689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8" y="906875"/>
            <a:ext cx="4915509" cy="496899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8743-B3F4-0D41-80D6-D34B31C4296A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5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544AE-DDBD-7447-9A89-607168FA73DF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D129-C9E7-904B-B0DA-1993B6AD16A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CAC0-33AF-3141-BE79-D93C6BED8D6D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715B9-BB0D-7E40-9ACC-DC11F5036987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D129-C9E7-904B-B0DA-1993B6AD16A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D129-C9E7-904B-B0DA-1993B6AD16A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6709-42B8-464D-A1B1-64C2E632C8E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2F78-B731-C84D-AC6C-23039B3440C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D129-C9E7-904B-B0DA-1993B6AD16A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2CDF-5C96-CB4E-8E0A-ED02D1D60299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D129-C9E7-904B-B0DA-1993B6AD16A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0D129-C9E7-904B-B0DA-1993B6AD16A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488898" y="387352"/>
            <a:ext cx="40427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fld id="{CB04C21C-B0BC-4588-B282-CC300FAFEEC9}" type="slidenum">
              <a:rPr lang="en-CA" sz="14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defRPr/>
              </a:pPr>
              <a:t>‹#›</a:t>
            </a:fld>
            <a:endParaRPr lang="en-CA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grpSp>
        <p:nvGrpSpPr>
          <p:cNvPr id="8" name="组 1">
            <a:extLst>
              <a:ext uri="{FF2B5EF4-FFF2-40B4-BE49-F238E27FC236}">
                <a16:creationId xmlns:a16="http://schemas.microsoft.com/office/drawing/2014/main" id="{B1D99EA0-3AAE-184E-AE66-774BCAC68E1B}"/>
              </a:ext>
            </a:extLst>
          </p:cNvPr>
          <p:cNvGrpSpPr/>
          <p:nvPr userDrawn="1"/>
        </p:nvGrpSpPr>
        <p:grpSpPr>
          <a:xfrm>
            <a:off x="8812113" y="71095"/>
            <a:ext cx="242242" cy="769818"/>
            <a:chOff x="12039604" y="252856"/>
            <a:chExt cx="152393" cy="484287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A69D4793-BEA0-C04A-8483-60363FC691C0}"/>
                </a:ext>
              </a:extLst>
            </p:cNvPr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30DFA366-841F-0341-8A9B-AD3FE80F034C}"/>
                </a:ext>
              </a:extLst>
            </p:cNvPr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050EC3F5-306E-074D-A7E0-ACE898BC6943}"/>
                </a:ext>
              </a:extLst>
            </p:cNvPr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2" name="圆角矩形 11">
              <a:extLst>
                <a:ext uri="{FF2B5EF4-FFF2-40B4-BE49-F238E27FC236}">
                  <a16:creationId xmlns:a16="http://schemas.microsoft.com/office/drawing/2014/main" id="{46A609AB-25F6-EB47-9CB8-FE5371FB1E18}"/>
                </a:ext>
              </a:extLst>
            </p:cNvPr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0EC231C6-AED4-A94B-8494-3476BDBA96A1}"/>
                </a:ext>
              </a:extLst>
            </p:cNvPr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3672A873-C672-3D4F-8054-B11A33ED01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12" y="118595"/>
            <a:ext cx="664223" cy="6629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8D27C92-52BA-C74F-B4C2-84F22A5FB740}"/>
              </a:ext>
            </a:extLst>
          </p:cNvPr>
          <p:cNvSpPr txBox="1"/>
          <p:nvPr userDrawn="1"/>
        </p:nvSpPr>
        <p:spPr>
          <a:xfrm>
            <a:off x="3852866" y="77167"/>
            <a:ext cx="4146556" cy="715578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杭州师范大学 信息科学与技术学院   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Hangzhou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Normal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University</a:t>
            </a: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School of Information Science and Technology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EE17B-18D5-9A4F-A3BD-41376FED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CA"/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3E770D53-3777-9248-91DE-EFEF3411F787}"/>
              </a:ext>
            </a:extLst>
          </p:cNvPr>
          <p:cNvCxnSpPr/>
          <p:nvPr userDrawn="1"/>
        </p:nvCxnSpPr>
        <p:spPr>
          <a:xfrm>
            <a:off x="1348346" y="613878"/>
            <a:ext cx="2880000" cy="0"/>
          </a:xfrm>
          <a:prstGeom prst="line">
            <a:avLst/>
          </a:prstGeom>
          <a:ln w="38100">
            <a:solidFill>
              <a:srgbClr val="4166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7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61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34F6F-BE3E-CD44-BCAB-138331C0197F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7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68EBB-0234-AC4C-8523-04006231437B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7C5D-D6CE-634A-9680-B034D0D37966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9"/>
            <a:ext cx="6798735" cy="13038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7DDB-C080-E04E-B7DA-0BDAA6CB0E49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7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B7F5B-F587-5D41-811D-93AF7D49BD78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3" y="982134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06511-F56E-8445-91E4-957103BD48A2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9905E-DFCD-2648-AAF2-7EBB3B8C4EDB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7" y="915339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2490137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1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A0D129-C9E7-904B-B0DA-1993B6AD16A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6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2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7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0D129-C9E7-904B-B0DA-1993B6AD16A4}" type="datetime1">
              <a:rPr kumimoji="1" lang="zh-CN" altLang="en-US" smtClean="0"/>
              <a:t>2025/4/10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0AF0-6EBC-9942-9DE7-FD98E54A21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7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7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50"/>
          <p:cNvGrpSpPr>
            <a:grpSpLocks noGrp="1" noUngrp="1" noRot="1" noChangeAspect="1" noMove="1" noResize="1"/>
          </p:cNvGrpSpPr>
          <p:nvPr/>
        </p:nvGrpSpPr>
        <p:grpSpPr>
          <a:xfrm>
            <a:off x="-12699" y="0"/>
            <a:ext cx="9173369" cy="6856214"/>
            <a:chOff x="-16934" y="0"/>
            <a:chExt cx="12231160" cy="6856214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3" name="Rectangle 5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72" name="Straight Connector 5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019301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Information Science and Technology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43942" y="1399880"/>
            <a:ext cx="585611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46251" y="1540933"/>
            <a:ext cx="5657851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grpSp>
        <p:nvGrpSpPr>
          <p:cNvPr id="65" name="Group 64"/>
          <p:cNvGrpSpPr>
            <a:grpSpLocks noGrp="1" noUngrp="1" noRot="1" noChangeAspect="1" noMove="1" noResize="1"/>
          </p:cNvGrpSpPr>
          <p:nvPr/>
        </p:nvGrpSpPr>
        <p:grpSpPr>
          <a:xfrm>
            <a:off x="2" y="3123631"/>
            <a:ext cx="9173373" cy="659658"/>
            <a:chOff x="-16934" y="3123631"/>
            <a:chExt cx="12231160" cy="659658"/>
          </a:xfrm>
        </p:grpSpPr>
        <p:sp>
          <p:nvSpPr>
            <p:cNvPr id="66" name="Rounded Rectangle 17"/>
            <p:cNvSpPr/>
            <p:nvPr/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68" name="Rounded Rectangle 20"/>
            <p:cNvSpPr/>
            <p:nvPr/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7810" y="3048282"/>
            <a:ext cx="5946358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5000" dirty="0">
                <a:solidFill>
                  <a:schemeClr val="bg1"/>
                </a:solidFill>
              </a:rPr>
              <a:t>第</a:t>
            </a:r>
            <a:r>
              <a:rPr kumimoji="1" lang="en-US" altLang="zh-CN" sz="5000" dirty="0">
                <a:solidFill>
                  <a:schemeClr val="bg1"/>
                </a:solidFill>
              </a:rPr>
              <a:t>3-4</a:t>
            </a:r>
            <a:r>
              <a:rPr kumimoji="1" lang="zh-CN" altLang="en-US" sz="5000" dirty="0">
                <a:solidFill>
                  <a:schemeClr val="bg1"/>
                </a:solidFill>
              </a:rPr>
              <a:t>章</a:t>
            </a:r>
            <a:br>
              <a:rPr kumimoji="1" lang="en-US" altLang="zh-CN" sz="5000" dirty="0">
                <a:solidFill>
                  <a:schemeClr val="bg1"/>
                </a:solidFill>
              </a:rPr>
            </a:br>
            <a:br>
              <a:rPr kumimoji="1" lang="en-US" altLang="zh-CN" sz="5000" dirty="0">
                <a:solidFill>
                  <a:schemeClr val="bg1"/>
                </a:solidFill>
              </a:rPr>
            </a:br>
            <a:r>
              <a:rPr kumimoji="1" lang="zh-CN" altLang="en-US" sz="5000" dirty="0">
                <a:solidFill>
                  <a:schemeClr val="bg1"/>
                </a:solidFill>
              </a:rPr>
              <a:t>实验课</a:t>
            </a:r>
            <a:endParaRPr kumimoji="1" lang="en-US" altLang="zh-CN" sz="5000" dirty="0">
              <a:solidFill>
                <a:schemeClr val="bg1"/>
              </a:solidFill>
            </a:endParaRPr>
          </a:p>
        </p:txBody>
      </p:sp>
      <p:cxnSp>
        <p:nvCxnSpPr>
          <p:cNvPr id="71" name="Straight Connector 7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2019301" y="3522131"/>
            <a:ext cx="51117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5639" y="6387365"/>
            <a:ext cx="3036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pPr algn="r"/>
            <a:r>
              <a:rPr lang="en-US" altLang="zh-CN" dirty="0"/>
              <a:t>E-mail:</a:t>
            </a:r>
            <a:r>
              <a:rPr lang="zh-CN" altLang="en-US" dirty="0"/>
              <a:t> </a:t>
            </a:r>
            <a:r>
              <a:rPr lang="en-US" altLang="zh-CN" dirty="0" err="1"/>
              <a:t>luhongjin@hznu.edu.cn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88BE098-1B81-FC48-9E17-8B1417802100}"/>
              </a:ext>
            </a:extLst>
          </p:cNvPr>
          <p:cNvSpPr txBox="1"/>
          <p:nvPr/>
        </p:nvSpPr>
        <p:spPr>
          <a:xfrm>
            <a:off x="6493058" y="5606441"/>
            <a:ext cx="2262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/>
            </a:lvl1pPr>
          </a:lstStyle>
          <a:p>
            <a:pPr algn="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信息科学与技术学院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zh-CN" altLang="e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金璐红</a:t>
            </a:r>
            <a:endParaRPr lang="en" altLang="zh-CN" dirty="0" err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1CB37-A6EE-ADD3-2FFD-58F9F631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BF5835E4-450D-C9D1-D68B-15477BDE481B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9FCDE1C-25B0-2EF8-5945-60A1C7243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实验步骤（任务一）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614CC9-D061-2190-B16E-8618A3F48C66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实验二：集线器与交换机的对比实验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04DD3D-F1DF-8B42-D297-AE9216FC66AF}"/>
              </a:ext>
            </a:extLst>
          </p:cNvPr>
          <p:cNvSpPr txBox="1"/>
          <p:nvPr/>
        </p:nvSpPr>
        <p:spPr>
          <a:xfrm>
            <a:off x="322281" y="1451705"/>
            <a:ext cx="88217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单播实验步骤：</a:t>
            </a:r>
            <a:endParaRPr kumimoji="1" lang="en-US" altLang="zh-CN" sz="2000" b="1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进入</a:t>
            </a:r>
            <a:r>
              <a:rPr kumimoji="1" lang="en-US" altLang="zh-CN" sz="2000" dirty="0"/>
              <a:t>Simulation</a:t>
            </a:r>
            <a:r>
              <a:rPr kumimoji="1" lang="zh-CN" altLang="en-US" sz="2000" dirty="0"/>
              <a:t>模式，设置</a:t>
            </a:r>
            <a:r>
              <a:rPr kumimoji="1" lang="en-US" altLang="zh-CN" sz="2000" dirty="0"/>
              <a:t>Event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Filters</a:t>
            </a:r>
            <a:r>
              <a:rPr kumimoji="1" lang="zh-CN" altLang="en-US" sz="2000" dirty="0"/>
              <a:t>，只显示</a:t>
            </a:r>
            <a:r>
              <a:rPr kumimoji="1" lang="en-US" altLang="zh-CN" sz="2000" dirty="0"/>
              <a:t>ICMP</a:t>
            </a:r>
            <a:r>
              <a:rPr kumimoji="1" lang="zh-CN" altLang="en-US" sz="2000" dirty="0"/>
              <a:t>事件</a:t>
            </a:r>
            <a:r>
              <a:rPr kumimoji="1" lang="en-US" altLang="zh-CN" sz="2000" dirty="0"/>
              <a:t>     </a:t>
            </a:r>
          </a:p>
          <a:p>
            <a:r>
              <a:rPr kumimoji="1" lang="en-US" altLang="zh-CN" sz="2000" dirty="0"/>
              <a:t>            </a:t>
            </a:r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设置单播场景：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PC0-&gt;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PC2		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捕获数据包：单机</a:t>
            </a:r>
            <a:r>
              <a:rPr kumimoji="1" lang="en-US" altLang="zh-CN" sz="2000" dirty="0"/>
              <a:t>Play</a:t>
            </a:r>
            <a:r>
              <a:rPr kumimoji="1" lang="zh-CN" altLang="en-US" sz="2000" dirty="0"/>
              <a:t>按钮，观察数据包发送过程中，集线器向哪些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转发了数据包，以及各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收到数据包后都做了什么处理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删除单播场景：</a:t>
            </a:r>
            <a:r>
              <a:rPr kumimoji="1" lang="en-US" altLang="zh-CN" sz="2000" dirty="0"/>
              <a:t>Delete	</a:t>
            </a:r>
            <a:r>
              <a:rPr kumimoji="1" lang="zh-CN" altLang="en-US" sz="2000" dirty="0"/>
              <a:t>；新建单播场景</a:t>
            </a:r>
            <a:r>
              <a:rPr kumimoji="1" lang="en-US" altLang="zh-CN" sz="2000" dirty="0"/>
              <a:t>PC6-&gt;PC8	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5.</a:t>
            </a:r>
            <a:r>
              <a:rPr kumimoji="1" lang="zh-CN" altLang="en-US" sz="2000" dirty="0"/>
              <a:t> 捕获数据包：单机</a:t>
            </a:r>
            <a:r>
              <a:rPr kumimoji="1" lang="en-US" altLang="zh-CN" sz="2000" dirty="0"/>
              <a:t>Play</a:t>
            </a:r>
            <a:r>
              <a:rPr kumimoji="1" lang="zh-CN" altLang="en-US" sz="2000" dirty="0"/>
              <a:t>按钮，观察数据包发送过程中，交换机向哪些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转发了数据包，以及各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收到数据包后都做了什么处理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5838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643D2-EC85-1DAE-3E77-4073E7D13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57377068-9F9B-FDB2-8311-F836CA309FD5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238D6F0-2730-ECA4-D31C-277FE53D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实验步骤（任务二）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74E9A6-EE60-2861-5711-3E64D3B5468C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实验二：集线器与交换机的对比实验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4C7F03-3FF3-01C1-F7EF-5843CD4BF233}"/>
              </a:ext>
            </a:extLst>
          </p:cNvPr>
          <p:cNvSpPr txBox="1"/>
          <p:nvPr/>
        </p:nvSpPr>
        <p:spPr>
          <a:xfrm>
            <a:off x="322281" y="1451705"/>
            <a:ext cx="88217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广播实验步骤：</a:t>
            </a:r>
            <a:endParaRPr kumimoji="1" lang="en-US" altLang="zh-CN" sz="2000" b="1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删除单播场景：</a:t>
            </a:r>
            <a:r>
              <a:rPr kumimoji="1" lang="en-US" altLang="zh-CN" sz="2000" dirty="0"/>
              <a:t>Delete	</a:t>
            </a:r>
            <a:r>
              <a:rPr kumimoji="1" lang="zh-CN" altLang="en-US" sz="2000" dirty="0"/>
              <a:t>；</a:t>
            </a:r>
            <a:r>
              <a:rPr kumimoji="1" lang="en-US" altLang="zh-CN" sz="2000" dirty="0"/>
              <a:t>     </a:t>
            </a:r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设置复杂广播场景：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Complex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PC0		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捕获数据包：单击</a:t>
            </a:r>
            <a:r>
              <a:rPr kumimoji="1" lang="en-US" altLang="zh-CN" sz="2000" dirty="0"/>
              <a:t>Capture/Forward</a:t>
            </a:r>
            <a:r>
              <a:rPr kumimoji="1" lang="zh-CN" altLang="en-US" sz="2000" dirty="0"/>
              <a:t>，</a:t>
            </a:r>
            <a:endParaRPr kumimoji="1" lang="en-US" altLang="zh-CN" sz="2000" dirty="0"/>
          </a:p>
          <a:p>
            <a:r>
              <a:rPr kumimoji="1" lang="zh-CN" altLang="en-US" sz="2000" dirty="0"/>
              <a:t>     数据包到达集线器后再单击</a:t>
            </a:r>
            <a:r>
              <a:rPr kumimoji="1" lang="en-US" altLang="zh-CN" sz="2000" dirty="0"/>
              <a:t>Capture/Forward </a:t>
            </a:r>
            <a:r>
              <a:rPr kumimoji="1" lang="zh-CN" altLang="en-US" sz="2000" dirty="0"/>
              <a:t>，</a:t>
            </a:r>
            <a:endParaRPr kumimoji="1" lang="en-US" altLang="zh-CN" sz="2000" dirty="0"/>
          </a:p>
          <a:p>
            <a:r>
              <a:rPr kumimoji="1" lang="zh-CN" altLang="en-US" sz="2000" dirty="0"/>
              <a:t>     观察集线器向源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在同一广播域内的所有站点转发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删除单播场景：</a:t>
            </a:r>
            <a:r>
              <a:rPr kumimoji="1" lang="en-US" altLang="zh-CN" sz="2000" dirty="0"/>
              <a:t>Delete	</a:t>
            </a:r>
          </a:p>
          <a:p>
            <a:r>
              <a:rPr kumimoji="1" lang="en-US" altLang="zh-CN" sz="2000" dirty="0"/>
              <a:t>5.</a:t>
            </a:r>
            <a:r>
              <a:rPr kumimoji="1" lang="zh-CN" altLang="en-US" sz="2000" dirty="0"/>
              <a:t> 设置复杂广播场景：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Complex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PC6	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6.</a:t>
            </a:r>
            <a:r>
              <a:rPr kumimoji="1" lang="zh-CN" altLang="en-US" sz="2000" dirty="0"/>
              <a:t> 捕获数据包：单击</a:t>
            </a:r>
            <a:r>
              <a:rPr kumimoji="1" lang="en-US" altLang="zh-CN" sz="2000" dirty="0"/>
              <a:t>Capture/Forward</a:t>
            </a:r>
            <a:r>
              <a:rPr kumimoji="1" lang="zh-CN" altLang="en-US" sz="2000" dirty="0"/>
              <a:t>，</a:t>
            </a:r>
            <a:endParaRPr kumimoji="1" lang="en-US" altLang="zh-CN" sz="2000" dirty="0"/>
          </a:p>
          <a:p>
            <a:r>
              <a:rPr kumimoji="1" lang="zh-CN" altLang="en-US" sz="2000" dirty="0"/>
              <a:t>    数据包到达交换机后再单击</a:t>
            </a:r>
            <a:r>
              <a:rPr kumimoji="1" lang="en-US" altLang="zh-CN" sz="2000" dirty="0"/>
              <a:t>Capture/Forward </a:t>
            </a:r>
            <a:r>
              <a:rPr kumimoji="1" lang="zh-CN" altLang="en-US" sz="2000" dirty="0"/>
              <a:t>，</a:t>
            </a:r>
            <a:endParaRPr kumimoji="1" lang="en-US" altLang="zh-CN" sz="2000" dirty="0"/>
          </a:p>
          <a:p>
            <a:r>
              <a:rPr kumimoji="1" lang="zh-CN" altLang="en-US" sz="2000" dirty="0"/>
              <a:t>    观察交换机向源</a:t>
            </a:r>
            <a:r>
              <a:rPr kumimoji="1" lang="en-US" altLang="zh-CN" sz="2000" dirty="0"/>
              <a:t>PC6</a:t>
            </a:r>
            <a:r>
              <a:rPr kumimoji="1" lang="zh-CN" altLang="en-US" sz="2000" dirty="0"/>
              <a:t>在同一广播域内的所有站点转发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687A43-398D-3F91-5C88-1ACBE55C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521" y="838844"/>
            <a:ext cx="1670433" cy="25162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873160-499D-6B38-05D6-08EC8BAEC0E0}"/>
              </a:ext>
            </a:extLst>
          </p:cNvPr>
          <p:cNvSpPr/>
          <p:nvPr/>
        </p:nvSpPr>
        <p:spPr>
          <a:xfrm>
            <a:off x="8130737" y="1692339"/>
            <a:ext cx="739858" cy="293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2B7763-6688-C549-E121-1C668D5D7A66}"/>
              </a:ext>
            </a:extLst>
          </p:cNvPr>
          <p:cNvSpPr/>
          <p:nvPr/>
        </p:nvSpPr>
        <p:spPr>
          <a:xfrm>
            <a:off x="8101554" y="2151597"/>
            <a:ext cx="176684" cy="156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77E1B9-BC37-0060-ED0F-0049FDDD7D9C}"/>
              </a:ext>
            </a:extLst>
          </p:cNvPr>
          <p:cNvSpPr/>
          <p:nvPr/>
        </p:nvSpPr>
        <p:spPr>
          <a:xfrm>
            <a:off x="8003483" y="2911247"/>
            <a:ext cx="176684" cy="156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DFB42C-7015-549C-77DD-D6488CF4A1A4}"/>
              </a:ext>
            </a:extLst>
          </p:cNvPr>
          <p:cNvSpPr/>
          <p:nvPr/>
        </p:nvSpPr>
        <p:spPr>
          <a:xfrm>
            <a:off x="8402596" y="3161309"/>
            <a:ext cx="553630" cy="184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492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6C61-31AC-FEAC-9AAA-AA701F83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E6DC3D82-0CEA-9C81-FAFF-D1CBED944929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FFE4073-CBDE-E5BB-9E3A-35925D66B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实验步骤（任务三）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DF4948-1422-5F7B-004E-7E6433306CAD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实验二：集线器与交换机的对比实验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8B3F4B-2B18-CFD3-5AD8-394A8D0F4DBF}"/>
              </a:ext>
            </a:extLst>
          </p:cNvPr>
          <p:cNvSpPr txBox="1"/>
          <p:nvPr/>
        </p:nvSpPr>
        <p:spPr>
          <a:xfrm>
            <a:off x="322281" y="1451705"/>
            <a:ext cx="8821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多站点同时发，理解冲突域实验步骤：</a:t>
            </a:r>
            <a:endParaRPr kumimoji="1" lang="en-US" altLang="zh-CN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0B454B-ADB8-B19B-FB04-45880822CFF3}"/>
              </a:ext>
            </a:extLst>
          </p:cNvPr>
          <p:cNvSpPr txBox="1"/>
          <p:nvPr/>
        </p:nvSpPr>
        <p:spPr>
          <a:xfrm>
            <a:off x="203947" y="1851815"/>
            <a:ext cx="88217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删除单播场景：</a:t>
            </a:r>
            <a:r>
              <a:rPr kumimoji="1" lang="en-US" altLang="zh-CN" sz="2000" dirty="0"/>
              <a:t>Delete	</a:t>
            </a:r>
            <a:r>
              <a:rPr kumimoji="1" lang="zh-CN" altLang="en-US" sz="2000" dirty="0"/>
              <a:t>；</a:t>
            </a:r>
            <a:r>
              <a:rPr kumimoji="1" lang="en-US" altLang="zh-CN" sz="2000" dirty="0"/>
              <a:t>     </a:t>
            </a:r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设置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个单播场景：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PC0-&gt;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PC2		</a:t>
            </a:r>
          </a:p>
          <a:p>
            <a:r>
              <a:rPr kumimoji="1" lang="zh-CN" altLang="en-US" sz="2000" dirty="0"/>
              <a:t>                                   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PC1-&gt;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PC3 	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捕获数据包：单击</a:t>
            </a:r>
            <a:r>
              <a:rPr kumimoji="1" lang="en-US" altLang="zh-CN" sz="2000" dirty="0"/>
              <a:t>Play</a:t>
            </a:r>
            <a:r>
              <a:rPr kumimoji="1" lang="zh-CN" altLang="en-US" sz="2000" dirty="0"/>
              <a:t>按钮，观察数据包发送过程中，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        集线器向哪些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转发了数据包，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        以及各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收到数据包后都做了什么处理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删除单播场景：</a:t>
            </a:r>
            <a:r>
              <a:rPr kumimoji="1" lang="en-US" altLang="zh-CN" sz="2000" dirty="0"/>
              <a:t>Delete	</a:t>
            </a:r>
          </a:p>
          <a:p>
            <a:r>
              <a:rPr kumimoji="1" lang="en-US" altLang="zh-CN" sz="2000" dirty="0"/>
              <a:t>5.</a:t>
            </a:r>
            <a:r>
              <a:rPr kumimoji="1" lang="zh-CN" altLang="en-US" sz="2000" dirty="0"/>
              <a:t> 设置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个单播场景：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PC6-&gt;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PC8		</a:t>
            </a:r>
          </a:p>
          <a:p>
            <a:r>
              <a:rPr kumimoji="1" lang="zh-CN" altLang="en-US" sz="2000" dirty="0"/>
              <a:t>                                   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PC7-&gt;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PC9 	</a:t>
            </a:r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捕获数据包：单击</a:t>
            </a:r>
            <a:r>
              <a:rPr kumimoji="1" lang="en-US" altLang="zh-CN" sz="2000" dirty="0"/>
              <a:t>Play</a:t>
            </a:r>
            <a:r>
              <a:rPr kumimoji="1" lang="zh-CN" altLang="en-US" sz="2000" dirty="0"/>
              <a:t>按钮，观察数据包发送过程中，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        交换机向哪些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转发了数据包，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        以及各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收到数据包后都做了什么处理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05668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E5378-B4CC-A712-BE13-9313EBF0A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A70AEAB9-9718-86A2-43D2-E57007C44974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711479E-8D32-DAFB-52CC-017BC1956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实验步骤（任务四）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8D0D84-D6B2-2C1A-4271-FD113EF8C421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实验二：集线器与交换机的对比实验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73B3D8-2162-C182-AD55-F16C30CB85B8}"/>
              </a:ext>
            </a:extLst>
          </p:cNvPr>
          <p:cNvSpPr txBox="1"/>
          <p:nvPr/>
        </p:nvSpPr>
        <p:spPr>
          <a:xfrm>
            <a:off x="322281" y="1451705"/>
            <a:ext cx="8821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/>
              <a:t>利用集线器或交换机扩展以太网对冲突域和广播域的影响：</a:t>
            </a:r>
            <a:endParaRPr kumimoji="1" lang="en-US" altLang="zh-CN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F77280-F956-C81F-E1C9-E0B2726F4EEE}"/>
              </a:ext>
            </a:extLst>
          </p:cNvPr>
          <p:cNvSpPr txBox="1"/>
          <p:nvPr/>
        </p:nvSpPr>
        <p:spPr>
          <a:xfrm>
            <a:off x="203947" y="1851815"/>
            <a:ext cx="8821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1.</a:t>
            </a:r>
            <a:r>
              <a:rPr kumimoji="1" lang="zh-CN" altLang="en-US" sz="2000" dirty="0"/>
              <a:t> 删除场景：</a:t>
            </a:r>
            <a:r>
              <a:rPr kumimoji="1" lang="en-US" altLang="zh-CN" sz="2000" dirty="0"/>
              <a:t>Delete	</a:t>
            </a:r>
            <a:r>
              <a:rPr kumimoji="1" lang="zh-CN" altLang="en-US" sz="2000" dirty="0"/>
              <a:t>；</a:t>
            </a:r>
            <a:r>
              <a:rPr kumimoji="1" lang="en-US" altLang="zh-CN" sz="2000" dirty="0"/>
              <a:t>     </a:t>
            </a:r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单击</a:t>
            </a:r>
            <a:r>
              <a:rPr kumimoji="1" lang="en-US" altLang="zh-CN" sz="2000" dirty="0"/>
              <a:t>connections-&gt; copper cross-over</a:t>
            </a:r>
            <a:r>
              <a:rPr kumimoji="1" lang="zh-CN" altLang="en-US" sz="2000" dirty="0"/>
              <a:t> 将两个集线器相连（</a:t>
            </a:r>
            <a:r>
              <a:rPr kumimoji="1" lang="en-US" altLang="zh-CN" sz="2000" dirty="0"/>
              <a:t>port4-port2</a:t>
            </a:r>
            <a:r>
              <a:rPr kumimoji="1" lang="zh-CN" altLang="en-US" sz="2000" dirty="0"/>
              <a:t>）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设置</a:t>
            </a:r>
            <a:r>
              <a:rPr kumimoji="1" lang="en-US" altLang="zh-CN" sz="2000" dirty="0"/>
              <a:t>2</a:t>
            </a:r>
            <a:r>
              <a:rPr kumimoji="1" lang="zh-CN" altLang="en-US" sz="2000" dirty="0"/>
              <a:t>个单播场景：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PC0-&gt;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PC2		</a:t>
            </a:r>
          </a:p>
          <a:p>
            <a:r>
              <a:rPr kumimoji="1" lang="zh-CN" altLang="en-US" sz="2000" dirty="0"/>
              <a:t>                                   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PC4-&gt;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PC5 	</a:t>
            </a:r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捕获数据包：单击</a:t>
            </a:r>
            <a:r>
              <a:rPr kumimoji="1" lang="en-US" altLang="zh-CN" sz="2000" dirty="0"/>
              <a:t>Capture/Forward</a:t>
            </a:r>
            <a:r>
              <a:rPr kumimoji="1" lang="zh-CN" altLang="en-US" sz="2000" dirty="0"/>
              <a:t>，观察冲突域的情况</a:t>
            </a:r>
            <a:endParaRPr kumimoji="1" lang="en-US" altLang="zh-CN" sz="2000" dirty="0"/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删除场景：</a:t>
            </a:r>
            <a:r>
              <a:rPr kumimoji="1" lang="en-US" altLang="zh-CN" sz="2000" dirty="0"/>
              <a:t>Delete	</a:t>
            </a:r>
          </a:p>
          <a:p>
            <a:r>
              <a:rPr kumimoji="1" lang="en-US" altLang="zh-CN" sz="2000" dirty="0"/>
              <a:t>5.</a:t>
            </a:r>
            <a:r>
              <a:rPr kumimoji="1" lang="zh-CN" altLang="en-US" sz="2000" dirty="0"/>
              <a:t> 设置广播场景：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Complex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PC0	</a:t>
            </a:r>
          </a:p>
          <a:p>
            <a:r>
              <a:rPr kumimoji="1" lang="en-US" altLang="zh-CN" sz="2000" dirty="0"/>
              <a:t>6.</a:t>
            </a:r>
            <a:r>
              <a:rPr kumimoji="1" lang="zh-CN" altLang="en-US" sz="2000" dirty="0"/>
              <a:t>捕获数据包：单击</a:t>
            </a:r>
            <a:r>
              <a:rPr kumimoji="1" lang="en-US" altLang="zh-CN" sz="2000" dirty="0"/>
              <a:t>Capture/Forward</a:t>
            </a:r>
            <a:r>
              <a:rPr kumimoji="1" lang="zh-CN" altLang="en-US" sz="2000" dirty="0"/>
              <a:t>，观察广播域的情况</a:t>
            </a:r>
            <a:endParaRPr kumimoji="1"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EE5649-09E4-33CB-A139-A34CE8B5AC31}"/>
              </a:ext>
            </a:extLst>
          </p:cNvPr>
          <p:cNvSpPr txBox="1"/>
          <p:nvPr/>
        </p:nvSpPr>
        <p:spPr>
          <a:xfrm>
            <a:off x="322281" y="5227126"/>
            <a:ext cx="671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i="1" dirty="0"/>
              <a:t>交换机部分，重复上述步骤。</a:t>
            </a:r>
            <a:endParaRPr kumimoji="1" lang="en-US" altLang="zh-CN" sz="2000" i="1" dirty="0"/>
          </a:p>
        </p:txBody>
      </p:sp>
    </p:spTree>
    <p:extLst>
      <p:ext uri="{BB962C8B-B14F-4D97-AF65-F5344CB8AC3E}">
        <p14:creationId xmlns:p14="http://schemas.microsoft.com/office/powerpoint/2010/main" val="2939135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BCAF-19C6-0180-7AB3-D0C7530E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CC2F6D4F-637A-1130-409C-5899C273FDFA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DF98CA4-1F4F-75E8-C082-96D77BA40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思考题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15FEA8-C196-0F4F-1194-81391823D021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实验二：集线器与交换机的对比实验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FE5682-4960-25F6-4E0E-37C20A1EC369}"/>
              </a:ext>
            </a:extLst>
          </p:cNvPr>
          <p:cNvSpPr txBox="1"/>
          <p:nvPr/>
        </p:nvSpPr>
        <p:spPr>
          <a:xfrm>
            <a:off x="273404" y="1245417"/>
            <a:ext cx="87522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集线器在接受到发送给某节点到单播包时，是如何转发数据的？交换机又是如何处理单播包的？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在以集线器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交换机为中心的以太网中，当多个站点同时发送数据时，是否会发生冲突？为什么？</a:t>
            </a: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使用集线器扩大以太网规模时，有没有可能会使以太网的性能下降？为什么？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使用交换机扩大以太网规模时，有没有可能会使以太网的性能下降？为什么？ </a:t>
            </a: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41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50A61-A0D9-27A2-91DF-A0AF6AF9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DFF9A4E0-F73C-D9E0-B26E-6F8D606628A5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B386D3-739C-E380-767A-FB0B838AE489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实验三：交换机工作原理</a:t>
            </a:r>
            <a:endParaRPr lang="en-US" altLang="zh-CN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2B15F6E-DE25-AEF8-3DBC-9D4FA57E6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背景知识</a:t>
            </a:r>
            <a:endParaRPr kumimoji="1"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317C10-39AD-F7F4-7531-1EAAF9DF7596}"/>
              </a:ext>
            </a:extLst>
          </p:cNvPr>
          <p:cNvSpPr txBox="1"/>
          <p:nvPr/>
        </p:nvSpPr>
        <p:spPr>
          <a:xfrm>
            <a:off x="322281" y="1172736"/>
            <a:ext cx="87033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太网交换机工作在数据链路层，可扩大以太网的覆盖范围。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使用以太网帧中的目标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地址对数据包进行转发和过滤。</a:t>
            </a:r>
            <a:endParaRPr kumimoji="1" lang="en-US" altLang="zh-CN" sz="2000" dirty="0"/>
          </a:p>
          <a:p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转发表是交换机转发数据帧的依据，其主要信息是网路中各站点的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地址与其接入该交换机的端口之间的对应关系。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9DCF7A-2473-ED61-5C56-DCB899D2C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81" y="3687541"/>
            <a:ext cx="4110410" cy="1900360"/>
          </a:xfrm>
          <a:prstGeom prst="rect">
            <a:avLst/>
          </a:prstGeom>
        </p:spPr>
      </p:pic>
      <p:sp>
        <p:nvSpPr>
          <p:cNvPr id="6" name="矩形标注 5">
            <a:extLst>
              <a:ext uri="{FF2B5EF4-FFF2-40B4-BE49-F238E27FC236}">
                <a16:creationId xmlns:a16="http://schemas.microsoft.com/office/drawing/2014/main" id="{05FE5587-D80D-7A6E-88EE-CDADC6D878C4}"/>
              </a:ext>
            </a:extLst>
          </p:cNvPr>
          <p:cNvSpPr/>
          <p:nvPr/>
        </p:nvSpPr>
        <p:spPr>
          <a:xfrm>
            <a:off x="4761603" y="3938346"/>
            <a:ext cx="3969684" cy="1603490"/>
          </a:xfrm>
          <a:prstGeom prst="wedgeRectCallout">
            <a:avLst>
              <a:gd name="adj1" fmla="val -58220"/>
              <a:gd name="adj2" fmla="val -3678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15327C8-4288-89E1-5466-6991191A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91281"/>
              </p:ext>
            </p:extLst>
          </p:nvPr>
        </p:nvGraphicFramePr>
        <p:xfrm>
          <a:off x="4975767" y="3996484"/>
          <a:ext cx="3600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38788799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150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接口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F0/1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21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F0/1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4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F1/1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8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00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7A241-86B2-5309-1B25-DE07E3353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B49E7637-B3D1-56FE-C425-FD9EE10DD3D9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4736D2-1A01-6C20-0548-56B6DE3D4A46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实验三：交换机工作原理</a:t>
            </a:r>
            <a:endParaRPr lang="en-US" altLang="zh-CN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B267F84-F889-2B68-89A5-D0F213FED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背景知识</a:t>
            </a:r>
            <a:endParaRPr kumimoji="1"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C7959D-AA9A-CBD9-AF64-D56597BAB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90" y="1517777"/>
            <a:ext cx="4110410" cy="1900360"/>
          </a:xfrm>
          <a:prstGeom prst="rect">
            <a:avLst/>
          </a:prstGeom>
        </p:spPr>
      </p:pic>
      <p:sp>
        <p:nvSpPr>
          <p:cNvPr id="6" name="矩形标注 5">
            <a:extLst>
              <a:ext uri="{FF2B5EF4-FFF2-40B4-BE49-F238E27FC236}">
                <a16:creationId xmlns:a16="http://schemas.microsoft.com/office/drawing/2014/main" id="{D57AB405-26BA-EBFF-8AC9-E26D955F9581}"/>
              </a:ext>
            </a:extLst>
          </p:cNvPr>
          <p:cNvSpPr/>
          <p:nvPr/>
        </p:nvSpPr>
        <p:spPr>
          <a:xfrm>
            <a:off x="4900912" y="1768582"/>
            <a:ext cx="3969684" cy="1603490"/>
          </a:xfrm>
          <a:prstGeom prst="wedgeRectCallout">
            <a:avLst>
              <a:gd name="adj1" fmla="val -58220"/>
              <a:gd name="adj2" fmla="val -3678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064985-A1F6-7366-7B1F-F6178E9E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44298"/>
              </p:ext>
            </p:extLst>
          </p:nvPr>
        </p:nvGraphicFramePr>
        <p:xfrm>
          <a:off x="5115076" y="1826720"/>
          <a:ext cx="3600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>
                  <a:extLst>
                    <a:ext uri="{9D8B030D-6E8A-4147-A177-3AD203B41FA5}">
                      <a16:colId xmlns:a16="http://schemas.microsoft.com/office/drawing/2014/main" val="38788799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150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接口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F0/1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21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F0/1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4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F1/1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8548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E18062D7-B972-0925-EF6A-5D651AF33D8E}"/>
              </a:ext>
            </a:extLst>
          </p:cNvPr>
          <p:cNvSpPr txBox="1"/>
          <p:nvPr/>
        </p:nvSpPr>
        <p:spPr>
          <a:xfrm>
            <a:off x="-1" y="3875872"/>
            <a:ext cx="90256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4.</a:t>
            </a:r>
            <a:r>
              <a:rPr kumimoji="1" lang="zh-CN" altLang="en-US" sz="1800" dirty="0"/>
              <a:t> </a:t>
            </a:r>
            <a:r>
              <a:rPr kumimoji="1" lang="zh-CN" altLang="en-US" dirty="0"/>
              <a:t>交换机使用</a:t>
            </a:r>
            <a:r>
              <a:rPr kumimoji="1" lang="zh-CN" altLang="en-US" b="1" dirty="0"/>
              <a:t>逆向学习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Reverse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selflearning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）算法建立转</a:t>
            </a:r>
            <a:r>
              <a:rPr kumimoji="1" lang="zh-CN" altLang="en-US" sz="1800" dirty="0"/>
              <a:t>发表。</a:t>
            </a:r>
            <a:endParaRPr kumimoji="1" lang="en-US" altLang="zh-CN" sz="1800" dirty="0"/>
          </a:p>
          <a:p>
            <a:r>
              <a:rPr kumimoji="1" lang="zh-CN" altLang="en-US" dirty="0"/>
              <a:t>   逆向学习：交换机通过端口</a:t>
            </a:r>
            <a:r>
              <a:rPr kumimoji="1" lang="en-US" altLang="zh-CN" dirty="0"/>
              <a:t>N</a:t>
            </a:r>
            <a:r>
              <a:rPr kumimoji="1" lang="zh-CN" altLang="en-US" dirty="0"/>
              <a:t>接受站点</a:t>
            </a:r>
            <a:r>
              <a:rPr kumimoji="1" lang="en-US" altLang="zh-CN" dirty="0"/>
              <a:t>A</a:t>
            </a:r>
            <a:r>
              <a:rPr kumimoji="1" lang="zh-CN" altLang="en-US" dirty="0"/>
              <a:t>发送的数据帧，</a:t>
            </a:r>
            <a:endParaRPr kumimoji="1" lang="en-US" altLang="zh-CN" dirty="0"/>
          </a:p>
          <a:p>
            <a:r>
              <a:rPr kumimoji="1" lang="zh-CN" altLang="en-US" dirty="0"/>
              <a:t>                      那交换机也可以通过端口</a:t>
            </a:r>
            <a:r>
              <a:rPr kumimoji="1" lang="en-US" altLang="zh-CN" dirty="0"/>
              <a:t>N</a:t>
            </a:r>
            <a:r>
              <a:rPr kumimoji="1" lang="zh-CN" altLang="en-US" dirty="0"/>
              <a:t>将数据发给站点</a:t>
            </a:r>
            <a:r>
              <a:rPr kumimoji="1" lang="en-US" altLang="zh-CN" dirty="0"/>
              <a:t>A</a:t>
            </a:r>
          </a:p>
          <a:p>
            <a:endParaRPr kumimoji="1" lang="en-US" altLang="zh-CN" dirty="0"/>
          </a:p>
          <a:p>
            <a:r>
              <a:rPr kumimoji="1" lang="en-US" altLang="zh-CN" sz="1800" b="1" dirty="0"/>
              <a:t>5.</a:t>
            </a:r>
            <a:r>
              <a:rPr kumimoji="1" lang="zh-CN" altLang="en-US" sz="1800" b="1" dirty="0"/>
              <a:t> 交换机转发数据帧的规则：</a:t>
            </a:r>
            <a:endParaRPr kumimoji="1" lang="en-US" altLang="zh-CN" sz="1800" b="1" dirty="0"/>
          </a:p>
          <a:p>
            <a:r>
              <a:rPr kumimoji="1" lang="zh-CN" altLang="en-US" dirty="0"/>
              <a:t>    若转发表中无目标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地址，</a:t>
            </a:r>
            <a:r>
              <a:rPr kumimoji="1" lang="zh-CN" altLang="en-US" sz="1600" dirty="0"/>
              <a:t>则洪泛，向所有端口转发数据帧；</a:t>
            </a:r>
            <a:endParaRPr kumimoji="1" lang="en-US" altLang="zh-CN" sz="1600" dirty="0"/>
          </a:p>
          <a:p>
            <a:r>
              <a:rPr kumimoji="1" lang="zh-CN" altLang="en-US" dirty="0"/>
              <a:t>    若转发表中有目标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地址，</a:t>
            </a:r>
            <a:r>
              <a:rPr kumimoji="1" lang="zh-CN" altLang="en-US" sz="1600" dirty="0"/>
              <a:t>但转发端口与进入端口</a:t>
            </a:r>
            <a:r>
              <a:rPr kumimoji="1" lang="zh-CN" altLang="en-US" sz="1600" b="1" dirty="0">
                <a:solidFill>
                  <a:srgbClr val="00B050"/>
                </a:solidFill>
              </a:rPr>
              <a:t>相同</a:t>
            </a:r>
            <a:r>
              <a:rPr kumimoji="1" lang="zh-CN" altLang="en-US" sz="1600" dirty="0"/>
              <a:t>，则丢弃该数据帧；</a:t>
            </a:r>
            <a:endParaRPr kumimoji="1" lang="en-US" altLang="zh-CN" sz="1600" dirty="0"/>
          </a:p>
          <a:p>
            <a:r>
              <a:rPr kumimoji="1" lang="zh-CN" altLang="en-US" dirty="0"/>
              <a:t>    若转发表中有目标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地址，</a:t>
            </a:r>
            <a:r>
              <a:rPr kumimoji="1" lang="zh-CN" altLang="en-US" sz="1600" dirty="0"/>
              <a:t>但转发端口与进入端口相</a:t>
            </a:r>
            <a:r>
              <a:rPr kumimoji="1" lang="zh-CN" altLang="en-US" sz="1600" b="1" dirty="0">
                <a:solidFill>
                  <a:srgbClr val="FF0000"/>
                </a:solidFill>
              </a:rPr>
              <a:t>不同</a:t>
            </a:r>
            <a:r>
              <a:rPr kumimoji="1" lang="zh-CN" altLang="en-US" sz="1600" dirty="0"/>
              <a:t>，则向转发端口传送该数据帧。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83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6F373-9471-2984-305B-8A2B9BADC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268FD4FE-664D-FF71-C678-D12003C3C655}"/>
              </a:ext>
            </a:extLst>
          </p:cNvPr>
          <p:cNvSpPr txBox="1"/>
          <p:nvPr/>
        </p:nvSpPr>
        <p:spPr>
          <a:xfrm>
            <a:off x="459689" y="5567664"/>
            <a:ext cx="6972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需要分别观察：</a:t>
            </a:r>
            <a:endParaRPr kumimoji="1" lang="en-US" altLang="zh-CN" sz="1800" dirty="0"/>
          </a:p>
          <a:p>
            <a:r>
              <a:rPr kumimoji="1" lang="en-US" altLang="zh-CN" sz="1800" dirty="0"/>
              <a:t>PC0-&gt;PC2</a:t>
            </a:r>
            <a:r>
              <a:rPr kumimoji="1" lang="zh-CN" altLang="en-US" sz="1800" dirty="0"/>
              <a:t> 发送数据</a:t>
            </a:r>
            <a:endParaRPr kumimoji="1" lang="en-US" altLang="zh-CN" sz="1800" dirty="0"/>
          </a:p>
          <a:p>
            <a:r>
              <a:rPr kumimoji="1" lang="en-US" altLang="zh-CN" sz="1800" dirty="0"/>
              <a:t> PC1-&gt;PC0</a:t>
            </a:r>
            <a:r>
              <a:rPr kumimoji="1" lang="zh-CN" altLang="en-US" sz="1800" dirty="0"/>
              <a:t> 发送数据</a:t>
            </a:r>
            <a:endParaRPr kumimoji="1" lang="en-US" altLang="zh-CN" sz="1800" dirty="0"/>
          </a:p>
          <a:p>
            <a:r>
              <a:rPr kumimoji="1" lang="zh-CN" altLang="en-US" sz="1800" dirty="0"/>
              <a:t>删除</a:t>
            </a:r>
            <a:r>
              <a:rPr kumimoji="1" lang="en-US" altLang="zh-CN" sz="1800" dirty="0"/>
              <a:t>Switch1</a:t>
            </a:r>
            <a:r>
              <a:rPr kumimoji="1" lang="zh-CN" altLang="en-US" sz="1800" dirty="0"/>
              <a:t>转发表后</a:t>
            </a:r>
            <a:r>
              <a:rPr kumimoji="1" lang="en-US" altLang="zh-CN" sz="1800" dirty="0"/>
              <a:t>PC1-&gt;PC0</a:t>
            </a:r>
            <a:r>
              <a:rPr kumimoji="1" lang="zh-CN" altLang="en-US" sz="1800" dirty="0"/>
              <a:t> 发送数据的过程</a:t>
            </a:r>
            <a:endParaRPr kumimoji="1"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A5A865-EA70-5E23-09AD-1B157705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" y="2949976"/>
            <a:ext cx="4733701" cy="21885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07C1D2D-393E-41E8-57C7-6DB6AEA8920F}"/>
              </a:ext>
            </a:extLst>
          </p:cNvPr>
          <p:cNvSpPr txBox="1"/>
          <p:nvPr/>
        </p:nvSpPr>
        <p:spPr>
          <a:xfrm>
            <a:off x="3251475" y="5396350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拓扑图及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地址配置表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9F43110-3FDB-6237-82AE-BBADCD06A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实验内容及目的</a:t>
            </a:r>
            <a:endParaRPr kumimoji="1"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612B9D-6190-3926-68A2-2FD4E1F39429}"/>
              </a:ext>
            </a:extLst>
          </p:cNvPr>
          <p:cNvSpPr/>
          <p:nvPr/>
        </p:nvSpPr>
        <p:spPr>
          <a:xfrm>
            <a:off x="44823" y="2878469"/>
            <a:ext cx="9054354" cy="25178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F32FBD-6305-739F-E5AA-CDAAED963978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实验三：交换机工作原理</a:t>
            </a:r>
            <a:endParaRPr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14516097-205E-9C8E-D317-B522181974B1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D961694-D51A-AB10-E583-84D67EA0A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70934"/>
              </p:ext>
            </p:extLst>
          </p:nvPr>
        </p:nvGraphicFramePr>
        <p:xfrm>
          <a:off x="4654023" y="3302559"/>
          <a:ext cx="436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28">
                  <a:extLst>
                    <a:ext uri="{9D8B030D-6E8A-4147-A177-3AD203B41FA5}">
                      <a16:colId xmlns:a16="http://schemas.microsoft.com/office/drawing/2014/main" val="116369738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8788799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150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子网掩码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21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4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854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DAAB967-3D6D-848D-10E6-1694AC7A16B9}"/>
              </a:ext>
            </a:extLst>
          </p:cNvPr>
          <p:cNvSpPr txBox="1"/>
          <p:nvPr/>
        </p:nvSpPr>
        <p:spPr>
          <a:xfrm>
            <a:off x="453281" y="1353398"/>
            <a:ext cx="654538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b="1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理解交换机通过逆向自学习建立地址转发表的过程；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理解交换机转发数据帧的规则；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理解交换机的工作原理。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2744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E043D-63AE-8FCE-AA6B-43B5C4BC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CCD0E05-EBD7-096B-EA36-0BE95260A3E9}"/>
              </a:ext>
            </a:extLst>
          </p:cNvPr>
          <p:cNvSpPr txBox="1"/>
          <p:nvPr/>
        </p:nvSpPr>
        <p:spPr>
          <a:xfrm>
            <a:off x="75864" y="1245417"/>
            <a:ext cx="905435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/>
              <a:t>1.</a:t>
            </a:r>
            <a:r>
              <a:rPr kumimoji="1" lang="zh-CN" altLang="en-US" sz="2000" b="1" dirty="0"/>
              <a:t> 查看并记录</a:t>
            </a:r>
            <a:r>
              <a:rPr kumimoji="1" lang="en-US" altLang="zh-CN" sz="2000" b="1" dirty="0"/>
              <a:t>PC</a:t>
            </a:r>
            <a:r>
              <a:rPr kumimoji="1" lang="zh-CN" altLang="en-US" sz="2000" b="1" dirty="0"/>
              <a:t>的</a:t>
            </a:r>
            <a:r>
              <a:rPr kumimoji="1" lang="en-US" altLang="zh-CN" sz="2000" b="1" dirty="0"/>
              <a:t>MAC</a:t>
            </a:r>
            <a:r>
              <a:rPr kumimoji="1" lang="zh-CN" altLang="en-US" sz="2000" b="1" dirty="0"/>
              <a:t>地址（完成表</a:t>
            </a:r>
            <a:r>
              <a:rPr kumimoji="1" lang="en-US" altLang="zh-CN" sz="2000" b="1" dirty="0"/>
              <a:t>3</a:t>
            </a:r>
            <a:r>
              <a:rPr kumimoji="1" lang="zh-CN" altLang="en-US" sz="2000" b="1" dirty="0"/>
              <a:t>）</a:t>
            </a:r>
            <a:endParaRPr kumimoji="1" lang="en-US" altLang="zh-CN" sz="2000" b="1" dirty="0"/>
          </a:p>
          <a:p>
            <a:r>
              <a:rPr kumimoji="1" lang="zh-CN" altLang="en-US" sz="2000" dirty="0"/>
              <a:t>    </a:t>
            </a:r>
            <a:r>
              <a:rPr kumimoji="1" lang="en-US" altLang="zh-CN" sz="2000" dirty="0"/>
              <a:t>exp</a:t>
            </a:r>
            <a:r>
              <a:rPr kumimoji="1" lang="zh-CN" altLang="en-US" sz="2000" dirty="0"/>
              <a:t>：单击</a:t>
            </a:r>
            <a:r>
              <a:rPr kumimoji="1" lang="en-US" altLang="zh-CN" sz="2000" dirty="0"/>
              <a:t>PC0-&gt;Config-&gt;FastEthernet0-&gt;MAC Address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b="1" dirty="0"/>
              <a:t>2.</a:t>
            </a:r>
            <a:r>
              <a:rPr kumimoji="1" lang="zh-CN" altLang="en-US" sz="2000" b="1" dirty="0"/>
              <a:t> 设置单播场景：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PC0-&gt;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PC2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en-US" altLang="zh-CN" sz="2000" b="1" dirty="0"/>
              <a:t>3.</a:t>
            </a:r>
            <a:r>
              <a:rPr kumimoji="1" lang="zh-CN" altLang="en-US" sz="2000" b="1" dirty="0"/>
              <a:t> 分别查看并记录三台交换机的地址转发表（完成表</a:t>
            </a:r>
            <a:r>
              <a:rPr kumimoji="1" lang="en-US" altLang="zh-CN" sz="2000" b="1" dirty="0"/>
              <a:t>4</a:t>
            </a:r>
            <a:r>
              <a:rPr kumimoji="1" lang="zh-CN" altLang="en-US" sz="2000" b="1" dirty="0"/>
              <a:t>）</a:t>
            </a:r>
            <a:endParaRPr kumimoji="1" lang="en-US" altLang="zh-CN" sz="2000" b="1" dirty="0"/>
          </a:p>
          <a:p>
            <a:r>
              <a:rPr kumimoji="1" lang="zh-CN" altLang="en-US" sz="2000" dirty="0"/>
              <a:t>    </a:t>
            </a:r>
            <a:r>
              <a:rPr kumimoji="1" lang="en-US" altLang="zh-CN" sz="2000" dirty="0"/>
              <a:t>exp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Inspect</a:t>
            </a:r>
            <a:r>
              <a:rPr kumimoji="1" lang="zh-CN" altLang="en-US" sz="2000" dirty="0"/>
              <a:t>（</a:t>
            </a:r>
            <a:r>
              <a:rPr kumimoji="1" lang="en-US" altLang="zh-CN" sz="2000" dirty="0"/>
              <a:t>🔍</a:t>
            </a:r>
            <a:r>
              <a:rPr kumimoji="1" lang="zh-CN" altLang="en-US" sz="2000" dirty="0"/>
              <a:t>）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单击</a:t>
            </a:r>
            <a:r>
              <a:rPr kumimoji="1" lang="en-US" altLang="zh-CN" sz="2000" dirty="0"/>
              <a:t>Switch0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Switch0</a:t>
            </a:r>
          </a:p>
          <a:p>
            <a:r>
              <a:rPr kumimoji="1" lang="zh-CN" altLang="en-US" sz="2000" dirty="0"/>
              <a:t>             （其中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Address</a:t>
            </a:r>
            <a:r>
              <a:rPr kumimoji="1" lang="zh-CN" altLang="en-US" sz="2000" dirty="0"/>
              <a:t> 是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的，</a:t>
            </a:r>
            <a:r>
              <a:rPr kumimoji="1" lang="en-US" altLang="zh-CN" sz="2000" dirty="0"/>
              <a:t>Port</a:t>
            </a:r>
            <a:r>
              <a:rPr kumimoji="1" lang="zh-CN" altLang="en-US" sz="2000" dirty="0"/>
              <a:t>是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与交换机相连的端口号）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b="1" dirty="0"/>
              <a:t>4.</a:t>
            </a:r>
            <a:r>
              <a:rPr kumimoji="1" lang="zh-CN" altLang="en-US" sz="2000" b="1" dirty="0"/>
              <a:t> 查看三台交换机的学习和转发过程：（完成表</a:t>
            </a:r>
            <a:r>
              <a:rPr kumimoji="1" lang="en-US" altLang="zh-CN" sz="2000" b="1" dirty="0"/>
              <a:t>5</a:t>
            </a:r>
            <a:r>
              <a:rPr kumimoji="1" lang="zh-CN" altLang="en-US" sz="2000" b="1" dirty="0"/>
              <a:t>第一行）</a:t>
            </a:r>
            <a:endParaRPr kumimoji="1" lang="en-US" altLang="zh-CN" sz="2000" b="1" dirty="0"/>
          </a:p>
          <a:p>
            <a:r>
              <a:rPr kumimoji="1" lang="zh-CN" altLang="en-US" sz="2000" dirty="0"/>
              <a:t>    </a:t>
            </a:r>
            <a:r>
              <a:rPr kumimoji="1" lang="en-US" altLang="zh-CN" sz="2000" dirty="0"/>
              <a:t>exp</a:t>
            </a:r>
            <a:r>
              <a:rPr kumimoji="1" lang="zh-CN" altLang="en-US" sz="2000" dirty="0"/>
              <a:t>：</a:t>
            </a:r>
            <a:r>
              <a:rPr kumimoji="1" lang="zh-CN" altLang="en-US" dirty="0"/>
              <a:t>单击</a:t>
            </a:r>
            <a:r>
              <a:rPr kumimoji="1" lang="en-US" altLang="zh-CN" dirty="0"/>
              <a:t>Capture/Forward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Switch0</a:t>
            </a:r>
            <a:r>
              <a:rPr kumimoji="1" lang="zh-CN" altLang="en-US" dirty="0"/>
              <a:t>上出现</a:t>
            </a:r>
            <a:r>
              <a:rPr kumimoji="1" lang="en-US" altLang="zh-CN" dirty="0"/>
              <a:t>✉️</a:t>
            </a:r>
            <a:r>
              <a:rPr kumimoji="1" lang="zh-CN" altLang="en-US" dirty="0"/>
              <a:t>，查看</a:t>
            </a:r>
            <a:r>
              <a:rPr kumimoji="1" lang="en-US" altLang="zh-CN" dirty="0"/>
              <a:t>Switch0</a:t>
            </a:r>
            <a:r>
              <a:rPr kumimoji="1" lang="zh-CN" altLang="en-US" dirty="0"/>
              <a:t>地址转发表</a:t>
            </a:r>
            <a:endParaRPr kumimoji="1" lang="en-US" altLang="zh-CN" dirty="0"/>
          </a:p>
          <a:p>
            <a:r>
              <a:rPr kumimoji="1" lang="zh-CN" altLang="en-US" dirty="0"/>
              <a:t>               单击</a:t>
            </a:r>
            <a:r>
              <a:rPr kumimoji="1" lang="en-US" altLang="zh-CN" dirty="0"/>
              <a:t>Capture/Forward</a:t>
            </a:r>
            <a:r>
              <a:rPr kumimoji="1" lang="zh-CN" altLang="en-US" dirty="0"/>
              <a:t>，观察</a:t>
            </a:r>
            <a:r>
              <a:rPr kumimoji="1" lang="en-US" altLang="zh-CN" dirty="0"/>
              <a:t>Switch0</a:t>
            </a:r>
            <a:r>
              <a:rPr kumimoji="1" lang="zh-CN" altLang="en-US" dirty="0"/>
              <a:t>如何处理这个数据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sz="1400" dirty="0"/>
              <a:t>（转发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洪泛</a:t>
            </a:r>
            <a:r>
              <a:rPr kumimoji="1" lang="en-US" altLang="zh-CN" sz="1400" dirty="0"/>
              <a:t>/</a:t>
            </a:r>
            <a:r>
              <a:rPr kumimoji="1" lang="zh-CN" altLang="en-US" sz="1400" dirty="0"/>
              <a:t>丢弃）</a:t>
            </a:r>
            <a:endParaRPr kumimoji="1" lang="en-US" altLang="zh-CN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932AB2D-A457-9E67-D398-18579CA23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40F15D-9A2F-7879-92E7-9AC6A8C5480D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实验三：交换机工作原理</a:t>
            </a:r>
            <a:endParaRPr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C9A5D6D-C88F-9B30-306F-E888D67F1CF4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A7A12F-F855-CA1B-42FA-981BC429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1786"/>
          <a:stretch/>
        </p:blipFill>
        <p:spPr>
          <a:xfrm>
            <a:off x="1194071" y="1986728"/>
            <a:ext cx="5749170" cy="14422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AFECB9-5DD7-B5E0-E83B-87D1C8D23EA3}"/>
              </a:ext>
            </a:extLst>
          </p:cNvPr>
          <p:cNvSpPr/>
          <p:nvPr/>
        </p:nvSpPr>
        <p:spPr>
          <a:xfrm flipH="1">
            <a:off x="3069163" y="2126776"/>
            <a:ext cx="634932" cy="2599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80BAF9-A2B9-3ECF-0CDA-2FA4E6B23E3B}"/>
              </a:ext>
            </a:extLst>
          </p:cNvPr>
          <p:cNvSpPr/>
          <p:nvPr/>
        </p:nvSpPr>
        <p:spPr>
          <a:xfrm flipH="1">
            <a:off x="1335276" y="3002709"/>
            <a:ext cx="989470" cy="267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086365E-0BC7-0BFE-1D51-D7F284C80CBA}"/>
              </a:ext>
            </a:extLst>
          </p:cNvPr>
          <p:cNvSpPr/>
          <p:nvPr/>
        </p:nvSpPr>
        <p:spPr>
          <a:xfrm flipH="1">
            <a:off x="2453481" y="2967414"/>
            <a:ext cx="3249894" cy="267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76CBC3A-AE18-5DD3-A264-DDDB01818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778" y="4644446"/>
            <a:ext cx="3114501" cy="124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01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7966-D2D3-EFB2-ABE4-E6EB76B8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DF71ED8-6113-39A6-A44C-57766F988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B28878-9F40-5C4E-79D0-193D4B7F5C64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实验三：交换机工作原理</a:t>
            </a:r>
            <a:endParaRPr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8007B3D-B9BC-2280-CE95-C60EEFF308EA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A8E710-2C69-1748-B6E2-C920298DD986}"/>
              </a:ext>
            </a:extLst>
          </p:cNvPr>
          <p:cNvSpPr txBox="1"/>
          <p:nvPr/>
        </p:nvSpPr>
        <p:spPr>
          <a:xfrm>
            <a:off x="89647" y="1374862"/>
            <a:ext cx="90543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1.</a:t>
            </a:r>
            <a:r>
              <a:rPr kumimoji="1" lang="zh-CN" altLang="en-US" sz="2000" b="1" dirty="0">
                <a:solidFill>
                  <a:schemeClr val="bg1">
                    <a:lumMod val="50000"/>
                  </a:schemeClr>
                </a:solidFill>
              </a:rPr>
              <a:t> 查看并记录</a:t>
            </a: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PC0</a:t>
            </a:r>
            <a:r>
              <a:rPr kumimoji="1" lang="zh-CN" altLang="en-US" sz="2000" b="1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PC2</a:t>
            </a:r>
            <a:r>
              <a:rPr kumimoji="1" lang="zh-CN" altLang="en-US" sz="2000" b="1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MAC</a:t>
            </a:r>
            <a:r>
              <a:rPr kumimoji="1" lang="zh-CN" altLang="en-US" sz="2000" b="1" dirty="0">
                <a:solidFill>
                  <a:schemeClr val="bg1">
                    <a:lumMod val="50000"/>
                  </a:schemeClr>
                </a:solidFill>
              </a:rPr>
              <a:t>地址（完成表*）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2.</a:t>
            </a:r>
            <a:r>
              <a:rPr kumimoji="1" lang="zh-CN" altLang="en-US" sz="2000" b="1" dirty="0">
                <a:solidFill>
                  <a:schemeClr val="bg1">
                    <a:lumMod val="50000"/>
                  </a:schemeClr>
                </a:solidFill>
              </a:rPr>
              <a:t> 设置单播场景：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Simple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PDU-&gt;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点击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PC0-&gt;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点击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PC2		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3.</a:t>
            </a:r>
            <a:r>
              <a:rPr kumimoji="1" lang="zh-CN" altLang="en-US" sz="2000" b="1" dirty="0">
                <a:solidFill>
                  <a:schemeClr val="bg1">
                    <a:lumMod val="50000"/>
                  </a:schemeClr>
                </a:solidFill>
              </a:rPr>
              <a:t> 分别查看并记录三台交换机的地址转发表</a:t>
            </a:r>
            <a:endParaRPr kumimoji="1"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exp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：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Inspect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🔍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单击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Switch0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-&gt;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MAC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Table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Switch0</a:t>
            </a:r>
          </a:p>
          <a:p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            （其中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MAC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Address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是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的，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Port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是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与交换机相连的端口号）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2000" b="1" dirty="0">
                <a:solidFill>
                  <a:schemeClr val="bg1">
                    <a:lumMod val="50000"/>
                  </a:schemeClr>
                </a:solidFill>
              </a:rPr>
              <a:t>4.</a:t>
            </a:r>
            <a:r>
              <a:rPr kumimoji="1" lang="zh-CN" altLang="en-US" sz="2000" b="1" dirty="0">
                <a:solidFill>
                  <a:schemeClr val="bg1">
                    <a:lumMod val="50000"/>
                  </a:schemeClr>
                </a:solidFill>
              </a:rPr>
              <a:t>查看三台交换机的学习和转发过程：</a:t>
            </a:r>
            <a:endParaRPr kumimoji="1" lang="en-US" altLang="zh-CN" sz="20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   单击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Capture/Forward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Switch0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上出现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✉️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，查看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Switch0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地址转发表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   单击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Capture/Forward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，观察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Switch0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如何处理这个数据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</a:rPr>
              <a:t>why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（转发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洪泛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丢弃）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5</a:t>
            </a:r>
            <a:r>
              <a:rPr kumimoji="1" lang="en-US" altLang="zh-CN" sz="2000" dirty="0"/>
              <a:t>.</a:t>
            </a:r>
            <a:r>
              <a:rPr kumimoji="1" lang="zh-CN" altLang="en-US" sz="2000" dirty="0"/>
              <a:t> 单击</a:t>
            </a:r>
            <a:r>
              <a:rPr kumimoji="1" lang="en-US" altLang="zh-CN" sz="2000" dirty="0"/>
              <a:t>Delete</a:t>
            </a:r>
            <a:r>
              <a:rPr kumimoji="1" lang="zh-CN" altLang="en-US" sz="2000" dirty="0"/>
              <a:t>删除所有场景，参照上述步骤，设置</a:t>
            </a:r>
            <a:r>
              <a:rPr kumimoji="1" lang="en-US" altLang="zh-CN" sz="2000" dirty="0"/>
              <a:t>PC1</a:t>
            </a:r>
            <a:r>
              <a:rPr kumimoji="1" lang="zh-CN" altLang="en-US" sz="2000" dirty="0"/>
              <a:t>向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单播转发数据</a:t>
            </a:r>
            <a:endParaRPr kumimoji="1" lang="en-US" altLang="zh-CN" sz="2000" dirty="0"/>
          </a:p>
          <a:p>
            <a:r>
              <a:rPr kumimoji="1" lang="zh-CN" altLang="en-US" sz="2000" b="1" dirty="0"/>
              <a:t>（完成表*第二行）</a:t>
            </a:r>
            <a:endParaRPr kumimoji="1" lang="en-US" altLang="zh-CN" sz="2000" dirty="0"/>
          </a:p>
          <a:p>
            <a:r>
              <a:rPr kumimoji="1" lang="en-US" altLang="zh-CN" sz="2000" dirty="0"/>
              <a:t>6.</a:t>
            </a:r>
            <a:r>
              <a:rPr kumimoji="1" lang="zh-CN" altLang="en-US" sz="2000" dirty="0"/>
              <a:t> 删除</a:t>
            </a:r>
            <a:r>
              <a:rPr kumimoji="1" lang="en-US" altLang="zh-CN" sz="2000" dirty="0"/>
              <a:t>Switch1</a:t>
            </a:r>
            <a:r>
              <a:rPr kumimoji="1" lang="zh-CN" altLang="en-US" sz="2000" dirty="0"/>
              <a:t>地址转发表后，完成</a:t>
            </a:r>
            <a:r>
              <a:rPr kumimoji="1" lang="en-US" altLang="zh-CN" sz="2000" dirty="0"/>
              <a:t>PC1</a:t>
            </a:r>
            <a:r>
              <a:rPr kumimoji="1" lang="zh-CN" altLang="en-US" sz="2000" dirty="0"/>
              <a:t>向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转发数据</a:t>
            </a:r>
            <a:r>
              <a:rPr kumimoji="1" lang="zh-CN" altLang="en-US" sz="2000" b="1" dirty="0"/>
              <a:t>（完成表*第三行）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C96D03-AB03-B47A-D160-6DB97AF680B7}"/>
              </a:ext>
            </a:extLst>
          </p:cNvPr>
          <p:cNvSpPr txBox="1"/>
          <p:nvPr/>
        </p:nvSpPr>
        <p:spPr>
          <a:xfrm>
            <a:off x="1505592" y="4966793"/>
            <a:ext cx="6433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删除</a:t>
            </a:r>
            <a:r>
              <a:rPr kumimoji="1" lang="en-US" altLang="zh-CN" sz="1800" dirty="0"/>
              <a:t>Switch1</a:t>
            </a:r>
            <a:r>
              <a:rPr kumimoji="1" lang="zh-CN" altLang="en-US" sz="1800" dirty="0"/>
              <a:t>转发表：</a:t>
            </a:r>
            <a:endParaRPr kumimoji="1" lang="en-US" altLang="zh-CN" sz="1800" dirty="0"/>
          </a:p>
          <a:p>
            <a:r>
              <a:rPr kumimoji="1" lang="zh-CN" altLang="en-US" dirty="0"/>
              <a:t>单击</a:t>
            </a:r>
            <a:r>
              <a:rPr kumimoji="1" lang="en-US" altLang="zh-CN" sz="1800" dirty="0"/>
              <a:t>Switch1</a:t>
            </a:r>
            <a:r>
              <a:rPr kumimoji="1" lang="en-US" altLang="zh-CN" dirty="0"/>
              <a:t>-&gt;CLI-&gt;</a:t>
            </a:r>
            <a:r>
              <a:rPr kumimoji="1" lang="zh-CN" altLang="en-US" dirty="0"/>
              <a:t>鼠标置于工作区并</a:t>
            </a:r>
            <a:r>
              <a:rPr kumimoji="1" lang="en-US" altLang="zh-CN" dirty="0"/>
              <a:t>Enter-&gt;</a:t>
            </a:r>
            <a:r>
              <a:rPr kumimoji="1" lang="zh-CN" altLang="en-US" dirty="0"/>
              <a:t>输入命令：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3350705-1DE4-442A-0FAE-A7FB574E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92" y="5613124"/>
            <a:ext cx="5444841" cy="64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4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F2AEE868-B5BE-DA42-B491-8EC46D34AEFA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0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E351C8-3227-DF4A-8CF8-3E20CB154A0E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课程安排</a:t>
            </a:r>
            <a:endParaRPr lang="en-US" altLang="zh-C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4EFDDB5-79BB-30CE-7A2F-04B14E0DF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63" y="1451384"/>
            <a:ext cx="4629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实验一：以太网帧的封装</a:t>
            </a:r>
            <a:endParaRPr lang="en-US" altLang="zh-CN" sz="2800" b="1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E58FC54-24E0-E05E-A2A5-839E98B99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63" y="2214820"/>
            <a:ext cx="569040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实验二：集线器与交换机的对比</a:t>
            </a:r>
            <a:endParaRPr lang="en-US" altLang="zh-CN" sz="2800" b="1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1EA7850-90B2-B5F4-5892-2A29D8EE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63" y="2978256"/>
            <a:ext cx="4629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实验三：交换机工作原理</a:t>
            </a:r>
            <a:endParaRPr lang="en-US" altLang="zh-CN" sz="2800" b="1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2B56F73-A82F-BD9D-7954-BD3DCD821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63" y="3741692"/>
            <a:ext cx="4629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实验四：生成树协议</a:t>
            </a:r>
            <a:r>
              <a:rPr lang="en-US" altLang="zh-CN" sz="2800" b="1" dirty="0"/>
              <a:t>STP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6925F57-AD1A-AF99-F72C-7A715FF3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063" y="4505128"/>
            <a:ext cx="46298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实验五：虚拟局域网</a:t>
            </a:r>
            <a:r>
              <a:rPr lang="en-US" altLang="zh-CN" sz="2800" b="1"/>
              <a:t>VLAN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99294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56F8D-3C98-9708-FE0E-4203ACE2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C5997E3-18CF-5DF4-9EB2-C6378005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思考题</a:t>
            </a:r>
            <a:endParaRPr lang="en-US" altLang="zh-CN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E4E781-CE6B-B5FB-5C78-DFE433A1F5E6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实验三：交换机工作原理</a:t>
            </a:r>
            <a:endParaRPr lang="en-US" altLang="zh-CN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168477C5-02BC-F30D-58A2-A91BE515F53F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E0E95A-2E5D-1F4D-F8B0-84E7BFA47671}"/>
              </a:ext>
            </a:extLst>
          </p:cNvPr>
          <p:cNvSpPr txBox="1"/>
          <p:nvPr/>
        </p:nvSpPr>
        <p:spPr>
          <a:xfrm>
            <a:off x="273404" y="1245417"/>
            <a:ext cx="875226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Switch0</a:t>
            </a:r>
            <a:r>
              <a:rPr kumimoji="1" lang="zh-CN" altLang="en-US" sz="2000" dirty="0"/>
              <a:t> 收到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向</a:t>
            </a:r>
            <a:r>
              <a:rPr kumimoji="1" lang="en-US" altLang="zh-CN" sz="2000" dirty="0"/>
              <a:t>PC2</a:t>
            </a:r>
            <a:r>
              <a:rPr kumimoji="1" lang="zh-CN" altLang="en-US" sz="2000" dirty="0"/>
              <a:t>发送的数据帧后，其地址转发表是否有变化？如有给出增加的条目并解释原因。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Switch1</a:t>
            </a:r>
            <a:r>
              <a:rPr kumimoji="1" lang="zh-CN" altLang="en-US" sz="2000" dirty="0"/>
              <a:t> 收到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向</a:t>
            </a:r>
            <a:r>
              <a:rPr kumimoji="1" lang="en-US" altLang="zh-CN" sz="2000" dirty="0"/>
              <a:t>PC2</a:t>
            </a:r>
            <a:r>
              <a:rPr kumimoji="1" lang="zh-CN" altLang="en-US" sz="2000" dirty="0"/>
              <a:t>发送的数据帧后，是如何处理的？说明其如此处理的原因。 </a:t>
            </a: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在删除</a:t>
            </a:r>
            <a:r>
              <a:rPr kumimoji="1" lang="en-US" altLang="zh-CN" sz="2000" dirty="0"/>
              <a:t>Switch1</a:t>
            </a:r>
            <a:r>
              <a:rPr kumimoji="1" lang="zh-CN" altLang="en-US" sz="2000" dirty="0"/>
              <a:t> 上的地址转发表前后，</a:t>
            </a:r>
            <a:r>
              <a:rPr kumimoji="1" lang="en-US" altLang="zh-CN" sz="2000" dirty="0"/>
              <a:t>PC1</a:t>
            </a:r>
            <a:r>
              <a:rPr kumimoji="1" lang="zh-CN" altLang="en-US" sz="2000" dirty="0"/>
              <a:t>向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发送数据时</a:t>
            </a:r>
            <a:r>
              <a:rPr kumimoji="1" lang="en-US" altLang="zh-CN" sz="2000" dirty="0"/>
              <a:t>Switch2</a:t>
            </a:r>
            <a:r>
              <a:rPr kumimoji="1" lang="zh-CN" altLang="en-US" sz="2000" dirty="0"/>
              <a:t>是如何处理的？说明其如此处理的原因。 </a:t>
            </a: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082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39AEB-28B3-5514-A8F0-DDBABA755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99570FD7-7DAE-8210-CB3A-466CDBC03715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3CF202-6F39-A88A-55C1-9432A6EA7490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实验四：生成树协议（</a:t>
            </a:r>
            <a:r>
              <a:rPr lang="en-US" altLang="zh-CN" dirty="0"/>
              <a:t>STP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F038030-3E6B-452D-3089-6E4D1F8D3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背景知识</a:t>
            </a:r>
            <a:endParaRPr kumimoji="1"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7F3F21-BDB3-BEB1-0935-25936F27C6B0}"/>
              </a:ext>
            </a:extLst>
          </p:cNvPr>
          <p:cNvSpPr txBox="1"/>
          <p:nvPr/>
        </p:nvSpPr>
        <p:spPr>
          <a:xfrm>
            <a:off x="297842" y="1474023"/>
            <a:ext cx="87033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为了提高以太网的可靠性，需要增加冗余链路构成环形路径，作为故障状态下的备选。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但当以太网中传输广播帧时，该广播帧将被复制到冗余链路上，交换机从多个端口收到复制的广播帧，都会重新发送出去，从而导致“广播风暴”。</a:t>
            </a:r>
            <a:endParaRPr kumimoji="1" lang="en-US" altLang="zh-CN" sz="2000" dirty="0"/>
          </a:p>
          <a:p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以太网中引入生成树协议（</a:t>
            </a:r>
            <a:r>
              <a:rPr kumimoji="1" lang="en-US" altLang="zh-CN" sz="2000" dirty="0"/>
              <a:t>Spanning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Protocol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STP</a:t>
            </a:r>
            <a:r>
              <a:rPr kumimoji="1" lang="zh-CN" altLang="en-US" sz="2000" dirty="0"/>
              <a:t>），通过在网络中创建一个以某台交换机为根的生成树，解决环路问题。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9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C0B6A-5542-340C-CBA7-797A802E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720A53-ADF5-8E3B-AE0D-985740389BF1}"/>
              </a:ext>
            </a:extLst>
          </p:cNvPr>
          <p:cNvSpPr txBox="1"/>
          <p:nvPr/>
        </p:nvSpPr>
        <p:spPr>
          <a:xfrm>
            <a:off x="3249516" y="5636848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拓扑图及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地址配置表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24972542-28B4-EB5A-891C-D210050CC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实验内容及目的</a:t>
            </a:r>
            <a:endParaRPr kumimoji="1"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0ACEF6B-55CF-FE4E-CE9B-60E665AA8CCF}"/>
              </a:ext>
            </a:extLst>
          </p:cNvPr>
          <p:cNvSpPr/>
          <p:nvPr/>
        </p:nvSpPr>
        <p:spPr>
          <a:xfrm>
            <a:off x="44823" y="3079432"/>
            <a:ext cx="9054354" cy="25178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092FF7-5EE2-4A03-FCC0-3B45BD049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39560"/>
              </p:ext>
            </p:extLst>
          </p:nvPr>
        </p:nvGraphicFramePr>
        <p:xfrm>
          <a:off x="4570041" y="3681460"/>
          <a:ext cx="43658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28">
                  <a:extLst>
                    <a:ext uri="{9D8B030D-6E8A-4147-A177-3AD203B41FA5}">
                      <a16:colId xmlns:a16="http://schemas.microsoft.com/office/drawing/2014/main" val="116369738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8788799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150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子网掩码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21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49775"/>
                  </a:ext>
                </a:extLst>
              </a:tr>
            </a:tbl>
          </a:graphicData>
        </a:graphic>
      </p:graphicFrame>
      <p:sp>
        <p:nvSpPr>
          <p:cNvPr id="6" name="圆角矩形 5">
            <a:extLst>
              <a:ext uri="{FF2B5EF4-FFF2-40B4-BE49-F238E27FC236}">
                <a16:creationId xmlns:a16="http://schemas.microsoft.com/office/drawing/2014/main" id="{1588FEAF-7342-7E60-6968-B2C519BF0FF2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A43B8C-D404-B567-2AA4-77B3C00173B7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实验四：生成树协议（</a:t>
            </a:r>
            <a:r>
              <a:rPr lang="en-US" altLang="zh-CN" dirty="0"/>
              <a:t>STP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68192D-C9E3-AD1D-19CC-5A28938ED799}"/>
              </a:ext>
            </a:extLst>
          </p:cNvPr>
          <p:cNvSpPr txBox="1"/>
          <p:nvPr/>
        </p:nvSpPr>
        <p:spPr>
          <a:xfrm>
            <a:off x="453281" y="1353398"/>
            <a:ext cx="3980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b="1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理解链路中的环路问题；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理解生成树协议的工作原理。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7AEE20C-912B-8CA6-A0DA-16D0B6633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3" y="3445478"/>
            <a:ext cx="4365878" cy="158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08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C7EBB-6F21-2693-90D6-8242CAC60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BE7E9382-7CA9-CC18-73F4-0F0A98418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实验步骤（任务一）</a:t>
            </a:r>
            <a:endParaRPr lang="en-US" altLang="zh-CN" sz="2800" b="1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7A0B5F03-5029-CC76-FEBA-AE9A9B629C68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7372DB2-12E3-6F92-6D77-E0410E6E9542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实验四：生成树协议（</a:t>
            </a:r>
            <a:r>
              <a:rPr lang="en-US" altLang="zh-CN" dirty="0"/>
              <a:t>STP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0D486A-1F25-330B-6B47-B9A7B8368C61}"/>
              </a:ext>
            </a:extLst>
          </p:cNvPr>
          <p:cNvSpPr txBox="1"/>
          <p:nvPr/>
        </p:nvSpPr>
        <p:spPr>
          <a:xfrm>
            <a:off x="273403" y="1473071"/>
            <a:ext cx="785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1.</a:t>
            </a:r>
            <a:r>
              <a:rPr kumimoji="1" lang="zh-CN" altLang="en-US" sz="1800" b="1" dirty="0"/>
              <a:t> 关闭所有交换机的</a:t>
            </a:r>
            <a:r>
              <a:rPr kumimoji="1" lang="en-US" altLang="zh-CN" sz="1800" b="1" dirty="0"/>
              <a:t>STP</a:t>
            </a:r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exp</a:t>
            </a:r>
            <a:r>
              <a:rPr kumimoji="1" lang="zh-CN" altLang="en-US" sz="1800" dirty="0"/>
              <a:t>：单击</a:t>
            </a:r>
            <a:r>
              <a:rPr kumimoji="1" lang="en-US" altLang="zh-CN" sz="1800" dirty="0"/>
              <a:t>Switch0-&gt;CLI-&gt;</a:t>
            </a:r>
            <a:r>
              <a:rPr kumimoji="1" lang="zh-CN" altLang="en-US" dirty="0"/>
              <a:t>点击工作区间</a:t>
            </a:r>
            <a:r>
              <a:rPr kumimoji="1" lang="en-US" altLang="zh-CN" dirty="0"/>
              <a:t>-&gt;Enter-&gt; </a:t>
            </a:r>
            <a:r>
              <a:rPr kumimoji="1" lang="zh-CN" altLang="en-US" dirty="0"/>
              <a:t>输入相应的内容</a:t>
            </a:r>
            <a:endParaRPr kumimoji="1" lang="en-US" altLang="zh-CN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275E39-C3D6-4FE3-6D49-E4916011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62" y="2057400"/>
            <a:ext cx="4864100" cy="1371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289826-5A2C-5F2C-396F-70FAB9022724}"/>
              </a:ext>
            </a:extLst>
          </p:cNvPr>
          <p:cNvSpPr txBox="1"/>
          <p:nvPr/>
        </p:nvSpPr>
        <p:spPr>
          <a:xfrm>
            <a:off x="285445" y="3690163"/>
            <a:ext cx="785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2.</a:t>
            </a:r>
            <a:r>
              <a:rPr kumimoji="1" lang="zh-CN" altLang="en-US" sz="1800" b="1" dirty="0"/>
              <a:t>创建复杂广播实验</a:t>
            </a:r>
            <a:r>
              <a:rPr kumimoji="1" lang="zh-CN" altLang="en-US" sz="1800" dirty="0"/>
              <a:t>，点了开口信封再点</a:t>
            </a:r>
            <a:r>
              <a:rPr kumimoji="1" lang="en-US" altLang="zh-CN" sz="1800" dirty="0"/>
              <a:t>PC0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F5A9E2-EB83-EE79-0B57-ACD881E2B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58" y="2221842"/>
            <a:ext cx="2439908" cy="36753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237C1A-7706-F53B-30AB-77AA569E6411}"/>
              </a:ext>
            </a:extLst>
          </p:cNvPr>
          <p:cNvSpPr txBox="1"/>
          <p:nvPr/>
        </p:nvSpPr>
        <p:spPr>
          <a:xfrm>
            <a:off x="285445" y="4212452"/>
            <a:ext cx="785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3.</a:t>
            </a:r>
            <a:r>
              <a:rPr kumimoji="1" lang="zh-CN" altLang="en-US" b="1" dirty="0"/>
              <a:t>捕获数据包，观察广播包的传播</a:t>
            </a:r>
            <a:endParaRPr kumimoji="1" lang="en-US" altLang="zh-CN" sz="1800" dirty="0"/>
          </a:p>
          <a:p>
            <a:r>
              <a:rPr kumimoji="1" lang="zh-CN" altLang="en-US" dirty="0"/>
              <a:t>   </a:t>
            </a:r>
            <a:r>
              <a:rPr kumimoji="1" lang="en-US" altLang="zh-CN" sz="1800" dirty="0"/>
              <a:t>Simulation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</a:t>
            </a:r>
            <a:r>
              <a:rPr kumimoji="1" lang="zh-CN" altLang="en-US" sz="1800" dirty="0"/>
              <a:t> </a:t>
            </a:r>
            <a:r>
              <a:rPr kumimoji="1" lang="en-US" altLang="zh-CN" dirty="0"/>
              <a:t>&gt; play</a:t>
            </a:r>
            <a:endParaRPr kumimoji="1" lang="en-US" altLang="zh-CN" sz="1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4C47C8-C8EE-08ED-4457-F710C08472E4}"/>
              </a:ext>
            </a:extLst>
          </p:cNvPr>
          <p:cNvSpPr txBox="1"/>
          <p:nvPr/>
        </p:nvSpPr>
        <p:spPr>
          <a:xfrm>
            <a:off x="272243" y="55739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5.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Delete</a:t>
            </a:r>
            <a:r>
              <a:rPr kumimoji="1" lang="zh-CN" altLang="en-US" sz="1800" b="1" dirty="0"/>
              <a:t> 当前场景，为下一个实验做准备</a:t>
            </a:r>
            <a:endParaRPr kumimoji="1" lang="en-US" altLang="zh-CN" sz="1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2A41C7-C01E-787C-059C-034422912E2E}"/>
              </a:ext>
            </a:extLst>
          </p:cNvPr>
          <p:cNvSpPr txBox="1"/>
          <p:nvPr/>
        </p:nvSpPr>
        <p:spPr>
          <a:xfrm>
            <a:off x="285445" y="489112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4.</a:t>
            </a:r>
            <a:r>
              <a:rPr kumimoji="1" lang="zh-CN" altLang="en-US" sz="1800" b="1" dirty="0"/>
              <a:t> 实时模式下，测试网络是否正常</a:t>
            </a:r>
            <a:endParaRPr kumimoji="1" lang="en-US" altLang="zh-CN" sz="1800" dirty="0"/>
          </a:p>
          <a:p>
            <a:r>
              <a:rPr kumimoji="1" lang="zh-CN" altLang="en-US" dirty="0"/>
              <a:t>   点击</a:t>
            </a:r>
            <a:r>
              <a:rPr kumimoji="1" lang="en-US" altLang="zh-CN" dirty="0"/>
              <a:t>PC0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192.168.1.2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074805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D4AB1-9C5D-EACE-CF7F-C101CD729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4528A7B1-2C45-07D9-E5B9-9F8AD0437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实验步骤（任务二）</a:t>
            </a:r>
            <a:endParaRPr lang="en-US" altLang="zh-CN" sz="2800" b="1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895B29A9-D1C9-DD82-6B44-DB35B679BEE9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DC8874-5D26-FFF2-7D66-DEA24A9763B2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实验四：生成树协议（</a:t>
            </a:r>
            <a:r>
              <a:rPr lang="en-US" altLang="zh-CN" dirty="0"/>
              <a:t>STP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0298AF-4CBD-E6D2-A12C-7A82E0F6FA82}"/>
              </a:ext>
            </a:extLst>
          </p:cNvPr>
          <p:cNvSpPr txBox="1"/>
          <p:nvPr/>
        </p:nvSpPr>
        <p:spPr>
          <a:xfrm>
            <a:off x="273403" y="1473071"/>
            <a:ext cx="785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1.</a:t>
            </a:r>
            <a:r>
              <a:rPr kumimoji="1" lang="zh-CN" altLang="en-US" sz="1800" b="1" dirty="0"/>
              <a:t> 启用所有交换机的</a:t>
            </a:r>
            <a:r>
              <a:rPr kumimoji="1" lang="en-US" altLang="zh-CN" sz="1800" b="1" dirty="0"/>
              <a:t>STP</a:t>
            </a:r>
            <a:r>
              <a:rPr kumimoji="1" lang="zh-CN" altLang="en-US" sz="1800" b="1" dirty="0"/>
              <a:t>（观察稳定后的指示灯）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exp</a:t>
            </a:r>
            <a:r>
              <a:rPr kumimoji="1" lang="zh-CN" altLang="en-US" sz="1800" dirty="0"/>
              <a:t>：单击</a:t>
            </a:r>
            <a:r>
              <a:rPr kumimoji="1" lang="en-US" altLang="zh-CN" sz="1800" dirty="0"/>
              <a:t>Switch0-&gt;CLI-&gt;</a:t>
            </a:r>
            <a:r>
              <a:rPr kumimoji="1" lang="zh-CN" altLang="en-US" dirty="0"/>
              <a:t>点击工作区间</a:t>
            </a:r>
            <a:r>
              <a:rPr kumimoji="1" lang="en-US" altLang="zh-CN" dirty="0"/>
              <a:t>-&gt;Enter-&gt; </a:t>
            </a:r>
            <a:r>
              <a:rPr kumimoji="1" lang="zh-CN" altLang="en-US" dirty="0"/>
              <a:t>输入相应的内容</a:t>
            </a:r>
            <a:endParaRPr kumimoji="1" lang="en-US" altLang="zh-CN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FCAFA0-47C7-8C7F-A95A-0AB54AFE2D5B}"/>
              </a:ext>
            </a:extLst>
          </p:cNvPr>
          <p:cNvSpPr txBox="1"/>
          <p:nvPr/>
        </p:nvSpPr>
        <p:spPr>
          <a:xfrm>
            <a:off x="273403" y="3250583"/>
            <a:ext cx="785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2.</a:t>
            </a:r>
            <a:r>
              <a:rPr kumimoji="1" lang="zh-CN" altLang="en-US" sz="1800" b="1" dirty="0"/>
              <a:t>创建复杂广播实验</a:t>
            </a:r>
            <a:r>
              <a:rPr kumimoji="1" lang="zh-CN" altLang="en-US" sz="1800" dirty="0"/>
              <a:t>，点了开口信封再点</a:t>
            </a:r>
            <a:r>
              <a:rPr kumimoji="1" lang="en-US" altLang="zh-CN" sz="1800" dirty="0"/>
              <a:t>PC0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624048-F0C3-1671-B73D-EE1E4A3CB8BF}"/>
              </a:ext>
            </a:extLst>
          </p:cNvPr>
          <p:cNvSpPr txBox="1"/>
          <p:nvPr/>
        </p:nvSpPr>
        <p:spPr>
          <a:xfrm>
            <a:off x="273403" y="3984743"/>
            <a:ext cx="785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3.</a:t>
            </a:r>
            <a:r>
              <a:rPr kumimoji="1" lang="zh-CN" altLang="en-US" b="1" dirty="0"/>
              <a:t>捕获数据包，观察广播包的传播</a:t>
            </a:r>
            <a:endParaRPr kumimoji="1" lang="en-US" altLang="zh-CN" sz="1800" dirty="0"/>
          </a:p>
          <a:p>
            <a:r>
              <a:rPr kumimoji="1" lang="zh-CN" altLang="en-US" dirty="0"/>
              <a:t>   </a:t>
            </a:r>
            <a:r>
              <a:rPr kumimoji="1" lang="en-US" altLang="zh-CN" sz="1800" dirty="0"/>
              <a:t>Simulation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</a:t>
            </a:r>
            <a:r>
              <a:rPr kumimoji="1" lang="zh-CN" altLang="en-US" sz="1800" dirty="0"/>
              <a:t> </a:t>
            </a:r>
            <a:r>
              <a:rPr kumimoji="1" lang="en-US" altLang="zh-CN" dirty="0"/>
              <a:t>&gt; play</a:t>
            </a:r>
            <a:endParaRPr kumimoji="1"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8124E4-532B-34DE-BF41-461008981E0E}"/>
              </a:ext>
            </a:extLst>
          </p:cNvPr>
          <p:cNvSpPr txBox="1"/>
          <p:nvPr/>
        </p:nvSpPr>
        <p:spPr>
          <a:xfrm>
            <a:off x="260201" y="481123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4.</a:t>
            </a:r>
            <a:r>
              <a:rPr kumimoji="1" lang="zh-CN" altLang="en-US" sz="1800" b="1" dirty="0"/>
              <a:t> 实时模式下，测试网络是否正常</a:t>
            </a:r>
            <a:endParaRPr kumimoji="1" lang="en-US" altLang="zh-CN" sz="1800" dirty="0"/>
          </a:p>
          <a:p>
            <a:r>
              <a:rPr kumimoji="1" lang="zh-CN" altLang="en-US" dirty="0"/>
              <a:t>   点击</a:t>
            </a:r>
            <a:r>
              <a:rPr kumimoji="1" lang="en-US" altLang="zh-CN" dirty="0"/>
              <a:t>PC0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192.168.1.2</a:t>
            </a:r>
            <a:endParaRPr kumimoji="1" lang="en-US" altLang="zh-CN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4F5978-3FDB-431C-B941-DD1485A04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71" y="2119402"/>
            <a:ext cx="6497267" cy="88729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6D4761D-7A27-58FA-3EFC-5C37BEE9390E}"/>
              </a:ext>
            </a:extLst>
          </p:cNvPr>
          <p:cNvSpPr txBox="1"/>
          <p:nvPr/>
        </p:nvSpPr>
        <p:spPr>
          <a:xfrm>
            <a:off x="272243" y="54959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5.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Delete</a:t>
            </a:r>
            <a:r>
              <a:rPr kumimoji="1" lang="zh-CN" altLang="en-US" sz="1800" b="1" dirty="0"/>
              <a:t> 当前场景，为下一个实验做准备</a:t>
            </a:r>
            <a:endParaRPr kumimoji="1" lang="en-US" altLang="zh-CN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7C10240-03B5-4EE3-F1CE-B929714A1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738" y="4607143"/>
            <a:ext cx="4159061" cy="15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81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EB43B-CEBC-97E1-9B86-A5F0BB6AD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DBB893FF-F93D-18B8-F7A6-01D6FD5D6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实验步骤（任务三）</a:t>
            </a:r>
            <a:endParaRPr lang="en-US" altLang="zh-CN" sz="2800" b="1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6DE7E6FA-C088-F040-A7C3-8F14197F7B7F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EE1783-DA42-94E7-E8EA-FD67DEA683B2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实验四：生成树协议（</a:t>
            </a:r>
            <a:r>
              <a:rPr lang="en-US" altLang="zh-CN" dirty="0"/>
              <a:t>STP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70BA6B-3F3C-FFD0-BDBA-EC40390B80AF}"/>
              </a:ext>
            </a:extLst>
          </p:cNvPr>
          <p:cNvSpPr txBox="1"/>
          <p:nvPr/>
        </p:nvSpPr>
        <p:spPr>
          <a:xfrm>
            <a:off x="273403" y="1374862"/>
            <a:ext cx="785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1.</a:t>
            </a:r>
            <a:r>
              <a:rPr kumimoji="1" lang="zh-CN" altLang="en-US" sz="1800" b="1" dirty="0"/>
              <a:t> 制造故障链路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exp</a:t>
            </a:r>
            <a:r>
              <a:rPr kumimoji="1" lang="zh-CN" altLang="en-US" sz="1800" dirty="0"/>
              <a:t>：单击</a:t>
            </a:r>
            <a:r>
              <a:rPr kumimoji="1" lang="en-US" altLang="zh-CN" sz="1800" dirty="0"/>
              <a:t>Switch3-&gt;Config-&gt;</a:t>
            </a:r>
            <a:r>
              <a:rPr kumimoji="1" lang="en-US" altLang="zh-CN" dirty="0"/>
              <a:t>FastEthernet0/1-&gt;Port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关闭</a:t>
            </a:r>
            <a:endParaRPr kumimoji="1" lang="en-US" altLang="zh-CN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B4E5C2-0203-0EBD-18B9-E36FE561FC61}"/>
              </a:ext>
            </a:extLst>
          </p:cNvPr>
          <p:cNvSpPr txBox="1"/>
          <p:nvPr/>
        </p:nvSpPr>
        <p:spPr>
          <a:xfrm>
            <a:off x="273403" y="3189228"/>
            <a:ext cx="7855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2.</a:t>
            </a:r>
            <a:r>
              <a:rPr kumimoji="1" lang="zh-CN" altLang="en-US" sz="1800" b="1" dirty="0"/>
              <a:t>创建复杂广播实验</a:t>
            </a:r>
            <a:r>
              <a:rPr kumimoji="1" lang="zh-CN" altLang="en-US" sz="1800" dirty="0"/>
              <a:t>，点了开口信封再点</a:t>
            </a:r>
            <a:r>
              <a:rPr kumimoji="1" lang="en-US" altLang="zh-CN" sz="1800" dirty="0"/>
              <a:t>PC0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2C11B8-0299-CC10-7EFE-9005889BA3E9}"/>
              </a:ext>
            </a:extLst>
          </p:cNvPr>
          <p:cNvSpPr txBox="1"/>
          <p:nvPr/>
        </p:nvSpPr>
        <p:spPr>
          <a:xfrm>
            <a:off x="273403" y="3836651"/>
            <a:ext cx="785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3.</a:t>
            </a:r>
            <a:r>
              <a:rPr kumimoji="1" lang="zh-CN" altLang="en-US" b="1" dirty="0"/>
              <a:t>捕获数据包，观察广播包的传播</a:t>
            </a:r>
            <a:endParaRPr kumimoji="1" lang="en-US" altLang="zh-CN" sz="1800" dirty="0"/>
          </a:p>
          <a:p>
            <a:r>
              <a:rPr kumimoji="1" lang="zh-CN" altLang="en-US" dirty="0"/>
              <a:t>   </a:t>
            </a:r>
            <a:r>
              <a:rPr kumimoji="1" lang="en-US" altLang="zh-CN" sz="1800" dirty="0"/>
              <a:t>Simulation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</a:t>
            </a:r>
            <a:r>
              <a:rPr kumimoji="1" lang="zh-CN" altLang="en-US" sz="1800" dirty="0"/>
              <a:t> </a:t>
            </a:r>
            <a:r>
              <a:rPr kumimoji="1" lang="en-US" altLang="zh-CN" dirty="0"/>
              <a:t>&gt; play</a:t>
            </a:r>
            <a:endParaRPr kumimoji="1"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BCE675-0F39-8CB1-75D7-A4F0D2A0AA4A}"/>
              </a:ext>
            </a:extLst>
          </p:cNvPr>
          <p:cNvSpPr txBox="1"/>
          <p:nvPr/>
        </p:nvSpPr>
        <p:spPr>
          <a:xfrm>
            <a:off x="260201" y="476107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4.</a:t>
            </a:r>
            <a:r>
              <a:rPr kumimoji="1" lang="zh-CN" altLang="en-US" sz="1800" b="1" dirty="0"/>
              <a:t> 实时模式下，测试网络是否正常</a:t>
            </a:r>
            <a:endParaRPr kumimoji="1" lang="en-US" altLang="zh-CN" sz="1800" dirty="0"/>
          </a:p>
          <a:p>
            <a:r>
              <a:rPr kumimoji="1" lang="zh-CN" altLang="en-US" dirty="0"/>
              <a:t>   点击</a:t>
            </a:r>
            <a:r>
              <a:rPr kumimoji="1" lang="en-US" altLang="zh-CN" dirty="0"/>
              <a:t>PC0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192.168.1.2</a:t>
            </a:r>
            <a:endParaRPr kumimoji="1" lang="en-US" altLang="zh-CN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732B96-B378-5B3F-7EB7-FCE87C78D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0" y="1940140"/>
            <a:ext cx="4099995" cy="125340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D8B4CC9-C091-9251-FE69-C45C5B156C07}"/>
              </a:ext>
            </a:extLst>
          </p:cNvPr>
          <p:cNvSpPr/>
          <p:nvPr/>
        </p:nvSpPr>
        <p:spPr>
          <a:xfrm flipH="1">
            <a:off x="5742875" y="2332736"/>
            <a:ext cx="262529" cy="114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C27D4BD-8E28-2FB5-45A5-9AF5C0D1D79B}"/>
              </a:ext>
            </a:extLst>
          </p:cNvPr>
          <p:cNvSpPr/>
          <p:nvPr/>
        </p:nvSpPr>
        <p:spPr>
          <a:xfrm flipH="1">
            <a:off x="2040674" y="2911138"/>
            <a:ext cx="769434" cy="15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A3D3E79-95E6-AC34-4CE6-6C9F8D8D3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699" y="4194953"/>
            <a:ext cx="39751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82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C3794-0982-E778-146E-BDD3CA55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9C4B70C-90DB-A2BF-FBE4-04BDEE158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思考题</a:t>
            </a:r>
            <a:endParaRPr lang="en-US" altLang="zh-CN" sz="2800" b="1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9E31FD8F-2CC4-E4B5-E374-1255B2FB2933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31F921-C564-DEA6-A8C0-F3293824035E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实验四：生成树协议（</a:t>
            </a:r>
            <a:r>
              <a:rPr lang="en-US" altLang="zh-CN" dirty="0"/>
              <a:t>STP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FE7AA0-11CC-AE64-CBA3-B0D6BFB70824}"/>
              </a:ext>
            </a:extLst>
          </p:cNvPr>
          <p:cNvSpPr txBox="1"/>
          <p:nvPr/>
        </p:nvSpPr>
        <p:spPr>
          <a:xfrm>
            <a:off x="273404" y="1245417"/>
            <a:ext cx="87522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任务一中，为什么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无法</a:t>
            </a:r>
            <a:r>
              <a:rPr kumimoji="1" lang="en-US" altLang="zh-CN" sz="2000" dirty="0"/>
              <a:t>ping</a:t>
            </a:r>
            <a:r>
              <a:rPr kumimoji="1" lang="zh-CN" altLang="en-US" sz="2000" dirty="0"/>
              <a:t>通</a:t>
            </a:r>
            <a:r>
              <a:rPr kumimoji="1" lang="en-US" altLang="zh-CN" sz="2000" dirty="0"/>
              <a:t>PC1</a:t>
            </a:r>
            <a:r>
              <a:rPr kumimoji="1" lang="zh-CN" altLang="en-US" sz="2000" dirty="0"/>
              <a:t>？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结合任务二实验情况，简述生成树协议如何解决环路问题。</a:t>
            </a: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任务三中，当网络中出现链路故障时，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PC1</a:t>
            </a:r>
            <a:r>
              <a:rPr kumimoji="1" lang="zh-CN" altLang="en-US" sz="2000" dirty="0"/>
              <a:t>是否能通信？</a:t>
            </a: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7206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2AA82-169A-5B14-F19E-862E8FA79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C75007D8-56D6-4F4E-0859-A80566EFDAC5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353DFA-C7C8-3022-BB03-EE6E68AD7924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实验五：虚拟局域网（</a:t>
            </a:r>
            <a:r>
              <a:rPr lang="en-US" altLang="zh-CN" dirty="0"/>
              <a:t>VLAN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4C27CE1-A26C-BAC6-DC70-0CE7F5306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背景知识</a:t>
            </a:r>
            <a:endParaRPr kumimoji="1"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4F2E85-F688-299E-4665-F3CB243D9BD6}"/>
              </a:ext>
            </a:extLst>
          </p:cNvPr>
          <p:cNvSpPr txBox="1"/>
          <p:nvPr/>
        </p:nvSpPr>
        <p:spPr>
          <a:xfrm>
            <a:off x="288828" y="1474023"/>
            <a:ext cx="87033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虚拟局域网（</a:t>
            </a:r>
            <a:r>
              <a:rPr kumimoji="1" lang="en-US" altLang="zh-CN" sz="2000" dirty="0"/>
              <a:t>Virtual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Network</a:t>
            </a:r>
            <a:r>
              <a:rPr kumimoji="1" lang="zh-CN" altLang="en-US" sz="2000" dirty="0"/>
              <a:t>），将物理局域网内的不同用户从逻辑上进行划分。</a:t>
            </a:r>
            <a:r>
              <a:rPr kumimoji="1" lang="zh-CN" altLang="en-US" sz="2000" b="1" dirty="0"/>
              <a:t>（可以是不同物理范围内的）</a:t>
            </a:r>
            <a:endParaRPr kumimoji="1" lang="en-US" altLang="zh-CN" sz="2000" b="1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每一个</a:t>
            </a:r>
            <a:r>
              <a:rPr kumimoji="1" lang="en-US" altLang="zh-CN" sz="2000" dirty="0"/>
              <a:t>VLAN</a:t>
            </a:r>
            <a:r>
              <a:rPr kumimoji="1" lang="zh-CN" altLang="en-US" sz="2000" dirty="0"/>
              <a:t>就是一个独立的广播域。</a:t>
            </a:r>
            <a:endParaRPr kumimoji="1" lang="en-US" altLang="zh-CN" sz="2000" dirty="0"/>
          </a:p>
          <a:p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同一个</a:t>
            </a:r>
            <a:r>
              <a:rPr kumimoji="1" lang="en-US" altLang="zh-CN" sz="2000" dirty="0"/>
              <a:t>VLAN</a:t>
            </a:r>
            <a:r>
              <a:rPr kumimoji="1" lang="zh-CN" altLang="en-US" sz="2000" dirty="0"/>
              <a:t>内的站点可以直接通信，不同</a:t>
            </a:r>
            <a:r>
              <a:rPr kumimoji="1" lang="en-US" altLang="zh-CN" sz="2000" dirty="0"/>
              <a:t>VLAN</a:t>
            </a:r>
            <a:r>
              <a:rPr kumimoji="1" lang="zh-CN" altLang="en-US" sz="2000" dirty="0"/>
              <a:t>内的站点需要通过三层设备的路由器才能通信。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VLAN</a:t>
            </a:r>
            <a:r>
              <a:rPr kumimoji="1" lang="zh-CN" altLang="en-US" sz="2000" dirty="0"/>
              <a:t>的划分：</a:t>
            </a:r>
            <a:r>
              <a:rPr kumimoji="1" lang="zh-CN" altLang="en-US" sz="2000" b="1" dirty="0"/>
              <a:t>交换机端口</a:t>
            </a:r>
            <a:r>
              <a:rPr kumimoji="1" lang="zh-CN" altLang="en-US" sz="2000" dirty="0"/>
              <a:t>、基于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地址、基于策略划分等。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021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B8924-8378-4452-4AF9-D029580DD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A8FE067-2B93-D65A-7E2A-D2617BF79F46}"/>
              </a:ext>
            </a:extLst>
          </p:cNvPr>
          <p:cNvSpPr txBox="1"/>
          <p:nvPr/>
        </p:nvSpPr>
        <p:spPr>
          <a:xfrm>
            <a:off x="3251475" y="6083137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拓扑图及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地址配置表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02CF1F2-C275-A607-C08C-CD004169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实验内容及目的</a:t>
            </a:r>
            <a:endParaRPr kumimoji="1"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6B7326-4150-AECD-6E02-1C1C002263B4}"/>
              </a:ext>
            </a:extLst>
          </p:cNvPr>
          <p:cNvSpPr/>
          <p:nvPr/>
        </p:nvSpPr>
        <p:spPr>
          <a:xfrm>
            <a:off x="46782" y="3166947"/>
            <a:ext cx="9054354" cy="28766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DB0193ED-481C-BC1F-3A16-15A40AFEB309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C72728-78F7-41DC-06CA-0C642372E5FD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实验五：虚拟局域网（</a:t>
            </a:r>
            <a:r>
              <a:rPr lang="en-US" altLang="zh-CN" dirty="0"/>
              <a:t>VLAN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408395-7845-AFA0-822D-1718A6702AA5}"/>
              </a:ext>
            </a:extLst>
          </p:cNvPr>
          <p:cNvSpPr txBox="1"/>
          <p:nvPr/>
        </p:nvSpPr>
        <p:spPr>
          <a:xfrm>
            <a:off x="453281" y="1353398"/>
            <a:ext cx="61462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b="1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理解虚拟局域网</a:t>
            </a:r>
            <a:r>
              <a:rPr kumimoji="1" lang="en-US" altLang="zh-CN" sz="2000" dirty="0"/>
              <a:t>VLAN</a:t>
            </a:r>
            <a:r>
              <a:rPr kumimoji="1" lang="zh-CN" altLang="en-US" sz="2000" dirty="0"/>
              <a:t>的概念；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了解</a:t>
            </a:r>
            <a:r>
              <a:rPr kumimoji="1" lang="en-US" altLang="zh-CN" sz="2000" dirty="0"/>
              <a:t>VLAN</a:t>
            </a:r>
            <a:r>
              <a:rPr kumimoji="1" lang="zh-CN" altLang="en-US" sz="2000" dirty="0"/>
              <a:t>技术在交换式以太网中的使用；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</a:t>
            </a:r>
            <a:r>
              <a:rPr kumimoji="1" lang="en-US" altLang="zh-CN" sz="2000" dirty="0"/>
              <a:t>VLAN</a:t>
            </a:r>
            <a:r>
              <a:rPr kumimoji="1" lang="zh-CN" altLang="en-US" sz="2000" dirty="0"/>
              <a:t>技术在数据链路层隔离广播域的作用。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3AD1AD-B018-DD4D-E5C1-5BC25EA9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3" y="3429000"/>
            <a:ext cx="4575094" cy="2075602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1A0056D-2816-69D5-6ECD-7A1109DDA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73078"/>
              </p:ext>
            </p:extLst>
          </p:nvPr>
        </p:nvGraphicFramePr>
        <p:xfrm>
          <a:off x="4583151" y="3291607"/>
          <a:ext cx="436587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28">
                  <a:extLst>
                    <a:ext uri="{9D8B030D-6E8A-4147-A177-3AD203B41FA5}">
                      <a16:colId xmlns:a16="http://schemas.microsoft.com/office/drawing/2014/main" val="116369738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8788799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150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子网掩码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21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4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1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77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5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728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E5047-79F7-3688-01A2-128F59AC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083ECB3-49EE-2173-4E08-3527CBC7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实验步骤（任务一）</a:t>
            </a:r>
            <a:endParaRPr lang="en-US" altLang="zh-CN" sz="2800" b="1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773B7E0-78B7-0160-7352-CAA599EC229E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EA666B-AB3E-5BE2-96B0-C3F034BF216C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实验五：虚拟局域网（</a:t>
            </a:r>
            <a:r>
              <a:rPr lang="en-US" altLang="zh-CN" dirty="0"/>
              <a:t>VLAN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B6AFED-4790-9A8B-883E-2D39FA0AFFE9}"/>
              </a:ext>
            </a:extLst>
          </p:cNvPr>
          <p:cNvSpPr txBox="1"/>
          <p:nvPr/>
        </p:nvSpPr>
        <p:spPr>
          <a:xfrm>
            <a:off x="273403" y="1374862"/>
            <a:ext cx="785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1.</a:t>
            </a:r>
            <a:r>
              <a:rPr kumimoji="1" lang="zh-CN" altLang="en-US" sz="1800" b="1" dirty="0"/>
              <a:t> 查看交换机上的</a:t>
            </a:r>
            <a:r>
              <a:rPr kumimoji="1" lang="en-US" altLang="zh-CN" sz="1800" b="1" dirty="0"/>
              <a:t>VLAN</a:t>
            </a:r>
            <a:r>
              <a:rPr kumimoji="1" lang="zh-CN" altLang="en-US" sz="1800" b="1" dirty="0"/>
              <a:t>信息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exp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Inspect🔍-&gt;</a:t>
            </a:r>
            <a:r>
              <a:rPr kumimoji="1" lang="zh-CN" altLang="en-US" sz="1800" dirty="0"/>
              <a:t>单击</a:t>
            </a:r>
            <a:r>
              <a:rPr kumimoji="1" lang="en-US" altLang="zh-CN" sz="1800" dirty="0"/>
              <a:t>Switch0&gt;</a:t>
            </a:r>
            <a:r>
              <a:rPr kumimoji="1" lang="en-US" altLang="zh-CN" dirty="0"/>
              <a:t>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6C9D0-31A3-7ABF-4DF1-C93F2568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70" y="2150638"/>
            <a:ext cx="5499100" cy="182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6D921FB-9FA0-2868-B0ED-598ECDAD3EF2}"/>
              </a:ext>
            </a:extLst>
          </p:cNvPr>
          <p:cNvSpPr/>
          <p:nvPr/>
        </p:nvSpPr>
        <p:spPr>
          <a:xfrm flipH="1">
            <a:off x="2509024" y="2765115"/>
            <a:ext cx="379142" cy="825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0A03AA-5D3A-1501-E659-2DFCDEB816CB}"/>
              </a:ext>
            </a:extLst>
          </p:cNvPr>
          <p:cNvSpPr txBox="1"/>
          <p:nvPr/>
        </p:nvSpPr>
        <p:spPr>
          <a:xfrm>
            <a:off x="381198" y="4270749"/>
            <a:ext cx="7855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2.</a:t>
            </a:r>
            <a:r>
              <a:rPr kumimoji="1" lang="zh-CN" altLang="en-US" sz="1800" b="1" dirty="0"/>
              <a:t> 观察未划分</a:t>
            </a:r>
            <a:r>
              <a:rPr kumimoji="1" lang="en-US" altLang="zh-CN" sz="1800" b="1" dirty="0"/>
              <a:t>VLAN</a:t>
            </a:r>
            <a:r>
              <a:rPr kumimoji="1" lang="zh-CN" altLang="en-US" sz="1800" b="1" dirty="0"/>
              <a:t>时，交换机对广播包的转发方式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	Simulation-&gt;Event Filters-&gt; ARP &amp; ICMP</a:t>
            </a:r>
          </a:p>
          <a:p>
            <a:r>
              <a:rPr kumimoji="1" lang="en-US" altLang="zh-CN" dirty="0"/>
              <a:t>	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Simple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PDU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PC0-&gt;PC2</a:t>
            </a:r>
            <a:r>
              <a:rPr kumimoji="1" lang="zh-CN" altLang="en-US" sz="1800" dirty="0"/>
              <a:t>）</a:t>
            </a:r>
            <a:r>
              <a:rPr kumimoji="1" lang="en-US" altLang="zh-CN" sz="1800" dirty="0"/>
              <a:t>-&gt; Play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-&gt;</a:t>
            </a:r>
            <a:r>
              <a:rPr kumimoji="1" lang="zh-CN" altLang="en-US" sz="1800" dirty="0"/>
              <a:t>点击</a:t>
            </a:r>
            <a:r>
              <a:rPr kumimoji="1" lang="en-US" altLang="zh-CN" sz="1800" dirty="0"/>
              <a:t>APR</a:t>
            </a:r>
            <a:r>
              <a:rPr kumimoji="1" lang="zh-CN" altLang="en-US" sz="1800" dirty="0"/>
              <a:t>色块观察</a:t>
            </a:r>
            <a:r>
              <a:rPr kumimoji="1" lang="en-US" altLang="zh-CN" sz="1800" dirty="0"/>
              <a:t>DEST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ADDR</a:t>
            </a:r>
          </a:p>
          <a:p>
            <a:r>
              <a:rPr kumimoji="1" lang="en-US" altLang="zh-CN" dirty="0"/>
              <a:t>      </a:t>
            </a:r>
            <a:r>
              <a:rPr kumimoji="1" lang="zh-CN" altLang="en-US" dirty="0"/>
              <a:t> </a:t>
            </a:r>
            <a:r>
              <a:rPr kumimoji="1" lang="zh-CN" altLang="en-US" i="1" dirty="0"/>
              <a:t>观察数据发送过程中，交换机如何处理</a:t>
            </a:r>
            <a:r>
              <a:rPr kumimoji="1" lang="en-US" altLang="zh-CN" i="1" dirty="0"/>
              <a:t>ARP</a:t>
            </a:r>
            <a:r>
              <a:rPr kumimoji="1" lang="zh-CN" altLang="en-US" i="1" dirty="0"/>
              <a:t>广播包，</a:t>
            </a:r>
            <a:endParaRPr kumimoji="1" lang="en-US" altLang="zh-CN" i="1" dirty="0"/>
          </a:p>
          <a:p>
            <a:r>
              <a:rPr kumimoji="1" lang="zh-CN" altLang="en-US" i="1" dirty="0"/>
              <a:t>       并记录该广播包的传播范围</a:t>
            </a:r>
            <a:r>
              <a:rPr kumimoji="1" lang="zh-CN" altLang="en-US" sz="1800" dirty="0"/>
              <a:t> </a:t>
            </a:r>
            <a:endParaRPr kumimoji="1" lang="en-US" altLang="zh-CN" sz="1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B7E3C6F-E9DA-1E0D-11D6-5CF99D79E29A}"/>
              </a:ext>
            </a:extLst>
          </p:cNvPr>
          <p:cNvSpPr txBox="1"/>
          <p:nvPr/>
        </p:nvSpPr>
        <p:spPr>
          <a:xfrm>
            <a:off x="381198" y="590653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3.</a:t>
            </a:r>
            <a:r>
              <a:rPr kumimoji="1" lang="zh-CN" altLang="en-US" sz="1800" b="1" dirty="0"/>
              <a:t> </a:t>
            </a:r>
            <a:r>
              <a:rPr kumimoji="1" lang="en-US" altLang="zh-CN" sz="1800" b="1" dirty="0"/>
              <a:t>Delete</a:t>
            </a:r>
            <a:r>
              <a:rPr kumimoji="1" lang="zh-CN" altLang="en-US" sz="1800" b="1" dirty="0"/>
              <a:t> 当前场景，为下一个实验做准备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58144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40A0C-27BE-E5A9-CE2B-F20412D1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AAC12171-5B51-C33D-64D4-F961EA3ACE17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185392-D8BF-C670-1522-86695730CF90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实验一：以太网的封装</a:t>
            </a:r>
            <a:endParaRPr lang="en-US" altLang="zh-C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6D222C-2570-2766-0CF7-6ADF6D85F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背景知识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4768D6-60D5-B6B6-8E68-183D307F528B}"/>
              </a:ext>
            </a:extLst>
          </p:cNvPr>
          <p:cNvSpPr txBox="1"/>
          <p:nvPr/>
        </p:nvSpPr>
        <p:spPr>
          <a:xfrm>
            <a:off x="375637" y="3762330"/>
            <a:ext cx="48109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设备</a:t>
            </a:r>
            <a:r>
              <a:rPr kumimoji="1" lang="en-US" altLang="zh-CN" b="1" dirty="0"/>
              <a:t>MAC</a:t>
            </a:r>
            <a:r>
              <a:rPr kumimoji="1" lang="zh-CN" altLang="en-US" b="1" dirty="0"/>
              <a:t>地址：</a:t>
            </a:r>
            <a:r>
              <a:rPr kumimoji="1" lang="zh-CN" altLang="en-US" dirty="0"/>
              <a:t>又称硬件地址或者物理地址</a:t>
            </a:r>
            <a:endParaRPr kumimoji="1" lang="en-US" altLang="zh-CN" dirty="0"/>
          </a:p>
          <a:p>
            <a:r>
              <a:rPr kumimoji="1" lang="zh-CN" altLang="en-US" dirty="0"/>
              <a:t>                          长度为</a:t>
            </a:r>
            <a:r>
              <a:rPr kumimoji="1" lang="en-US" altLang="zh-CN" dirty="0"/>
              <a:t>48</a:t>
            </a:r>
            <a:r>
              <a:rPr kumimoji="1" lang="zh-CN" altLang="en-US" dirty="0"/>
              <a:t>位</a:t>
            </a:r>
            <a:endParaRPr kumimoji="1" lang="en-US" altLang="zh-CN" dirty="0"/>
          </a:p>
          <a:p>
            <a:r>
              <a:rPr kumimoji="1" lang="zh-CN" altLang="en-US" dirty="0"/>
              <a:t>                          固化在</a:t>
            </a:r>
            <a:r>
              <a:rPr kumimoji="1" lang="en-US" altLang="zh-CN" dirty="0"/>
              <a:t>ROM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r>
              <a:rPr kumimoji="1" lang="zh-CN" altLang="en-US" dirty="0"/>
              <a:t>                          在以太网中</a:t>
            </a:r>
            <a:r>
              <a:rPr kumimoji="1" lang="zh-CN" altLang="en-US" b="1" dirty="0">
                <a:solidFill>
                  <a:srgbClr val="FF0000"/>
                </a:solidFill>
              </a:rPr>
              <a:t>唯一</a:t>
            </a:r>
            <a:r>
              <a:rPr kumimoji="1" lang="zh-CN" altLang="en-US" dirty="0"/>
              <a:t>标识一个站点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84BC0F-17D1-ED32-02B2-3299A48561B0}"/>
              </a:ext>
            </a:extLst>
          </p:cNvPr>
          <p:cNvSpPr txBox="1"/>
          <p:nvPr/>
        </p:nvSpPr>
        <p:spPr>
          <a:xfrm>
            <a:off x="375637" y="5307032"/>
            <a:ext cx="36631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目标</a:t>
            </a:r>
            <a:r>
              <a:rPr kumimoji="1" lang="en-US" altLang="zh-CN" b="1" dirty="0"/>
              <a:t>MAC</a:t>
            </a:r>
            <a:r>
              <a:rPr kumimoji="1" lang="zh-CN" altLang="en-US" b="1" dirty="0"/>
              <a:t>地址：</a:t>
            </a:r>
            <a:r>
              <a:rPr kumimoji="1" lang="zh-CN" altLang="en-US" dirty="0"/>
              <a:t>分三类</a:t>
            </a:r>
            <a:endParaRPr kumimoji="1" lang="en-US" altLang="zh-CN" dirty="0"/>
          </a:p>
          <a:p>
            <a:r>
              <a:rPr kumimoji="1" lang="zh-CN" altLang="en-US" dirty="0"/>
              <a:t>     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）单播地址：单个目标地址</a:t>
            </a:r>
            <a:endParaRPr kumimoji="1" lang="en-US" altLang="zh-CN" dirty="0"/>
          </a:p>
          <a:p>
            <a:r>
              <a:rPr kumimoji="1" lang="zh-CN" altLang="en-US" dirty="0"/>
              <a:t>    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）组播地址：多个目标地址</a:t>
            </a:r>
            <a:endParaRPr kumimoji="1" lang="en-US" altLang="zh-CN" dirty="0"/>
          </a:p>
          <a:p>
            <a:r>
              <a:rPr kumimoji="1" lang="zh-CN" altLang="en-US" dirty="0"/>
              <a:t>     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）广播地址：所有地址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B988C8-7A1E-6DC6-765D-B8578DC536C9}"/>
              </a:ext>
            </a:extLst>
          </p:cNvPr>
          <p:cNvSpPr txBox="1"/>
          <p:nvPr/>
        </p:nvSpPr>
        <p:spPr>
          <a:xfrm>
            <a:off x="3875345" y="3167163"/>
            <a:ext cx="1898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dirty="0"/>
              <a:t>以太网帧格式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F7C0FB1-EDFE-326E-6CCD-8F61E48C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37" y="1740999"/>
            <a:ext cx="8392725" cy="145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06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4FA20-A44D-44C8-B6FE-825DBF5BE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7A57305C-7CED-CC47-0496-EC44CBE9D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实验步骤（任务二）</a:t>
            </a:r>
            <a:endParaRPr lang="en-US" altLang="zh-CN" sz="2800" b="1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BEF79CD0-F442-6D34-4B72-90A1F8CFE82F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7F8A16-0D75-0BE8-0811-691DD687C37E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实验五：虚拟局域网（</a:t>
            </a:r>
            <a:r>
              <a:rPr lang="en-US" altLang="zh-CN" dirty="0"/>
              <a:t>VLAN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CD1A17-384A-8035-ACD0-195182B1995F}"/>
              </a:ext>
            </a:extLst>
          </p:cNvPr>
          <p:cNvSpPr txBox="1"/>
          <p:nvPr/>
        </p:nvSpPr>
        <p:spPr>
          <a:xfrm>
            <a:off x="308768" y="1245417"/>
            <a:ext cx="8752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1.</a:t>
            </a:r>
            <a:r>
              <a:rPr kumimoji="1" lang="zh-CN" altLang="en-US" sz="1800" b="1" dirty="0"/>
              <a:t> </a:t>
            </a:r>
            <a:r>
              <a:rPr kumimoji="1" lang="zh-CN" altLang="en-US" b="1" dirty="0"/>
              <a:t>创建 </a:t>
            </a:r>
            <a:r>
              <a:rPr kumimoji="1" lang="en-US" altLang="zh-CN" sz="1800" b="1" dirty="0"/>
              <a:t>VLAN</a:t>
            </a:r>
            <a:r>
              <a:rPr kumimoji="1" lang="zh-CN" altLang="en-US" sz="1800" b="1" dirty="0"/>
              <a:t> 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exp</a:t>
            </a:r>
            <a:r>
              <a:rPr kumimoji="1" lang="zh-CN" altLang="en-US" sz="1800" dirty="0"/>
              <a:t>：单击</a:t>
            </a:r>
            <a:r>
              <a:rPr kumimoji="1" lang="en-US" altLang="zh-CN" sz="1800" dirty="0"/>
              <a:t>Switch0 -&gt; </a:t>
            </a:r>
            <a:r>
              <a:rPr kumimoji="1" lang="en-US" altLang="zh-CN" dirty="0"/>
              <a:t>Config -&gt; VLAN Database </a:t>
            </a:r>
            <a:r>
              <a:rPr kumimoji="1" lang="en-US" altLang="zh-CN" sz="1600" dirty="0"/>
              <a:t>(</a:t>
            </a:r>
            <a:r>
              <a:rPr kumimoji="1" lang="zh-CN" altLang="en-US" sz="1600" dirty="0"/>
              <a:t>两个交换机都增加 </a:t>
            </a:r>
            <a:r>
              <a:rPr kumimoji="1" lang="en-US" altLang="zh-CN" sz="1600" dirty="0"/>
              <a:t>vlan2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/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vlan3)</a:t>
            </a:r>
            <a:endParaRPr kumimoji="1" lang="en-US" altLang="zh-CN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7B02EE-B539-45B3-CD87-B98FD25DC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5" y="4847789"/>
            <a:ext cx="3332343" cy="157427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CB141BC-C918-7BF9-3F03-CC216F258E48}"/>
              </a:ext>
            </a:extLst>
          </p:cNvPr>
          <p:cNvSpPr txBox="1"/>
          <p:nvPr/>
        </p:nvSpPr>
        <p:spPr>
          <a:xfrm>
            <a:off x="308768" y="1935076"/>
            <a:ext cx="8752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2.</a:t>
            </a:r>
            <a:r>
              <a:rPr kumimoji="1" lang="zh-CN" altLang="en-US" sz="1800" b="1" dirty="0"/>
              <a:t> 设置 </a:t>
            </a:r>
            <a:r>
              <a:rPr kumimoji="1" lang="en-US" altLang="zh-CN" sz="1800" b="1" dirty="0"/>
              <a:t>Switch0</a:t>
            </a:r>
            <a:r>
              <a:rPr kumimoji="1" lang="zh-CN" altLang="en-US" sz="1800" b="1" dirty="0"/>
              <a:t>和</a:t>
            </a:r>
            <a:r>
              <a:rPr kumimoji="1" lang="en-US" altLang="zh-CN" sz="1800" b="1" dirty="0"/>
              <a:t>Switch1</a:t>
            </a:r>
            <a:r>
              <a:rPr kumimoji="1" lang="zh-CN" altLang="en-US" sz="1800" b="1" dirty="0"/>
              <a:t>之间的中继连接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exp</a:t>
            </a:r>
            <a:r>
              <a:rPr kumimoji="1" lang="zh-CN" altLang="en-US" sz="1800" dirty="0"/>
              <a:t>：单击</a:t>
            </a:r>
            <a:r>
              <a:rPr kumimoji="1" lang="en-US" altLang="zh-CN" sz="1800" dirty="0"/>
              <a:t>Switch0 -&gt; </a:t>
            </a:r>
            <a:r>
              <a:rPr kumimoji="1" lang="en-US" altLang="zh-CN" dirty="0"/>
              <a:t>Config -&gt; FastEthernet3/1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Access (Trunk</a:t>
            </a:r>
            <a:r>
              <a:rPr kumimoji="1" lang="zh-CN" altLang="en-US" dirty="0"/>
              <a:t>中继模式</a:t>
            </a:r>
            <a:r>
              <a:rPr kumimoji="1" lang="en-US" altLang="zh-CN" dirty="0"/>
              <a:t>) </a:t>
            </a:r>
            <a:endParaRPr kumimoji="1" lang="en-US" altLang="zh-CN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9FD4F0-5DAC-CA87-16A3-C56F1549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180" y="4802705"/>
            <a:ext cx="2763293" cy="16644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6C4973-955F-29F8-3071-BBDC18FD38C0}"/>
              </a:ext>
            </a:extLst>
          </p:cNvPr>
          <p:cNvSpPr txBox="1"/>
          <p:nvPr/>
        </p:nvSpPr>
        <p:spPr>
          <a:xfrm>
            <a:off x="308768" y="2624736"/>
            <a:ext cx="8752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3.</a:t>
            </a:r>
            <a:r>
              <a:rPr kumimoji="1" lang="zh-CN" altLang="en-US" sz="1800" b="1" dirty="0"/>
              <a:t> 将端口划分到不同的</a:t>
            </a:r>
            <a:r>
              <a:rPr kumimoji="1" lang="en-US" altLang="zh-CN" sz="1800" b="1" dirty="0"/>
              <a:t>VLAN</a:t>
            </a:r>
            <a:r>
              <a:rPr kumimoji="1" lang="zh-CN" altLang="en-US" sz="1800" b="1" dirty="0"/>
              <a:t>内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exp</a:t>
            </a:r>
            <a:r>
              <a:rPr kumimoji="1" lang="zh-CN" altLang="en-US" sz="1800" dirty="0"/>
              <a:t>：单击</a:t>
            </a:r>
            <a:r>
              <a:rPr kumimoji="1" lang="en-US" altLang="zh-CN" sz="1800" dirty="0"/>
              <a:t>Switch0 -&gt; </a:t>
            </a:r>
            <a:r>
              <a:rPr kumimoji="1" lang="en-US" altLang="zh-CN" dirty="0"/>
              <a:t>FastEthernet3/1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Access (Trunk</a:t>
            </a:r>
            <a:r>
              <a:rPr kumimoji="1" lang="zh-CN" altLang="en-US" dirty="0"/>
              <a:t>中继模式</a:t>
            </a:r>
            <a:r>
              <a:rPr kumimoji="1" lang="en-US" altLang="zh-CN" dirty="0"/>
              <a:t>) </a:t>
            </a:r>
            <a:endParaRPr kumimoji="1" lang="en-US" altLang="zh-CN" sz="18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F25B5C9-8B4E-97DF-206A-AA18F31B4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473" y="4814996"/>
            <a:ext cx="2924280" cy="1639859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417CC53-72A8-B1AD-AB29-9A9E35C70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95883"/>
              </p:ext>
            </p:extLst>
          </p:nvPr>
        </p:nvGraphicFramePr>
        <p:xfrm>
          <a:off x="5949649" y="2673543"/>
          <a:ext cx="3076017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691">
                  <a:extLst>
                    <a:ext uri="{9D8B030D-6E8A-4147-A177-3AD203B41FA5}">
                      <a16:colId xmlns:a16="http://schemas.microsoft.com/office/drawing/2014/main" val="1163697388"/>
                    </a:ext>
                  </a:extLst>
                </a:gridCol>
                <a:gridCol w="711245">
                  <a:extLst>
                    <a:ext uri="{9D8B030D-6E8A-4147-A177-3AD203B41FA5}">
                      <a16:colId xmlns:a16="http://schemas.microsoft.com/office/drawing/2014/main" val="3878879939"/>
                    </a:ext>
                  </a:extLst>
                </a:gridCol>
                <a:gridCol w="1387081">
                  <a:extLst>
                    <a:ext uri="{9D8B030D-6E8A-4147-A177-3AD203B41FA5}">
                      <a16:colId xmlns:a16="http://schemas.microsoft.com/office/drawing/2014/main" val="454731400"/>
                    </a:ext>
                  </a:extLst>
                </a:gridCol>
              </a:tblGrid>
              <a:tr h="238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VLAN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02012"/>
                  </a:ext>
                </a:extLst>
              </a:tr>
              <a:tr h="23887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216182"/>
                  </a:ext>
                </a:extLst>
              </a:tr>
              <a:tr h="2388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192.168.2.1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49775"/>
                  </a:ext>
                </a:extLst>
              </a:tr>
              <a:tr h="2388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192.168.2.2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185789"/>
                  </a:ext>
                </a:extLst>
              </a:tr>
              <a:tr h="2388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9799"/>
                  </a:ext>
                </a:extLst>
              </a:tr>
              <a:tr h="2388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777379"/>
                  </a:ext>
                </a:extLst>
              </a:tr>
              <a:tr h="238872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192.168.2.3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5342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AAB3BBB-B004-6C9A-D24C-8A385F4E9834}"/>
              </a:ext>
            </a:extLst>
          </p:cNvPr>
          <p:cNvSpPr txBox="1"/>
          <p:nvPr/>
        </p:nvSpPr>
        <p:spPr>
          <a:xfrm>
            <a:off x="273404" y="3313398"/>
            <a:ext cx="5402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4.</a:t>
            </a:r>
            <a:r>
              <a:rPr kumimoji="1" lang="zh-CN" altLang="en-US" sz="1800" b="1" dirty="0"/>
              <a:t> 修改</a:t>
            </a:r>
            <a:r>
              <a:rPr kumimoji="1" lang="en-US" altLang="zh-CN" sz="1800" b="1" dirty="0"/>
              <a:t>PC</a:t>
            </a:r>
            <a:r>
              <a:rPr kumimoji="1" lang="zh-CN" altLang="en-US" sz="1800" b="1" dirty="0"/>
              <a:t> 的</a:t>
            </a:r>
            <a:r>
              <a:rPr kumimoji="1" lang="en-US" altLang="zh-CN" sz="1800" b="1" dirty="0"/>
              <a:t>IP</a:t>
            </a:r>
            <a:r>
              <a:rPr kumimoji="1" lang="zh-CN" altLang="en-US" sz="1800" b="1" dirty="0"/>
              <a:t>地址</a:t>
            </a:r>
            <a:endParaRPr kumimoji="1" lang="en-US" altLang="zh-CN" sz="1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95DCE51-571C-103B-C132-1ED52AE06247}"/>
              </a:ext>
            </a:extLst>
          </p:cNvPr>
          <p:cNvSpPr txBox="1"/>
          <p:nvPr/>
        </p:nvSpPr>
        <p:spPr>
          <a:xfrm>
            <a:off x="308768" y="3782843"/>
            <a:ext cx="7855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5.</a:t>
            </a:r>
            <a:r>
              <a:rPr kumimoji="1" lang="zh-CN" altLang="en-US" sz="1800" b="1" dirty="0"/>
              <a:t> 查看交换机上的</a:t>
            </a:r>
            <a:r>
              <a:rPr kumimoji="1" lang="en-US" altLang="zh-CN" sz="1800" b="1" dirty="0"/>
              <a:t>VLAN</a:t>
            </a:r>
            <a:r>
              <a:rPr kumimoji="1" lang="zh-CN" altLang="en-US" sz="1800" b="1" dirty="0"/>
              <a:t>信息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exp</a:t>
            </a:r>
            <a:r>
              <a:rPr kumimoji="1" lang="zh-CN" altLang="en-US" sz="1800" dirty="0"/>
              <a:t>：</a:t>
            </a:r>
            <a:r>
              <a:rPr kumimoji="1" lang="en-US" altLang="zh-CN" sz="1800" dirty="0"/>
              <a:t>Inspect🔍-&gt;</a:t>
            </a:r>
            <a:r>
              <a:rPr kumimoji="1" lang="zh-CN" altLang="en-US" sz="1800" dirty="0"/>
              <a:t>单击</a:t>
            </a:r>
            <a:r>
              <a:rPr kumimoji="1" lang="en-US" altLang="zh-CN" sz="1800" dirty="0"/>
              <a:t>Switch0&gt;</a:t>
            </a:r>
            <a:r>
              <a:rPr kumimoji="1" lang="en-US" altLang="zh-CN" dirty="0"/>
              <a:t>Port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Status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711458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55C8-5C1D-505E-FCC8-666520AEF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9406703F-D1D5-EEDA-4754-E0FB5B688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实验步骤（任务三）</a:t>
            </a:r>
            <a:endParaRPr lang="en-US" altLang="zh-CN" sz="2800" b="1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479A184-9225-8122-3718-D7A01EA3DDA0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C9B057-A2D6-ECB5-9F0E-398390E75363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实验五：虚拟局域网（</a:t>
            </a:r>
            <a:r>
              <a:rPr lang="en-US" altLang="zh-CN" dirty="0"/>
              <a:t>VLAN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E9DEA8-BBCE-CA4D-A17A-DCA531F02F5D}"/>
              </a:ext>
            </a:extLst>
          </p:cNvPr>
          <p:cNvSpPr txBox="1"/>
          <p:nvPr/>
        </p:nvSpPr>
        <p:spPr>
          <a:xfrm>
            <a:off x="459256" y="1460641"/>
            <a:ext cx="78558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1.</a:t>
            </a:r>
            <a:r>
              <a:rPr kumimoji="1" lang="zh-CN" altLang="en-US" sz="1800" b="1" dirty="0"/>
              <a:t> 观察划分</a:t>
            </a:r>
            <a:r>
              <a:rPr kumimoji="1" lang="en-US" altLang="zh-CN" sz="1800" b="1" dirty="0"/>
              <a:t>VLAN</a:t>
            </a:r>
            <a:r>
              <a:rPr kumimoji="1" lang="zh-CN" altLang="en-US" sz="1800" b="1" dirty="0"/>
              <a:t>后，交换机对广播包的转发方式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en-US" altLang="zh-CN" sz="1800" dirty="0"/>
              <a:t>	Simulation-&gt;Event Filters-&gt; ARP &amp; ICMP</a:t>
            </a:r>
          </a:p>
          <a:p>
            <a:r>
              <a:rPr kumimoji="1" lang="en-US" altLang="zh-CN" dirty="0"/>
              <a:t>	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Simple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PDU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PC0-&gt;PC3</a:t>
            </a:r>
            <a:r>
              <a:rPr kumimoji="1" lang="zh-CN" altLang="en-US" sz="1800" dirty="0"/>
              <a:t>）</a:t>
            </a:r>
            <a:r>
              <a:rPr kumimoji="1" lang="en-US" altLang="zh-CN" sz="1800" dirty="0"/>
              <a:t>-&gt; Play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-&gt;</a:t>
            </a:r>
            <a:r>
              <a:rPr kumimoji="1" lang="zh-CN" altLang="en-US" sz="1800" dirty="0"/>
              <a:t>点击</a:t>
            </a:r>
            <a:r>
              <a:rPr kumimoji="1" lang="en-US" altLang="zh-CN" sz="1800" dirty="0"/>
              <a:t>APR</a:t>
            </a:r>
            <a:r>
              <a:rPr kumimoji="1" lang="zh-CN" altLang="en-US" sz="1800" dirty="0"/>
              <a:t>色块观察</a:t>
            </a:r>
            <a:r>
              <a:rPr kumimoji="1" lang="en-US" altLang="zh-CN" sz="1800" dirty="0"/>
              <a:t>DEST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ADDR</a:t>
            </a:r>
          </a:p>
          <a:p>
            <a:endParaRPr kumimoji="1" lang="en-US" altLang="zh-CN" dirty="0"/>
          </a:p>
          <a:p>
            <a:r>
              <a:rPr kumimoji="1" lang="en-US" altLang="zh-CN" sz="1800" b="1" dirty="0"/>
              <a:t>2.</a:t>
            </a:r>
            <a:r>
              <a:rPr kumimoji="1" lang="zh-CN" altLang="en-US" sz="1800" b="1" dirty="0"/>
              <a:t> 观察数据发送过程，两台交换机转发该广播包的范围</a:t>
            </a:r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i="1" dirty="0"/>
              <a:t>     请回答哪些</a:t>
            </a:r>
            <a:r>
              <a:rPr kumimoji="1" lang="en-US" altLang="zh-CN" i="1" dirty="0"/>
              <a:t>PC</a:t>
            </a:r>
            <a:r>
              <a:rPr kumimoji="1" lang="zh-CN" altLang="en-US" i="1" dirty="0"/>
              <a:t>收到了广播包</a:t>
            </a:r>
            <a:endParaRPr kumimoji="1" lang="en-US" altLang="zh-CN" i="1" dirty="0"/>
          </a:p>
          <a:p>
            <a:r>
              <a:rPr kumimoji="1" lang="zh-CN" altLang="en-US" i="1" dirty="0"/>
              <a:t>      对照交换机</a:t>
            </a:r>
            <a:r>
              <a:rPr kumimoji="1" lang="en-US" altLang="zh-CN" i="1" dirty="0"/>
              <a:t>VLAN</a:t>
            </a:r>
            <a:r>
              <a:rPr kumimoji="1" lang="zh-CN" altLang="en-US" i="1" dirty="0"/>
              <a:t>信息进行分析</a:t>
            </a:r>
            <a:endParaRPr kumimoji="1"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EFC1BE-01B5-744C-CC11-8C972754F4E8}"/>
              </a:ext>
            </a:extLst>
          </p:cNvPr>
          <p:cNvSpPr txBox="1"/>
          <p:nvPr/>
        </p:nvSpPr>
        <p:spPr>
          <a:xfrm>
            <a:off x="459255" y="3798680"/>
            <a:ext cx="78558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3.</a:t>
            </a:r>
            <a:r>
              <a:rPr kumimoji="1" lang="zh-CN" altLang="en-US" sz="1800" b="1" dirty="0"/>
              <a:t> 观察划分</a:t>
            </a:r>
            <a:r>
              <a:rPr kumimoji="1" lang="en-US" altLang="zh-CN" sz="1800" b="1" dirty="0"/>
              <a:t>VLAN</a:t>
            </a:r>
            <a:r>
              <a:rPr kumimoji="1" lang="zh-CN" altLang="en-US" sz="1800" b="1" dirty="0"/>
              <a:t>后，交换机对广播包的转发方式</a:t>
            </a:r>
            <a:endParaRPr kumimoji="1" lang="en-US" altLang="zh-CN" sz="1800" b="1" dirty="0"/>
          </a:p>
          <a:p>
            <a:r>
              <a:rPr kumimoji="1" lang="en-US" altLang="zh-CN" dirty="0"/>
              <a:t>	</a:t>
            </a:r>
            <a:r>
              <a:rPr kumimoji="1" lang="en-US" altLang="zh-CN" sz="1800" dirty="0"/>
              <a:t>Add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Simple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PDU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PC1-&gt;PC2</a:t>
            </a:r>
            <a:r>
              <a:rPr kumimoji="1" lang="zh-CN" altLang="en-US" sz="1800" dirty="0"/>
              <a:t>）</a:t>
            </a:r>
            <a:r>
              <a:rPr kumimoji="1" lang="en-US" altLang="zh-CN" sz="1800" dirty="0"/>
              <a:t>-&gt; Play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-&gt;</a:t>
            </a:r>
            <a:r>
              <a:rPr kumimoji="1" lang="zh-CN" altLang="en-US" sz="1800" dirty="0"/>
              <a:t>点击</a:t>
            </a:r>
            <a:r>
              <a:rPr kumimoji="1" lang="en-US" altLang="zh-CN" sz="1800" dirty="0"/>
              <a:t>APR</a:t>
            </a:r>
            <a:r>
              <a:rPr kumimoji="1" lang="zh-CN" altLang="en-US" sz="1800" dirty="0"/>
              <a:t>色块观察</a:t>
            </a:r>
            <a:r>
              <a:rPr kumimoji="1" lang="en-US" altLang="zh-CN" sz="1800" dirty="0"/>
              <a:t>DEST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ADDR</a:t>
            </a:r>
          </a:p>
          <a:p>
            <a:endParaRPr kumimoji="1" lang="en-US" altLang="zh-CN" dirty="0"/>
          </a:p>
          <a:p>
            <a:r>
              <a:rPr kumimoji="1" lang="en-US" altLang="zh-CN" sz="1800" b="1" dirty="0"/>
              <a:t>4.</a:t>
            </a:r>
            <a:r>
              <a:rPr kumimoji="1" lang="zh-CN" altLang="en-US" sz="1800" b="1" dirty="0"/>
              <a:t> 观察数据发送过程，两台交换机转发该广播包的范围</a:t>
            </a:r>
            <a:r>
              <a:rPr kumimoji="1" lang="en-US" altLang="zh-CN" dirty="0"/>
              <a:t> 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i="1" dirty="0"/>
              <a:t>     请回答哪些</a:t>
            </a:r>
            <a:r>
              <a:rPr kumimoji="1" lang="en-US" altLang="zh-CN" i="1" dirty="0"/>
              <a:t>PC</a:t>
            </a:r>
            <a:r>
              <a:rPr kumimoji="1" lang="zh-CN" altLang="en-US" i="1" dirty="0"/>
              <a:t>收到了广播包</a:t>
            </a:r>
            <a:endParaRPr kumimoji="1" lang="en-US" altLang="zh-CN" i="1" dirty="0"/>
          </a:p>
          <a:p>
            <a:r>
              <a:rPr kumimoji="1" lang="zh-CN" altLang="en-US" i="1" dirty="0"/>
              <a:t>      对照交换机</a:t>
            </a:r>
            <a:r>
              <a:rPr kumimoji="1" lang="en-US" altLang="zh-CN" i="1" dirty="0"/>
              <a:t>VLAN</a:t>
            </a:r>
            <a:r>
              <a:rPr kumimoji="1" lang="zh-CN" altLang="en-US" i="1" dirty="0"/>
              <a:t>信息进行分析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91900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803F9-1D18-3674-AC71-11E3BB90C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D86A987-B40C-66B3-B314-AAA023B2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思考题</a:t>
            </a:r>
            <a:endParaRPr lang="en-US" altLang="zh-CN" sz="2800" b="1" dirty="0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A38B09C7-4064-B985-C9FE-6E2DD2FD46F7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895BC-5E1B-BF62-8D92-2BE28B0BCA5D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实验五：虚拟局域网（</a:t>
            </a:r>
            <a:r>
              <a:rPr lang="en-US" altLang="zh-CN" dirty="0"/>
              <a:t>VLAN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A07C16-611C-ABA5-A738-B1C819C5240E}"/>
              </a:ext>
            </a:extLst>
          </p:cNvPr>
          <p:cNvSpPr txBox="1"/>
          <p:nvPr/>
        </p:nvSpPr>
        <p:spPr>
          <a:xfrm>
            <a:off x="273404" y="1245417"/>
            <a:ext cx="8752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任务一中，两台交换机如何分别处理广播包？其广播包的传播范围有多大？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任务三中，当一台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发送广播包时，与之连接在同一台交换机上的其他</a:t>
            </a:r>
            <a:r>
              <a:rPr kumimoji="1" lang="en-US" altLang="zh-CN" sz="2000" dirty="0"/>
              <a:t>PC</a:t>
            </a:r>
            <a:r>
              <a:rPr kumimoji="1" lang="zh-CN" altLang="en-US" sz="2000" dirty="0"/>
              <a:t>是否一定能接收到该广播包？根据实验结果举例说明。</a:t>
            </a: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通过分析任务一和任务三的实验结果，说明划分</a:t>
            </a:r>
            <a:r>
              <a:rPr kumimoji="1" lang="en-US" altLang="zh-CN" sz="2000" dirty="0"/>
              <a:t>VLAN</a:t>
            </a:r>
            <a:r>
              <a:rPr kumimoji="1" lang="zh-CN" altLang="en-US" sz="2000" dirty="0"/>
              <a:t>的作用。</a:t>
            </a:r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109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0AF0-6EBC-9942-9DE7-FD98E54A21F9}" type="slidenum">
              <a:rPr kumimoji="1" lang="zh-CN" altLang="en-US" smtClean="0"/>
              <a:t>33</a:t>
            </a:fld>
            <a:endParaRPr kumimoji="1" lang="zh-CN" altLang="en-US"/>
          </a:p>
        </p:txBody>
      </p:sp>
      <p:grpSp>
        <p:nvGrpSpPr>
          <p:cNvPr id="34" name="组 1"/>
          <p:cNvGrpSpPr/>
          <p:nvPr/>
        </p:nvGrpSpPr>
        <p:grpSpPr>
          <a:xfrm>
            <a:off x="8812113" y="71095"/>
            <a:ext cx="242242" cy="769818"/>
            <a:chOff x="12039604" y="252856"/>
            <a:chExt cx="152393" cy="484287"/>
          </a:xfrm>
        </p:grpSpPr>
        <p:sp>
          <p:nvSpPr>
            <p:cNvPr id="35" name="圆角矩形 34"/>
            <p:cNvSpPr/>
            <p:nvPr/>
          </p:nvSpPr>
          <p:spPr>
            <a:xfrm rot="16200000" flipV="1">
              <a:off x="12072988" y="518121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6" name="圆角矩形 35"/>
            <p:cNvSpPr/>
            <p:nvPr/>
          </p:nvSpPr>
          <p:spPr>
            <a:xfrm rot="16200000" flipV="1">
              <a:off x="12072988" y="618134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7" name="圆角矩形 36"/>
            <p:cNvSpPr/>
            <p:nvPr/>
          </p:nvSpPr>
          <p:spPr>
            <a:xfrm rot="16200000" flipV="1">
              <a:off x="12072988" y="321750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8" name="圆角矩形 37"/>
            <p:cNvSpPr/>
            <p:nvPr/>
          </p:nvSpPr>
          <p:spPr>
            <a:xfrm rot="16200000" flipV="1">
              <a:off x="12072988" y="42176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39" name="圆角矩形 38"/>
            <p:cNvSpPr/>
            <p:nvPr/>
          </p:nvSpPr>
          <p:spPr>
            <a:xfrm rot="16200000" flipV="1">
              <a:off x="12072987" y="219473"/>
              <a:ext cx="85626" cy="152392"/>
            </a:xfrm>
            <a:prstGeom prst="roundRect">
              <a:avLst>
                <a:gd name="adj" fmla="val 5039"/>
              </a:avLst>
            </a:prstGeom>
            <a:solidFill>
              <a:srgbClr val="2F5597"/>
            </a:solidFill>
            <a:ln>
              <a:solidFill>
                <a:schemeClr val="tx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13" y="118595"/>
            <a:ext cx="664223" cy="662994"/>
          </a:xfrm>
          <a:prstGeom prst="rect">
            <a:avLst/>
          </a:prstGeom>
          <a:noFill/>
          <a:ln w="28575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本框 40"/>
          <p:cNvSpPr txBox="1"/>
          <p:nvPr/>
        </p:nvSpPr>
        <p:spPr>
          <a:xfrm>
            <a:off x="3803374" y="113743"/>
            <a:ext cx="4146556" cy="715578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杭州师范大学 信息科学与技术学院      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Hangzhou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Normal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University</a:t>
            </a:r>
          </a:p>
          <a:p>
            <a:pPr algn="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School of Information Science and Technology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AA738A-1BE9-F844-B27B-744AE9C6934D}"/>
              </a:ext>
            </a:extLst>
          </p:cNvPr>
          <p:cNvSpPr txBox="1"/>
          <p:nvPr/>
        </p:nvSpPr>
        <p:spPr>
          <a:xfrm>
            <a:off x="284712" y="2731853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000" dirty="0"/>
              <a:t>感谢各位的聆听，下课！</a:t>
            </a:r>
          </a:p>
        </p:txBody>
      </p:sp>
    </p:spTree>
    <p:extLst>
      <p:ext uri="{BB962C8B-B14F-4D97-AF65-F5344CB8AC3E}">
        <p14:creationId xmlns:p14="http://schemas.microsoft.com/office/powerpoint/2010/main" val="4202729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809B-A8D3-6C7E-D520-8D86188A9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C945AB46-0BCB-99D6-4DD7-C70700898714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7BAF9D-6BBC-8538-9DD2-13E932E1F0E9}"/>
              </a:ext>
            </a:extLst>
          </p:cNvPr>
          <p:cNvSpPr txBox="1"/>
          <p:nvPr/>
        </p:nvSpPr>
        <p:spPr>
          <a:xfrm>
            <a:off x="3251475" y="6083137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拓扑图及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地址配置表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59AF67-23F6-A808-2B5D-6C9A4395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6" y="3638781"/>
            <a:ext cx="4559889" cy="2333381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E8A4F75-C8EE-B5D2-6CD4-56EC2781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8485"/>
              </p:ext>
            </p:extLst>
          </p:nvPr>
        </p:nvGraphicFramePr>
        <p:xfrm>
          <a:off x="4655982" y="3949811"/>
          <a:ext cx="43658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28">
                  <a:extLst>
                    <a:ext uri="{9D8B030D-6E8A-4147-A177-3AD203B41FA5}">
                      <a16:colId xmlns:a16="http://schemas.microsoft.com/office/drawing/2014/main" val="1163697388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38788799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1150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子网掩码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21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4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8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79462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36DF9219-B38E-8F0A-BA9B-3D087AA372E2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实验一：以太网的封装</a:t>
            </a:r>
            <a:endParaRPr lang="en-US" altLang="zh-CN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35877386-5885-8884-2CBF-A42FEE0F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实验内容及目的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B061BF-F457-0957-E603-B23859E22850}"/>
              </a:ext>
            </a:extLst>
          </p:cNvPr>
          <p:cNvSpPr txBox="1"/>
          <p:nvPr/>
        </p:nvSpPr>
        <p:spPr>
          <a:xfrm>
            <a:off x="453281" y="1601371"/>
            <a:ext cx="631935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b="1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观察单播以太网帧的封装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观察广播以太网帧的封装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对比单播以太网帧和广播以太网帧的目标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地址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08C68E-2F64-AD98-9A5A-19EC5A7D9150}"/>
              </a:ext>
            </a:extLst>
          </p:cNvPr>
          <p:cNvSpPr/>
          <p:nvPr/>
        </p:nvSpPr>
        <p:spPr>
          <a:xfrm>
            <a:off x="46782" y="3525721"/>
            <a:ext cx="9054354" cy="251788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02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11F7B-BC82-3CE1-5DB7-510930249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46392A6-253D-0FD5-FF8B-C3FE6444E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73" y="1225316"/>
            <a:ext cx="2225060" cy="1491523"/>
          </a:xfrm>
          <a:prstGeom prst="rect">
            <a:avLst/>
          </a:prstGeom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A4F4E4A2-2CB5-E452-D0CE-B4AD4FB6423E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F8223CD-852A-3AA5-401C-0F8AF15F1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实验步骤（任务一）</a:t>
            </a:r>
            <a:endParaRPr lang="en-US" altLang="zh-CN" sz="28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F47DF9-A3D1-0EBC-755B-84E08CAD28F4}"/>
              </a:ext>
            </a:extLst>
          </p:cNvPr>
          <p:cNvSpPr txBox="1"/>
          <p:nvPr/>
        </p:nvSpPr>
        <p:spPr>
          <a:xfrm>
            <a:off x="322281" y="1451705"/>
            <a:ext cx="847219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单播实验步骤：</a:t>
            </a:r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进入</a:t>
            </a:r>
            <a:r>
              <a:rPr kumimoji="1" lang="en-US" altLang="zh-CN" sz="2000" dirty="0"/>
              <a:t>Simulation</a:t>
            </a:r>
            <a:r>
              <a:rPr kumimoji="1" lang="zh-CN" altLang="en-US" sz="2000" dirty="0"/>
              <a:t>模式，设置</a:t>
            </a:r>
            <a:r>
              <a:rPr kumimoji="1" lang="en-US" altLang="zh-CN" sz="2000" dirty="0"/>
              <a:t>Event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Filters</a:t>
            </a:r>
            <a:r>
              <a:rPr kumimoji="1" lang="zh-CN" altLang="en-US" sz="2000" dirty="0"/>
              <a:t>，只显示</a:t>
            </a:r>
            <a:r>
              <a:rPr kumimoji="1" lang="en-US" altLang="zh-CN" sz="2000" dirty="0"/>
              <a:t>ICMP</a:t>
            </a:r>
            <a:r>
              <a:rPr kumimoji="1" lang="zh-CN" altLang="en-US" sz="2000" dirty="0"/>
              <a:t>事件</a:t>
            </a:r>
            <a:r>
              <a:rPr kumimoji="1" lang="en-US" altLang="zh-CN" sz="2000" dirty="0"/>
              <a:t>                 </a:t>
            </a:r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设置单播场景：</a:t>
            </a: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Simple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PDU-&gt;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PC0-&gt;</a:t>
            </a:r>
            <a:r>
              <a:rPr kumimoji="1" lang="zh-CN" altLang="en-US" sz="2000" dirty="0"/>
              <a:t>点击</a:t>
            </a:r>
            <a:r>
              <a:rPr kumimoji="1" lang="en-US" altLang="zh-CN" sz="2000" dirty="0"/>
              <a:t>PC2</a:t>
            </a:r>
          </a:p>
          <a:p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捕获数据包：单机</a:t>
            </a:r>
            <a:r>
              <a:rPr kumimoji="1" lang="en-US" altLang="zh-CN" sz="2000" dirty="0"/>
              <a:t>Play</a:t>
            </a:r>
            <a:r>
              <a:rPr kumimoji="1" lang="zh-CN" altLang="en-US" sz="2000" dirty="0"/>
              <a:t>按钮，当数据包从</a:t>
            </a:r>
            <a:r>
              <a:rPr kumimoji="1" lang="en-US" altLang="zh-CN" sz="2000" dirty="0"/>
              <a:t>PC2</a:t>
            </a:r>
            <a:r>
              <a:rPr kumimoji="1" lang="zh-CN" altLang="en-US" sz="2000" dirty="0"/>
              <a:t>回到</a:t>
            </a:r>
            <a:r>
              <a:rPr kumimoji="1" lang="en-US" altLang="zh-CN" sz="2000" dirty="0"/>
              <a:t>PC0</a:t>
            </a:r>
            <a:r>
              <a:rPr kumimoji="1" lang="zh-CN" altLang="en-US" sz="2000" dirty="0"/>
              <a:t>，再单击</a:t>
            </a:r>
            <a:r>
              <a:rPr kumimoji="1" lang="en-US" altLang="zh-CN" sz="2000" dirty="0"/>
              <a:t>Play</a:t>
            </a:r>
            <a:r>
              <a:rPr kumimoji="1" lang="zh-CN" altLang="en-US" sz="2000" dirty="0"/>
              <a:t>停止</a:t>
            </a:r>
            <a:endParaRPr kumimoji="1" lang="en-US" altLang="zh-CN" sz="2000" dirty="0"/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观察以太网帧的封装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84F503-6954-9396-2BEF-01DD379E1063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实验一：以太网的封装</a:t>
            </a: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F151E1-9F97-498E-1553-9C54974D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534" y="2640448"/>
            <a:ext cx="4166044" cy="6178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2164AD4-C479-731D-1004-149A27410F70}"/>
              </a:ext>
            </a:extLst>
          </p:cNvPr>
          <p:cNvSpPr/>
          <p:nvPr/>
        </p:nvSpPr>
        <p:spPr>
          <a:xfrm>
            <a:off x="4558376" y="2686894"/>
            <a:ext cx="357188" cy="443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6BE93A7-6472-6D88-B55C-1C22304ADBBF}"/>
              </a:ext>
            </a:extLst>
          </p:cNvPr>
          <p:cNvSpPr txBox="1"/>
          <p:nvPr/>
        </p:nvSpPr>
        <p:spPr>
          <a:xfrm>
            <a:off x="322281" y="6265248"/>
            <a:ext cx="674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/>
              <a:t>观察记录</a:t>
            </a:r>
            <a:r>
              <a:rPr kumimoji="1" lang="en-US" altLang="zh-CN" i="1" dirty="0"/>
              <a:t>Ethernet</a:t>
            </a:r>
            <a:r>
              <a:rPr kumimoji="1" lang="zh-CN" altLang="en-US" i="1" dirty="0"/>
              <a:t>各子段（</a:t>
            </a:r>
            <a:r>
              <a:rPr kumimoji="1" lang="en-US" altLang="zh-CN" i="1" dirty="0"/>
              <a:t>PREAMBLE</a:t>
            </a:r>
            <a:r>
              <a:rPr kumimoji="1" lang="zh-CN" altLang="en-US" i="1" dirty="0"/>
              <a:t>，</a:t>
            </a:r>
            <a:r>
              <a:rPr kumimoji="1" lang="en-US" altLang="zh-CN" i="1" dirty="0"/>
              <a:t>DEST</a:t>
            </a:r>
            <a:r>
              <a:rPr kumimoji="1" lang="zh-CN" altLang="en-US" i="1" dirty="0"/>
              <a:t>，</a:t>
            </a:r>
            <a:r>
              <a:rPr kumimoji="1" lang="en-US" altLang="zh-CN" i="1" dirty="0"/>
              <a:t>SRC</a:t>
            </a:r>
            <a:r>
              <a:rPr kumimoji="1" lang="zh-CN" altLang="en-US" i="1" dirty="0"/>
              <a:t>）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完成表一。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2F7F10-DF39-64E8-80AA-5FE526607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91" y="4216956"/>
            <a:ext cx="8576281" cy="139074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A1EF972-1A4B-6086-7C68-F03884822479}"/>
              </a:ext>
            </a:extLst>
          </p:cNvPr>
          <p:cNvSpPr/>
          <p:nvPr/>
        </p:nvSpPr>
        <p:spPr>
          <a:xfrm>
            <a:off x="4270443" y="5274305"/>
            <a:ext cx="4655366" cy="600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804010-B893-91D1-1877-EA94BC77F7D4}"/>
              </a:ext>
            </a:extLst>
          </p:cNvPr>
          <p:cNvSpPr/>
          <p:nvPr/>
        </p:nvSpPr>
        <p:spPr>
          <a:xfrm>
            <a:off x="7982703" y="4720146"/>
            <a:ext cx="357188" cy="2216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DDD4356-3020-A261-DF54-E7E3B52F82E1}"/>
              </a:ext>
            </a:extLst>
          </p:cNvPr>
          <p:cNvSpPr/>
          <p:nvPr/>
        </p:nvSpPr>
        <p:spPr>
          <a:xfrm>
            <a:off x="1324932" y="4307048"/>
            <a:ext cx="1213986" cy="255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D3F1899-084C-705B-9275-2FC894027C99}"/>
              </a:ext>
            </a:extLst>
          </p:cNvPr>
          <p:cNvSpPr/>
          <p:nvPr/>
        </p:nvSpPr>
        <p:spPr>
          <a:xfrm>
            <a:off x="464639" y="4980803"/>
            <a:ext cx="1286339" cy="255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0C995B-0BAC-C1BC-6AF3-61D3BF59617E}"/>
              </a:ext>
            </a:extLst>
          </p:cNvPr>
          <p:cNvSpPr/>
          <p:nvPr/>
        </p:nvSpPr>
        <p:spPr>
          <a:xfrm>
            <a:off x="1977970" y="4980803"/>
            <a:ext cx="1286339" cy="255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5BB505-A6CF-36A4-CE17-61725FEE72EC}"/>
              </a:ext>
            </a:extLst>
          </p:cNvPr>
          <p:cNvSpPr/>
          <p:nvPr/>
        </p:nvSpPr>
        <p:spPr>
          <a:xfrm>
            <a:off x="464638" y="5319120"/>
            <a:ext cx="729433" cy="255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7C3C44D-2EC2-B3D0-75B1-5C8FB5BABE62}"/>
              </a:ext>
            </a:extLst>
          </p:cNvPr>
          <p:cNvSpPr/>
          <p:nvPr/>
        </p:nvSpPr>
        <p:spPr>
          <a:xfrm>
            <a:off x="6870173" y="2474534"/>
            <a:ext cx="1112530" cy="144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C9DA2C-DB78-F49A-3F21-B01F68C5256C}"/>
              </a:ext>
            </a:extLst>
          </p:cNvPr>
          <p:cNvSpPr/>
          <p:nvPr/>
        </p:nvSpPr>
        <p:spPr>
          <a:xfrm>
            <a:off x="6870173" y="1429923"/>
            <a:ext cx="328295" cy="144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74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157D6-A2ED-A1D6-04BE-6827E7A83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864BBED-96EC-874E-B0CF-5AF74DC7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91" y="2473115"/>
            <a:ext cx="4166044" cy="617845"/>
          </a:xfrm>
          <a:prstGeom prst="rect">
            <a:avLst/>
          </a:prstGeom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37DF789A-5684-9E0B-9563-AC3CCCF1C370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D502481-BFE9-DB5C-627D-053C9568E35C}"/>
              </a:ext>
            </a:extLst>
          </p:cNvPr>
          <p:cNvSpPr txBox="1"/>
          <p:nvPr/>
        </p:nvSpPr>
        <p:spPr>
          <a:xfrm>
            <a:off x="322281" y="1451705"/>
            <a:ext cx="852188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b="1" dirty="0"/>
              <a:t>广播实验步骤：</a:t>
            </a:r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删除历史事件</a:t>
            </a:r>
            <a:r>
              <a:rPr kumimoji="1" lang="en-US" altLang="zh-CN" sz="2000" dirty="0"/>
              <a:t>           </a:t>
            </a:r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创建复杂广播实验，点了信封再点</a:t>
            </a:r>
            <a:r>
              <a:rPr kumimoji="1" lang="en-US" altLang="zh-CN" sz="2000" dirty="0"/>
              <a:t>PC0</a:t>
            </a:r>
          </a:p>
          <a:p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捕获数据包：单机</a:t>
            </a:r>
            <a:r>
              <a:rPr kumimoji="1" lang="en-US" altLang="zh-CN" sz="2000" dirty="0"/>
              <a:t>Play</a:t>
            </a:r>
            <a:r>
              <a:rPr kumimoji="1" lang="zh-CN" altLang="en-US" sz="2000" dirty="0"/>
              <a:t>按钮，当不再产生新的数据包时，再单击</a:t>
            </a:r>
            <a:r>
              <a:rPr kumimoji="1" lang="en-US" altLang="zh-CN" sz="2000" dirty="0"/>
              <a:t>Play</a:t>
            </a:r>
            <a:r>
              <a:rPr kumimoji="1" lang="zh-CN" altLang="en-US" sz="2000" dirty="0"/>
              <a:t>停止</a:t>
            </a:r>
            <a:endParaRPr kumimoji="1" lang="en-US" altLang="zh-CN" sz="2000" dirty="0"/>
          </a:p>
          <a:p>
            <a:r>
              <a:rPr kumimoji="1" lang="en-US" altLang="zh-CN" sz="2000" dirty="0"/>
              <a:t>4.</a:t>
            </a:r>
            <a:r>
              <a:rPr kumimoji="1" lang="zh-CN" altLang="en-US" sz="2000" dirty="0"/>
              <a:t> 观察以太网帧的封装</a:t>
            </a:r>
          </a:p>
          <a:p>
            <a:endParaRPr kumimoji="1"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7077B1-A531-BC43-71E0-650C6C3DC358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实验一：以太网的封装</a:t>
            </a:r>
            <a:endParaRPr lang="en-US" altLang="zh-C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9300CB0-9C42-A476-E7E3-111BC6F73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实验步骤（任务二）</a:t>
            </a:r>
            <a:endParaRPr lang="en-US" altLang="zh-CN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28ABBD-F729-F5E9-9225-A0D855C81208}"/>
              </a:ext>
            </a:extLst>
          </p:cNvPr>
          <p:cNvSpPr/>
          <p:nvPr/>
        </p:nvSpPr>
        <p:spPr>
          <a:xfrm>
            <a:off x="3665085" y="2472881"/>
            <a:ext cx="357188" cy="443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0A0EDDD-2733-E97F-FE15-9E1BCF62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843" y="1063266"/>
            <a:ext cx="4716313" cy="81302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3B2BD30-0CD8-F60A-A002-C14A72217907}"/>
              </a:ext>
            </a:extLst>
          </p:cNvPr>
          <p:cNvSpPr/>
          <p:nvPr/>
        </p:nvSpPr>
        <p:spPr>
          <a:xfrm>
            <a:off x="2675107" y="1604263"/>
            <a:ext cx="564204" cy="301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347F4E-4C92-1C46-684D-367AED684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521" y="983807"/>
            <a:ext cx="1670433" cy="251622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532ED43-DE0B-C898-CD3D-474DA329CEAB}"/>
              </a:ext>
            </a:extLst>
          </p:cNvPr>
          <p:cNvSpPr/>
          <p:nvPr/>
        </p:nvSpPr>
        <p:spPr>
          <a:xfrm>
            <a:off x="8130737" y="1837302"/>
            <a:ext cx="739858" cy="293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1612FF6-1A09-2591-B7C8-77198031FB76}"/>
              </a:ext>
            </a:extLst>
          </p:cNvPr>
          <p:cNvSpPr/>
          <p:nvPr/>
        </p:nvSpPr>
        <p:spPr>
          <a:xfrm>
            <a:off x="8101554" y="2296560"/>
            <a:ext cx="176684" cy="156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BC1021-1AE2-D256-3095-3610AC54BC26}"/>
              </a:ext>
            </a:extLst>
          </p:cNvPr>
          <p:cNvSpPr/>
          <p:nvPr/>
        </p:nvSpPr>
        <p:spPr>
          <a:xfrm>
            <a:off x="8003483" y="3056210"/>
            <a:ext cx="176684" cy="156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F21BB2D-63DE-F744-6125-1D98C122AAC5}"/>
              </a:ext>
            </a:extLst>
          </p:cNvPr>
          <p:cNvSpPr/>
          <p:nvPr/>
        </p:nvSpPr>
        <p:spPr>
          <a:xfrm>
            <a:off x="8402596" y="3306272"/>
            <a:ext cx="553630" cy="184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A0B9C60-E806-E891-1C93-E092EB6A1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115" y="4052976"/>
            <a:ext cx="5192296" cy="200848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810BD14-C5D5-08C2-54F8-71B3C271EBB5}"/>
              </a:ext>
            </a:extLst>
          </p:cNvPr>
          <p:cNvSpPr txBox="1"/>
          <p:nvPr/>
        </p:nvSpPr>
        <p:spPr>
          <a:xfrm>
            <a:off x="322281" y="6265248"/>
            <a:ext cx="6742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i="1" dirty="0"/>
              <a:t>观察记录</a:t>
            </a:r>
            <a:r>
              <a:rPr kumimoji="1" lang="en-US" altLang="zh-CN" i="1" dirty="0" err="1"/>
              <a:t>Ehternet</a:t>
            </a:r>
            <a:r>
              <a:rPr kumimoji="1" lang="zh-CN" altLang="en-US" i="1" dirty="0"/>
              <a:t>各自段（</a:t>
            </a:r>
            <a:r>
              <a:rPr kumimoji="1" lang="en-US" altLang="zh-CN" i="1" dirty="0"/>
              <a:t>PREAMBLE</a:t>
            </a:r>
            <a:r>
              <a:rPr kumimoji="1" lang="zh-CN" altLang="en-US" i="1" dirty="0"/>
              <a:t>，</a:t>
            </a:r>
            <a:r>
              <a:rPr kumimoji="1" lang="en-US" altLang="zh-CN" i="1" dirty="0"/>
              <a:t>DEST</a:t>
            </a:r>
            <a:r>
              <a:rPr kumimoji="1" lang="zh-CN" altLang="en-US" i="1" dirty="0"/>
              <a:t>，</a:t>
            </a:r>
            <a:r>
              <a:rPr kumimoji="1" lang="en-US" altLang="zh-CN" i="1" dirty="0"/>
              <a:t>SRC</a:t>
            </a:r>
            <a:r>
              <a:rPr kumimoji="1" lang="zh-CN" altLang="en-US" i="1" dirty="0"/>
              <a:t>）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完成表</a:t>
            </a:r>
            <a:r>
              <a:rPr kumimoji="1" lang="en-US" altLang="zh-CN" i="1" dirty="0"/>
              <a:t>2</a:t>
            </a:r>
            <a:r>
              <a:rPr kumimoji="1" lang="zh-CN" altLang="en-US" i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240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31AB0-1319-EAA5-00A0-0C503E1D8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17A86C4B-9560-8F41-55A1-48A8E9C14DAF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CE8621-C7BF-14BF-D0D9-54AC801EF69D}"/>
              </a:ext>
            </a:extLst>
          </p:cNvPr>
          <p:cNvSpPr txBox="1"/>
          <p:nvPr/>
        </p:nvSpPr>
        <p:spPr>
          <a:xfrm>
            <a:off x="322281" y="1451705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b="1" dirty="0"/>
          </a:p>
          <a:p>
            <a:r>
              <a:rPr kumimoji="1" lang="en-US" altLang="zh-CN" sz="2000" dirty="0"/>
              <a:t>1.</a:t>
            </a:r>
            <a:r>
              <a:rPr kumimoji="1" lang="zh-CN" altLang="en-US" sz="2000" b="1" dirty="0"/>
              <a:t> </a:t>
            </a:r>
            <a:r>
              <a:rPr kumimoji="1" lang="zh-CN" altLang="en-US" sz="2000" dirty="0"/>
              <a:t>以太网封装格式中前导码字段的取值是什么？</a:t>
            </a:r>
            <a:endParaRPr kumimoji="1" lang="en-US" altLang="zh-CN" sz="2000" dirty="0"/>
          </a:p>
          <a:p>
            <a:r>
              <a:rPr kumimoji="1" lang="zh-CN" altLang="en-US" sz="2000" dirty="0"/>
              <a:t>   其在数据帧传输过程中的作用是什么？</a:t>
            </a:r>
            <a:r>
              <a:rPr kumimoji="1" lang="en-US" altLang="zh-CN" sz="2000" dirty="0"/>
              <a:t>                 </a:t>
            </a:r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2.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Switch0</a:t>
            </a:r>
            <a:r>
              <a:rPr kumimoji="1" lang="zh-CN" altLang="en-US" sz="2000" dirty="0"/>
              <a:t> 在转发数据帧时是否修改其源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地址和目标</a:t>
            </a:r>
            <a:r>
              <a:rPr kumimoji="1" lang="en-US" altLang="zh-CN" sz="2000" dirty="0"/>
              <a:t>MAC</a:t>
            </a:r>
            <a:r>
              <a:rPr kumimoji="1" lang="zh-CN" altLang="en-US" sz="2000" dirty="0"/>
              <a:t>地址？</a:t>
            </a:r>
            <a:endParaRPr kumimoji="1" lang="en-US" altLang="zh-CN" sz="2000" dirty="0"/>
          </a:p>
          <a:p>
            <a:r>
              <a:rPr kumimoji="1" lang="en-US" altLang="zh-CN" sz="2000" dirty="0"/>
              <a:t>		</a:t>
            </a:r>
            <a:r>
              <a:rPr kumimoji="1" lang="zh-CN" altLang="en-US" sz="2000" dirty="0"/>
              <a:t>    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3.</a:t>
            </a:r>
            <a:r>
              <a:rPr kumimoji="1" lang="zh-CN" altLang="en-US" sz="2000" dirty="0"/>
              <a:t> 交换机接受数据帧后，依据什么判断该数据帧时单播还是广播？</a:t>
            </a:r>
            <a:endParaRPr kumimoji="1" lang="en-US" altLang="zh-CN" sz="2000" dirty="0"/>
          </a:p>
          <a:p>
            <a:r>
              <a:rPr kumimoji="1" lang="zh-CN" altLang="en-US" sz="2000" dirty="0"/>
              <a:t>    或依据什么判断向哪个目标节点转发？</a:t>
            </a:r>
            <a:endParaRPr kumimoji="1" lang="en-US" altLang="zh-CN" sz="2000" dirty="0"/>
          </a:p>
          <a:p>
            <a:r>
              <a:rPr kumimoji="1" lang="zh-CN" altLang="en-US" sz="2000" dirty="0"/>
              <a:t>                 </a:t>
            </a:r>
            <a:endParaRPr kumimoji="1" lang="en-US" altLang="zh-CN" sz="2000" dirty="0"/>
          </a:p>
          <a:p>
            <a:r>
              <a:rPr kumimoji="1" lang="zh-CN" altLang="en-US" sz="2000" dirty="0"/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884651-F71C-17D2-0F79-A45D56FE309C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实验一：以太网的封装</a:t>
            </a:r>
            <a:endParaRPr lang="en-US" altLang="zh-C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4D54AA6-09A4-5900-2AA6-A36A96780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722197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思考题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427884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E312B-9E1D-2339-BA98-377EDB906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D74B7331-3401-90D2-1031-D81FD0BAF55A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16F84A-958D-6E35-3299-8C12EB1DC7FC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实验二：集线器与交换机的对比实验</a:t>
            </a:r>
            <a:endParaRPr lang="en-US" altLang="zh-CN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E02F221-19EA-A604-825A-0E6D12DC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背景知识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352746-87BA-AFCB-CD94-F485A1E04AEA}"/>
              </a:ext>
            </a:extLst>
          </p:cNvPr>
          <p:cNvSpPr txBox="1"/>
          <p:nvPr/>
        </p:nvSpPr>
        <p:spPr>
          <a:xfrm>
            <a:off x="271040" y="1615118"/>
            <a:ext cx="7014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1.</a:t>
            </a:r>
            <a:r>
              <a:rPr kumimoji="1" lang="zh-CN" altLang="en-US" sz="1800" dirty="0"/>
              <a:t> 以太网是广播网络，采用共享信道传输机制。</a:t>
            </a:r>
            <a:endParaRPr kumimoji="1" lang="en-US" altLang="zh-CN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6FBFE0-8971-F44D-FB09-B141C30D8390}"/>
              </a:ext>
            </a:extLst>
          </p:cNvPr>
          <p:cNvSpPr txBox="1"/>
          <p:nvPr/>
        </p:nvSpPr>
        <p:spPr>
          <a:xfrm>
            <a:off x="271040" y="2041298"/>
            <a:ext cx="8703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2.</a:t>
            </a:r>
            <a:r>
              <a:rPr kumimoji="1" lang="zh-CN" altLang="en-US" sz="1800" dirty="0"/>
              <a:t> 在以太网共享信道中，如果有两个或两个以上站点同时发送数据将发生冲突。</a:t>
            </a:r>
            <a:endParaRPr kumimoji="1" lang="en-US" altLang="zh-CN" sz="1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CC1EFB-1631-32A7-358A-63DF2F4BFA77}"/>
              </a:ext>
            </a:extLst>
          </p:cNvPr>
          <p:cNvSpPr txBox="1"/>
          <p:nvPr/>
        </p:nvSpPr>
        <p:spPr>
          <a:xfrm>
            <a:off x="271040" y="2526660"/>
            <a:ext cx="8896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3.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MAC</a:t>
            </a:r>
            <a:r>
              <a:rPr kumimoji="1" lang="zh-CN" altLang="en-US" sz="1800" dirty="0"/>
              <a:t>层使用</a:t>
            </a:r>
            <a:r>
              <a:rPr kumimoji="1" lang="en-US" altLang="zh-CN" sz="1800" dirty="0"/>
              <a:t>CSMA/CD</a:t>
            </a:r>
            <a:r>
              <a:rPr kumimoji="1" lang="zh-CN" altLang="en-US" sz="1800" dirty="0"/>
              <a:t>协议有助于降低冲突可能性，但由于传播时延仍可能存在冲突。</a:t>
            </a:r>
            <a:endParaRPr kumimoji="1" lang="en-US" altLang="zh-CN" sz="1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733051-3672-E6EF-17E9-FECEF88EA4D1}"/>
              </a:ext>
            </a:extLst>
          </p:cNvPr>
          <p:cNvSpPr txBox="1"/>
          <p:nvPr/>
        </p:nvSpPr>
        <p:spPr>
          <a:xfrm>
            <a:off x="271040" y="2976323"/>
            <a:ext cx="8896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4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在以太网中，广播是指一个站点向所有站点发送数据，此时的数据帧为广播帧。</a:t>
            </a:r>
            <a:endParaRPr kumimoji="1" lang="en-US" altLang="zh-CN" sz="1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EDA879-EA5E-B5F3-3321-58506DF63096}"/>
              </a:ext>
            </a:extLst>
          </p:cNvPr>
          <p:cNvSpPr txBox="1"/>
          <p:nvPr/>
        </p:nvSpPr>
        <p:spPr>
          <a:xfrm>
            <a:off x="271040" y="3429000"/>
            <a:ext cx="8601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1" dirty="0"/>
              <a:t>5.</a:t>
            </a:r>
            <a:r>
              <a:rPr kumimoji="1" lang="zh-CN" altLang="en-US" sz="1800" b="1" dirty="0"/>
              <a:t> 冲突域 </a:t>
            </a:r>
            <a:r>
              <a:rPr kumimoji="1" lang="en-US" altLang="zh-CN" sz="1800" b="1" dirty="0"/>
              <a:t>vs</a:t>
            </a:r>
            <a:r>
              <a:rPr kumimoji="1" lang="zh-CN" altLang="en-US" sz="1800" b="1" dirty="0"/>
              <a:t> 广播域：</a:t>
            </a:r>
            <a:endParaRPr kumimoji="1" lang="en-US" altLang="zh-CN" sz="1800" b="1" dirty="0"/>
          </a:p>
          <a:p>
            <a:r>
              <a:rPr kumimoji="1" lang="zh-CN" altLang="en-US" sz="1800" dirty="0"/>
              <a:t>    </a:t>
            </a:r>
            <a:r>
              <a:rPr kumimoji="1" lang="zh-CN" altLang="en-US" sz="1800" b="1" dirty="0"/>
              <a:t>冲突域：</a:t>
            </a:r>
            <a:r>
              <a:rPr kumimoji="1" lang="zh-CN" altLang="en-US" sz="1800" dirty="0"/>
              <a:t>在该区域内，某一时刻只能存在一个站点发送数据的区域。</a:t>
            </a:r>
            <a:endParaRPr kumimoji="1" lang="en-US" altLang="zh-CN" sz="1800" dirty="0"/>
          </a:p>
          <a:p>
            <a:r>
              <a:rPr kumimoji="1" lang="zh-CN" altLang="en-US" sz="1800" dirty="0"/>
              <a:t>    </a:t>
            </a:r>
            <a:r>
              <a:rPr kumimoji="1" lang="zh-CN" altLang="en-US" sz="1800" b="1" dirty="0"/>
              <a:t>广播域：</a:t>
            </a:r>
            <a:r>
              <a:rPr kumimoji="1" lang="zh-CN" altLang="en-US" sz="1800" dirty="0"/>
              <a:t>能够接收到任意站点发送的广播帧的所有站点的集合。</a:t>
            </a:r>
            <a:endParaRPr kumimoji="1" lang="en-US" altLang="zh-CN" sz="1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17DCCA-04C6-E905-EB1D-B3D6A49CC1D9}"/>
              </a:ext>
            </a:extLst>
          </p:cNvPr>
          <p:cNvSpPr txBox="1"/>
          <p:nvPr/>
        </p:nvSpPr>
        <p:spPr>
          <a:xfrm>
            <a:off x="247819" y="4435675"/>
            <a:ext cx="8896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CN" sz="1800" dirty="0"/>
              <a:t>.</a:t>
            </a:r>
            <a:r>
              <a:rPr kumimoji="1" lang="zh-CN" altLang="en-US" sz="1800" dirty="0"/>
              <a:t> </a:t>
            </a:r>
            <a:r>
              <a:rPr kumimoji="1" lang="zh-CN" altLang="en-US" sz="1800" b="1" dirty="0"/>
              <a:t>集线器 </a:t>
            </a:r>
            <a:r>
              <a:rPr kumimoji="1" lang="en-US" altLang="zh-CN" sz="1800" b="1" dirty="0"/>
              <a:t>vs</a:t>
            </a:r>
            <a:r>
              <a:rPr kumimoji="1" lang="zh-CN" altLang="en-US" sz="1800" b="1" dirty="0"/>
              <a:t> 交换机：</a:t>
            </a:r>
            <a:endParaRPr kumimoji="1" lang="en-US" altLang="zh-CN" sz="1800" b="1" dirty="0"/>
          </a:p>
          <a:p>
            <a:r>
              <a:rPr kumimoji="1" lang="zh-CN" altLang="en-US" b="1" dirty="0"/>
              <a:t>      </a:t>
            </a:r>
            <a:r>
              <a:rPr kumimoji="1" lang="zh-CN" altLang="en-US" sz="1800" b="1" dirty="0"/>
              <a:t>集线器：</a:t>
            </a:r>
            <a:r>
              <a:rPr kumimoji="1" lang="zh-CN" altLang="en-US" sz="1800" dirty="0"/>
              <a:t>工作在物理层，无法识别接收方，主要工作是信号的放大、转发，集线器连接的以太网属于共享式以太网，所连接的所有站点属于同一个冲突域和广播域。</a:t>
            </a:r>
            <a:endParaRPr kumimoji="1" lang="en-US" altLang="zh-CN" sz="1800" dirty="0"/>
          </a:p>
          <a:p>
            <a:r>
              <a:rPr kumimoji="1" lang="zh-CN" altLang="en-US" dirty="0"/>
              <a:t>      </a:t>
            </a:r>
            <a:r>
              <a:rPr kumimoji="1" lang="zh-CN" altLang="en-US" b="1" dirty="0"/>
              <a:t>交换机：</a:t>
            </a:r>
            <a:r>
              <a:rPr kumimoji="1" lang="zh-CN" altLang="en-US" dirty="0"/>
              <a:t>交换机工作在数据链路层，以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地址进行识，在对应的端口处进行转发，不影响其他站点。以交换机相连的所有站点，可以多个站同时发送数据，不会有冲突。但交换机不能隔离广播域，因此与所有交换机相连的站点仍属于同一个广播域。</a:t>
            </a:r>
            <a:endParaRPr kumimoji="1" lang="en-US" altLang="zh-CN" sz="1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BEDC74-0D92-D884-517C-81A294252CA7}"/>
              </a:ext>
            </a:extLst>
          </p:cNvPr>
          <p:cNvSpPr/>
          <p:nvPr/>
        </p:nvSpPr>
        <p:spPr>
          <a:xfrm>
            <a:off x="1508115" y="3729789"/>
            <a:ext cx="6127769" cy="622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E0515A-012A-AABA-9018-674D81D3ED97}"/>
              </a:ext>
            </a:extLst>
          </p:cNvPr>
          <p:cNvSpPr/>
          <p:nvPr/>
        </p:nvSpPr>
        <p:spPr>
          <a:xfrm>
            <a:off x="89646" y="4748159"/>
            <a:ext cx="8936020" cy="155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9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4" grpId="0"/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36F33-A5C2-7603-2D33-0DC274F1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>
            <a:extLst>
              <a:ext uri="{FF2B5EF4-FFF2-40B4-BE49-F238E27FC236}">
                <a16:creationId xmlns:a16="http://schemas.microsoft.com/office/drawing/2014/main" id="{48DE8F0C-3340-34BD-497D-9F1F01D77323}"/>
              </a:ext>
            </a:extLst>
          </p:cNvPr>
          <p:cNvSpPr/>
          <p:nvPr/>
        </p:nvSpPr>
        <p:spPr>
          <a:xfrm rot="10800000" flipV="1">
            <a:off x="89646" y="130804"/>
            <a:ext cx="1104425" cy="500135"/>
          </a:xfrm>
          <a:prstGeom prst="roundRect">
            <a:avLst>
              <a:gd name="adj" fmla="val 5039"/>
            </a:avLst>
          </a:prstGeom>
          <a:solidFill>
            <a:srgbClr val="41668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2C3DFDF-525F-7D09-B57D-CCB52889D7B3}"/>
              </a:ext>
            </a:extLst>
          </p:cNvPr>
          <p:cNvSpPr txBox="1"/>
          <p:nvPr/>
        </p:nvSpPr>
        <p:spPr>
          <a:xfrm>
            <a:off x="3251475" y="6083137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拓扑图及</a:t>
            </a:r>
            <a:r>
              <a:rPr kumimoji="1" lang="en-US" altLang="zh-CN" sz="2000" dirty="0"/>
              <a:t>IP</a:t>
            </a:r>
            <a:r>
              <a:rPr kumimoji="1" lang="zh-CN" altLang="en-US" sz="2000" dirty="0"/>
              <a:t>地址配置表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5D1558D-8EB2-0D41-C981-6C7FC3BBE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4" y="950803"/>
            <a:ext cx="875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800" b="1" dirty="0"/>
              <a:t>实验内容及目的</a:t>
            </a:r>
            <a:endParaRPr kumimoji="1"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DC8A37-7D7E-E5A9-6FBD-65D527BF5137}"/>
              </a:ext>
            </a:extLst>
          </p:cNvPr>
          <p:cNvSpPr/>
          <p:nvPr/>
        </p:nvSpPr>
        <p:spPr>
          <a:xfrm>
            <a:off x="46782" y="3152923"/>
            <a:ext cx="9054354" cy="28906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AD8DE6-B449-F6DC-4FDF-FD74AC6486E8}"/>
              </a:ext>
            </a:extLst>
          </p:cNvPr>
          <p:cNvSpPr txBox="1"/>
          <p:nvPr/>
        </p:nvSpPr>
        <p:spPr>
          <a:xfrm>
            <a:off x="1319778" y="223420"/>
            <a:ext cx="46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实验二：集线器与交换机的对比实验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4ED90A-E46B-F149-BBFA-1DCF259C828C}"/>
              </a:ext>
            </a:extLst>
          </p:cNvPr>
          <p:cNvSpPr txBox="1"/>
          <p:nvPr/>
        </p:nvSpPr>
        <p:spPr>
          <a:xfrm>
            <a:off x="453281" y="1353398"/>
            <a:ext cx="71801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2000" b="1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了解集线器和交换机如何转发数据；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理解冲突域和广播域的概念；</a:t>
            </a:r>
            <a:endParaRPr kumimoji="1" lang="en-US" altLang="zh-CN" sz="2000" dirty="0"/>
          </a:p>
          <a:p>
            <a:pPr marL="457200" indent="-457200">
              <a:buAutoNum type="arabicPeriod"/>
            </a:pPr>
            <a:r>
              <a:rPr kumimoji="1" lang="zh-CN" altLang="en-US" sz="2000" dirty="0"/>
              <a:t>理解集线器和交换机在扩大网络规模中的作用和局限性。</a:t>
            </a:r>
            <a:endParaRPr kumimoji="1" lang="en-US" altLang="zh-CN" sz="2000" dirty="0"/>
          </a:p>
          <a:p>
            <a:endParaRPr kumimoji="1" lang="zh-CN" altLang="en-US" sz="2000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9A49DCA-CBDC-6FD3-D9E3-D700C040F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01805"/>
              </p:ext>
            </p:extLst>
          </p:nvPr>
        </p:nvGraphicFramePr>
        <p:xfrm>
          <a:off x="4649535" y="3387209"/>
          <a:ext cx="3590693" cy="253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1163697388"/>
                    </a:ext>
                  </a:extLst>
                </a:gridCol>
                <a:gridCol w="1080613">
                  <a:extLst>
                    <a:ext uri="{9D8B030D-6E8A-4147-A177-3AD203B41FA5}">
                      <a16:colId xmlns:a16="http://schemas.microsoft.com/office/drawing/2014/main" val="3878879939"/>
                    </a:ext>
                  </a:extLst>
                </a:gridCol>
                <a:gridCol w="677570">
                  <a:extLst>
                    <a:ext uri="{9D8B030D-6E8A-4147-A177-3AD203B41FA5}">
                      <a16:colId xmlns:a16="http://schemas.microsoft.com/office/drawing/2014/main" val="3411504227"/>
                    </a:ext>
                  </a:extLst>
                </a:gridCol>
                <a:gridCol w="1197510">
                  <a:extLst>
                    <a:ext uri="{9D8B030D-6E8A-4147-A177-3AD203B41FA5}">
                      <a16:colId xmlns:a16="http://schemas.microsoft.com/office/drawing/2014/main" val="3548373069"/>
                    </a:ext>
                  </a:extLst>
                </a:gridCol>
              </a:tblGrid>
              <a:tr h="31144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IP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90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21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04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18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77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PC11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192.168.1.6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5342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35DBA27-9C42-763F-CBAC-11C6D1230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808" y="3230016"/>
            <a:ext cx="2868819" cy="274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77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47919</TotalTime>
  <Words>3879</Words>
  <Application>Microsoft Macintosh PowerPoint</Application>
  <PresentationFormat>全屏显示(4:3)</PresentationFormat>
  <Paragraphs>564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DengXian</vt:lpstr>
      <vt:lpstr>DengXian</vt:lpstr>
      <vt:lpstr>等线 Light</vt:lpstr>
      <vt:lpstr>微软雅黑</vt:lpstr>
      <vt:lpstr>Arial</vt:lpstr>
      <vt:lpstr>Garamond</vt:lpstr>
      <vt:lpstr>Segoe UI Semilight</vt:lpstr>
      <vt:lpstr>Times New Roman</vt:lpstr>
      <vt:lpstr>环保</vt:lpstr>
      <vt:lpstr>Office 主题​​</vt:lpstr>
      <vt:lpstr>第3-4章  实验课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</dc:title>
  <dc:creator>Jin, Luhong</dc:creator>
  <cp:lastModifiedBy>Luhong Jin</cp:lastModifiedBy>
  <cp:revision>1168</cp:revision>
  <dcterms:created xsi:type="dcterms:W3CDTF">2024-09-05T11:19:28Z</dcterms:created>
  <dcterms:modified xsi:type="dcterms:W3CDTF">2025-04-11T05:13:56Z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6D2BBE37F86CA939BF93D966097E7477_42</vt:lpwstr>
  </property>
  <property fmtid="{D5CDD505-2E9C-101B-9397-08002B2CF9AE}" pid="3" name="KSOProductBuildVer">
    <vt:lpwstr>2052-6.10.1.8873</vt:lpwstr>
  </property>
</Properties>
</file>