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  <p:sldId id="265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BB11-552B-463B-9593-73C49D5D5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16337-6F0A-48C7-ACB0-3258154F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1BF2-D00C-4D08-9CC9-0A1D4DD3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E479-664E-4D1C-91C3-7B78E7B7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6F1E-A340-41E2-8CA1-C473C611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8301-EE01-454D-9662-3B8525C8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6B6F-EEC1-404C-8DF0-89E6F67F5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6102-30BB-4557-9FCF-B8AF018F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271D-0590-45FF-B976-8AB354D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63BF-BE12-46FB-9310-0AB41595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3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2D8BE-BCCE-4581-BA2E-A4F2E8925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24EC-0249-4623-98C6-186DD780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8C82-16F0-4656-ADAC-977D04CC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EC36-76FF-41C5-A1A6-AC5904CA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9758-0C40-4CD4-8912-62F85CC3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3C86-2F6D-42C5-BFAB-85416DA9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A2E0-25E9-4476-A3A9-58A50519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8B1C-F06C-42C2-9B8C-5ED9185C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B0BE-FD6D-407A-BD4C-721577A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0DD4-9FD2-483E-8949-D6989263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7559-D0F3-4AD8-8BCA-F7B0A991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F7AE5-9DF4-4BFD-803F-D0FA7511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D768-4920-4E47-B05C-1DE6CE29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C943-6F9F-4AE8-B0DE-06525FF5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B4DC-58CD-49CB-AB20-F6DB2D9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CB56-B459-4C28-A078-CC4C5D64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A70D-3061-46CD-930B-4C6B8703F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DFB1E-03DF-47E7-A90F-46641629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DCA0-C10D-4377-98C4-C660D2AB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FF96-AED7-49FC-9970-8983050E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8542-7701-47C8-8E94-6CB9EA75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2B65-8A28-4F5B-A503-B244291C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BDCE-2DD0-42B4-A2DA-A3CF99E6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D4214-36B6-422C-A996-AA501A5A2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438C-675D-4541-8727-F978416F8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F4B9A-2F29-44DC-8D3B-D2F847FF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23AFD-0347-4496-AF59-64733F82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E2950-315B-4B1A-8136-C7966AC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1D3C7-0E95-4238-8D5F-F77708F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07C6-804A-4349-B042-B3F8B772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02D64-0CEA-4BF7-AFD2-53750E46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25B53-3AD0-4233-850A-0EBCBC02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CEDC3-2877-4ED5-A782-0A380C32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C77E7-D37F-427D-AC7D-38B66132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0656-5E16-4D25-8654-6A98144B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7C2F-2D78-48AF-ACAB-98457904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2E13-C050-491E-BD0D-93057A79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6D64-9CF0-4CD4-BD44-8744C758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C65C-B4B4-4F13-9F2E-34643597A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800C-AE2F-4640-AD1A-D2810A89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2712-CEC7-4942-A8EC-A3E0093D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994D-1BB9-463C-B221-1AB7AD9A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23EE-19C9-4106-BA82-E2A2D3B6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C91E4-5C59-497D-BFDF-94059474D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3E0AC-1BF1-4050-A93E-C3B06BC72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EB77-1D61-49B4-9DC7-56811228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21F3-B9BD-4EA2-BDF6-EF81202E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F8AF2-B0F2-462C-9F98-00A8B254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AFDD5-3594-4DB9-9769-87ED96B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D5E6-505F-4FB1-BA16-D497384C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467A-3B26-4ADC-A0F4-905E00763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8AE7-1DCA-40B7-B7D2-47637A051E0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D5FD-0FCD-46C6-AA63-5590F5644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7931-8A3F-4345-ACC7-66A95919F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A1081-5B5B-40D9-AB88-EC44CA39E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282-0047-41FC-B1CA-28719348C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DCFBE-66FC-4367-AD79-F518F8346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4133-3171-4903-B3B8-43FAE83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A787-1A41-4B55-B872-D3F47E18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this: </a:t>
            </a:r>
          </a:p>
          <a:p>
            <a:pPr lvl="1"/>
            <a:r>
              <a:rPr lang="en-US" dirty="0"/>
              <a:t>Create a SAS dataset using the previously loaded dataset and name the new data “BMI”. </a:t>
            </a:r>
          </a:p>
          <a:p>
            <a:pPr lvl="1"/>
            <a:r>
              <a:rPr lang="en-US" dirty="0"/>
              <a:t>Create a new column in the data called BMI. Name the column BMI and BMI is calculated as weight divided the square of height. </a:t>
            </a:r>
          </a:p>
          <a:p>
            <a:pPr lvl="1"/>
            <a:r>
              <a:rPr lang="en-US" dirty="0"/>
              <a:t>Print the results. </a:t>
            </a:r>
          </a:p>
          <a:p>
            <a:r>
              <a:rPr lang="en-US" dirty="0"/>
              <a:t>When you are done</a:t>
            </a:r>
          </a:p>
          <a:p>
            <a:pPr lvl="1"/>
            <a:r>
              <a:rPr lang="en-US" dirty="0"/>
              <a:t>Congratulations, you have created your first SAS program!</a:t>
            </a:r>
          </a:p>
          <a:p>
            <a:pPr lvl="1"/>
            <a:r>
              <a:rPr lang="en-US" dirty="0"/>
              <a:t>Think about it. What did you do? What does the program do for us? </a:t>
            </a:r>
          </a:p>
          <a:p>
            <a:pPr lvl="2"/>
            <a:r>
              <a:rPr lang="en-US" dirty="0"/>
              <a:t>We created and modified data using DATA step. </a:t>
            </a:r>
          </a:p>
          <a:p>
            <a:pPr lvl="2"/>
            <a:r>
              <a:rPr lang="en-US" dirty="0"/>
              <a:t>We print the data using PROC step. </a:t>
            </a:r>
          </a:p>
        </p:txBody>
      </p:sp>
    </p:spTree>
    <p:extLst>
      <p:ext uri="{BB962C8B-B14F-4D97-AF65-F5344CB8AC3E}">
        <p14:creationId xmlns:p14="http://schemas.microsoft.com/office/powerpoint/2010/main" val="65201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8C6-FE6B-4092-A1D2-5FF5777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B4CB-DDA8-4BA2-9201-F9DBC2BA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data sets are stored and accessed via SAS data libraries.</a:t>
            </a:r>
          </a:p>
          <a:p>
            <a:r>
              <a:rPr lang="en-US" dirty="0"/>
              <a:t>There is a WORK library by default created and refreshed every time SAS is initiated. </a:t>
            </a:r>
          </a:p>
          <a:p>
            <a:pPr lvl="1"/>
            <a:r>
              <a:rPr lang="en-US" dirty="0"/>
              <a:t>So the data here will be temporary. </a:t>
            </a:r>
          </a:p>
          <a:p>
            <a:r>
              <a:rPr lang="en-US" dirty="0"/>
              <a:t>You can define other libraries using the LIBNAME statement. </a:t>
            </a:r>
          </a:p>
          <a:p>
            <a:pPr lvl="1"/>
            <a:r>
              <a:rPr lang="en-US" dirty="0"/>
              <a:t>So the data here will be permanent.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8C6-FE6B-4092-A1D2-5FF5777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B4CB-DDA8-4BA2-9201-F9DBC2BA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create data in a library using the DATA step. </a:t>
            </a:r>
          </a:p>
          <a:p>
            <a:pPr lvl="1"/>
            <a:r>
              <a:rPr lang="en-US" dirty="0"/>
              <a:t>When loading data from a library, you need to use the dot “.”. </a:t>
            </a:r>
          </a:p>
          <a:p>
            <a:r>
              <a:rPr lang="en-US" dirty="0"/>
              <a:t>Let’s do this: </a:t>
            </a:r>
          </a:p>
          <a:p>
            <a:pPr lvl="1"/>
            <a:r>
              <a:rPr lang="en-US" dirty="0"/>
              <a:t>On SAS Studio, create a folder called “</a:t>
            </a:r>
            <a:r>
              <a:rPr lang="en-US" dirty="0" err="1"/>
              <a:t>Class_Output</a:t>
            </a:r>
            <a:r>
              <a:rPr lang="en-US" dirty="0"/>
              <a:t>”. </a:t>
            </a:r>
          </a:p>
          <a:p>
            <a:pPr lvl="2"/>
            <a:r>
              <a:rPr lang="en-US" dirty="0"/>
              <a:t>Click on “Server Files and Folders” </a:t>
            </a:r>
          </a:p>
          <a:p>
            <a:pPr lvl="2"/>
            <a:r>
              <a:rPr lang="en-US" dirty="0"/>
              <a:t>-&gt; Right click on “Files (Home)”</a:t>
            </a:r>
          </a:p>
          <a:p>
            <a:pPr lvl="2"/>
            <a:r>
              <a:rPr lang="en-US" dirty="0"/>
              <a:t>-&gt; Hover over “New” and click on “Folder”</a:t>
            </a:r>
          </a:p>
          <a:p>
            <a:pPr lvl="2"/>
            <a:r>
              <a:rPr lang="en-US" dirty="0"/>
              <a:t>-&gt; Enter “</a:t>
            </a:r>
            <a:r>
              <a:rPr lang="en-US" dirty="0" err="1"/>
              <a:t>Class_Output</a:t>
            </a:r>
            <a:r>
              <a:rPr lang="en-US" dirty="0"/>
              <a:t>” in the box after Name. </a:t>
            </a:r>
          </a:p>
          <a:p>
            <a:pPr lvl="2"/>
            <a:r>
              <a:rPr lang="en-US" dirty="0"/>
              <a:t>-&gt; Click “Save”. </a:t>
            </a:r>
          </a:p>
          <a:p>
            <a:pPr lvl="1"/>
            <a:r>
              <a:rPr lang="en-US" dirty="0"/>
              <a:t>Create a library called “</a:t>
            </a:r>
            <a:r>
              <a:rPr lang="en-US" dirty="0" err="1"/>
              <a:t>Class_Export</a:t>
            </a:r>
            <a:r>
              <a:rPr lang="en-US" dirty="0"/>
              <a:t>” that’s linked to the “</a:t>
            </a:r>
            <a:r>
              <a:rPr lang="en-US" dirty="0" err="1"/>
              <a:t>Class_Export</a:t>
            </a:r>
            <a:r>
              <a:rPr lang="en-US" dirty="0"/>
              <a:t>” folder we just created. </a:t>
            </a:r>
          </a:p>
          <a:p>
            <a:pPr lvl="2"/>
            <a:r>
              <a:rPr lang="en-US" dirty="0"/>
              <a:t>We have to know the path to the folder in this one. </a:t>
            </a:r>
          </a:p>
          <a:p>
            <a:pPr lvl="1"/>
            <a:r>
              <a:rPr lang="en-US" dirty="0"/>
              <a:t>Create a copy of the BMI data in this folder.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5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33F-BFCA-4A6C-810A-D518B07F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915A-9133-4685-B12A-1A7A3AEB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think programing as a kind of language that a machine can understand. </a:t>
            </a:r>
          </a:p>
          <a:p>
            <a:r>
              <a:rPr lang="en-US" dirty="0"/>
              <a:t>You talk in the same language, so you can tell the machine what to do. </a:t>
            </a:r>
          </a:p>
          <a:p>
            <a:r>
              <a:rPr lang="en-US" dirty="0"/>
              <a:t>Language has rules. Same with SAS. </a:t>
            </a:r>
          </a:p>
          <a:p>
            <a:pPr lvl="1"/>
            <a:r>
              <a:rPr lang="en-US" dirty="0"/>
              <a:t>The most important rule for is </a:t>
            </a:r>
          </a:p>
          <a:p>
            <a:pPr marL="0" indent="0" algn="ctr">
              <a:buNone/>
            </a:pPr>
            <a:r>
              <a:rPr lang="en-US" b="1" i="1" dirty="0"/>
              <a:t>EVERY SAS STATEMENT ENDS WITH A SEMICOLON</a:t>
            </a:r>
          </a:p>
          <a:p>
            <a:pPr lvl="1"/>
            <a:r>
              <a:rPr lang="en-US" dirty="0"/>
              <a:t>Basically SAS will listen to what you tell it to do until it sees a semicolon, and then do it. </a:t>
            </a:r>
          </a:p>
        </p:txBody>
      </p:sp>
    </p:spTree>
    <p:extLst>
      <p:ext uri="{BB962C8B-B14F-4D97-AF65-F5344CB8AC3E}">
        <p14:creationId xmlns:p14="http://schemas.microsoft.com/office/powerpoint/2010/main" val="28320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3D15-6AEB-4363-B9FA-9A1CEFFF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program is a green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E531-4E98-494B-84E5-66E22794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9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SAS is much more flexible than a lot other languages. As a result, it is possible to write a piece that is very difficult to understand. </a:t>
            </a:r>
          </a:p>
          <a:p>
            <a:pPr marL="0" indent="0">
              <a:buNone/>
            </a:pPr>
            <a:r>
              <a:rPr lang="en-US" b="1" i="1" dirty="0"/>
              <a:t>Commenting is very </a:t>
            </a:r>
            <a:r>
              <a:rPr lang="en-US" b="1" i="1" dirty="0" err="1"/>
              <a:t>very</a:t>
            </a:r>
            <a:r>
              <a:rPr lang="en-US" b="1" i="1" dirty="0"/>
              <a:t> </a:t>
            </a:r>
            <a:r>
              <a:rPr lang="en-US" b="1" i="1" dirty="0" err="1"/>
              <a:t>very</a:t>
            </a:r>
            <a:r>
              <a:rPr lang="en-US" b="1" i="1" dirty="0"/>
              <a:t> </a:t>
            </a:r>
            <a:r>
              <a:rPr lang="en-US" b="1" i="1" dirty="0" err="1"/>
              <a:t>very</a:t>
            </a:r>
            <a:r>
              <a:rPr lang="en-US" b="1" i="1" dirty="0"/>
              <a:t> </a:t>
            </a:r>
            <a:r>
              <a:rPr lang="en-US" b="1" i="1" dirty="0" err="1"/>
              <a:t>very</a:t>
            </a:r>
            <a:r>
              <a:rPr lang="en-US" b="1" i="1" dirty="0"/>
              <a:t> </a:t>
            </a:r>
            <a:r>
              <a:rPr lang="en-US" b="1" i="1" dirty="0" err="1"/>
              <a:t>very</a:t>
            </a:r>
            <a:r>
              <a:rPr lang="en-US" b="1" i="1" dirty="0"/>
              <a:t> </a:t>
            </a:r>
            <a:r>
              <a:rPr lang="en-US" b="1" i="1" dirty="0" err="1"/>
              <a:t>very</a:t>
            </a:r>
            <a:r>
              <a:rPr lang="en-US" b="1" i="1" dirty="0"/>
              <a:t> important. You cannot comment more. </a:t>
            </a:r>
          </a:p>
          <a:p>
            <a:r>
              <a:rPr lang="en-US" dirty="0"/>
              <a:t>How to comment in SAS? </a:t>
            </a:r>
          </a:p>
          <a:p>
            <a:pPr lvl="1"/>
            <a:r>
              <a:rPr lang="en-US" dirty="0"/>
              <a:t>/* */ or</a:t>
            </a:r>
          </a:p>
          <a:p>
            <a:pPr lvl="1"/>
            <a:r>
              <a:rPr lang="en-US" dirty="0"/>
              <a:t>* ;</a:t>
            </a:r>
          </a:p>
          <a:p>
            <a:r>
              <a:rPr lang="en-US" dirty="0"/>
              <a:t>Let’s write our first comment!</a:t>
            </a:r>
          </a:p>
          <a:p>
            <a:pPr lvl="1"/>
            <a:r>
              <a:rPr lang="en-US" dirty="0"/>
              <a:t>https://welcome.oda.sas.com/</a:t>
            </a:r>
          </a:p>
        </p:txBody>
      </p:sp>
      <p:pic>
        <p:nvPicPr>
          <p:cNvPr id="1026" name="Picture 2" descr="Why why why oh thats why meme template : r/memes">
            <a:extLst>
              <a:ext uri="{FF2B5EF4-FFF2-40B4-BE49-F238E27FC236}">
                <a16:creationId xmlns:a16="http://schemas.microsoft.com/office/drawing/2014/main" id="{9338A891-24F0-4D69-876C-11059222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67" y="1825624"/>
            <a:ext cx="4283851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9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6808-6348-46E3-99E9-15BCB57F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Steps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9DDA-3FCB-49EF-8D33-E8A00C2B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to say a machine is powerful but not very smart. </a:t>
            </a:r>
          </a:p>
          <a:p>
            <a:pPr lvl="1"/>
            <a:r>
              <a:rPr lang="en-US" dirty="0"/>
              <a:t>Think about which one of the following is easier for a 5-year-old to understand: </a:t>
            </a:r>
          </a:p>
          <a:p>
            <a:pPr lvl="2"/>
            <a:r>
              <a:rPr lang="en-US" dirty="0"/>
              <a:t>Build a pyramid with these 15 cubic blocks. </a:t>
            </a:r>
          </a:p>
          <a:p>
            <a:pPr lvl="2"/>
            <a:r>
              <a:rPr lang="en-US" dirty="0"/>
              <a:t>Lay 5 blocks right next to each other in a straight line; Lay 4 blocks on top of the 5 you have laid down; Lay 3 blocks on top of the 4 you have laid down; Lay 2 blocks on top of the 3 you have laid down; Lay 1 blocks on top of the 2 you have laid down; You have a pyramid.</a:t>
            </a:r>
          </a:p>
          <a:p>
            <a:r>
              <a:rPr lang="en-US" dirty="0"/>
              <a:t>Writing programs should be done in small steps.</a:t>
            </a:r>
          </a:p>
        </p:txBody>
      </p:sp>
    </p:spTree>
    <p:extLst>
      <p:ext uri="{BB962C8B-B14F-4D97-AF65-F5344CB8AC3E}">
        <p14:creationId xmlns:p14="http://schemas.microsoft.com/office/powerpoint/2010/main" val="1847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307C-D9E8-4341-B904-75D16EEC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4DEA-91E2-490E-ABCD-C59DE1A8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SAS needs data to perform the actions it is capable of. </a:t>
            </a:r>
          </a:p>
          <a:p>
            <a:r>
              <a:rPr lang="en-US" dirty="0"/>
              <a:t>Here is an 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put this data in our SAS </a:t>
            </a:r>
            <a:r>
              <a:rPr lang="en-US"/>
              <a:t>Studio!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D8B21-47DF-46C9-807B-CCE73A94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79" y="2914878"/>
            <a:ext cx="5923171" cy="238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5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396-BA32-4EA0-BB87-95E189A3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4AAC-E08A-4F16-B733-D0E30383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and paste the following code in your SAS Studio.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DATA </a:t>
            </a:r>
            <a:r>
              <a:rPr lang="en-US" i="1" dirty="0" err="1"/>
              <a:t>Height_and_Weight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INPUT ID Name $ Height Weight;</a:t>
            </a:r>
          </a:p>
          <a:p>
            <a:pPr marL="0" indent="0">
              <a:buNone/>
            </a:pPr>
            <a:r>
              <a:rPr lang="en-US" i="1" dirty="0"/>
              <a:t>DATALINES;</a:t>
            </a:r>
          </a:p>
          <a:p>
            <a:pPr marL="0" indent="0">
              <a:buNone/>
            </a:pPr>
            <a:r>
              <a:rPr lang="en-US" i="1" dirty="0"/>
              <a:t>53 Susie 42 41</a:t>
            </a:r>
          </a:p>
          <a:p>
            <a:pPr marL="0" indent="0">
              <a:buNone/>
            </a:pPr>
            <a:r>
              <a:rPr lang="en-US" i="1" dirty="0"/>
              <a:t>54 Charlie 46 55</a:t>
            </a:r>
          </a:p>
          <a:p>
            <a:pPr marL="0" indent="0">
              <a:buNone/>
            </a:pPr>
            <a:r>
              <a:rPr lang="en-US" i="1" dirty="0"/>
              <a:t>55 Calvin 40 35</a:t>
            </a:r>
          </a:p>
          <a:p>
            <a:pPr marL="0" indent="0">
              <a:buNone/>
            </a:pPr>
            <a:r>
              <a:rPr lang="en-US" i="1" dirty="0"/>
              <a:t>56 Lucy 46 52</a:t>
            </a:r>
          </a:p>
          <a:p>
            <a:pPr marL="0" indent="0">
              <a:buNone/>
            </a:pP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00875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E26E-E70D-4383-B486-3B95DFEB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D611-2C4E-45D6-ACEE-3EF19006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program is executed, a log is generated in the log window. ALWAYS read log! It contains useful information.</a:t>
            </a:r>
          </a:p>
          <a:p>
            <a:r>
              <a:rPr lang="en-US" dirty="0"/>
              <a:t>There are three types of log messages, colored blue, green and red.</a:t>
            </a:r>
          </a:p>
          <a:p>
            <a:pPr lvl="1"/>
            <a:r>
              <a:rPr lang="en-US" dirty="0"/>
              <a:t>NOTE: blue, general (good) information, useful, number of obs.</a:t>
            </a:r>
          </a:p>
          <a:p>
            <a:pPr lvl="1"/>
            <a:r>
              <a:rPr lang="en-US" dirty="0"/>
              <a:t>WARNING: green, not an error but SAS informs you that you may have a problem, although it does not stop processing, still creates a data set</a:t>
            </a:r>
          </a:p>
          <a:p>
            <a:pPr lvl="1"/>
            <a:r>
              <a:rPr lang="en-US" dirty="0"/>
              <a:t>ERROR: red, an error in the code, SAS cannot process the data step, it stops! If you are running the data step to replace an older version of a data set, it has NOT been replaced!</a:t>
            </a:r>
          </a:p>
          <a:p>
            <a:pPr lvl="2"/>
            <a:r>
              <a:rPr lang="en-US" dirty="0"/>
              <a:t>SAS will stop at ERROR. This is pretty important. This means only the steps before the error are executed. </a:t>
            </a:r>
          </a:p>
          <a:p>
            <a:pPr lvl="2"/>
            <a:r>
              <a:rPr lang="en-US" dirty="0"/>
              <a:t>When there is not an error, there can still be mistakes in the code. As a result, we have to check the output. </a:t>
            </a:r>
          </a:p>
        </p:txBody>
      </p:sp>
    </p:spTree>
    <p:extLst>
      <p:ext uri="{BB962C8B-B14F-4D97-AF65-F5344CB8AC3E}">
        <p14:creationId xmlns:p14="http://schemas.microsoft.com/office/powerpoint/2010/main" val="199821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F9F9-D4A1-4884-A5AF-C7A3C57C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1AB6-20EB-4133-B576-12C464D0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column should have one data type. </a:t>
            </a:r>
          </a:p>
          <a:p>
            <a:pPr lvl="1"/>
            <a:r>
              <a:rPr lang="en-US" dirty="0"/>
              <a:t>Numeric or Character</a:t>
            </a:r>
          </a:p>
          <a:p>
            <a:pPr lvl="1"/>
            <a:r>
              <a:rPr lang="en-US" dirty="0"/>
              <a:t>The name should be good enough to explain themselves. </a:t>
            </a:r>
          </a:p>
          <a:p>
            <a:r>
              <a:rPr lang="en-US" dirty="0"/>
              <a:t>Why the difference? </a:t>
            </a:r>
          </a:p>
          <a:p>
            <a:pPr lvl="1"/>
            <a:r>
              <a:rPr lang="en-US" dirty="0"/>
              <a:t>You have to perform different operations. </a:t>
            </a:r>
          </a:p>
          <a:p>
            <a:pPr lvl="2"/>
            <a:r>
              <a:rPr lang="en-US" dirty="0"/>
              <a:t>For example, you can add two numeric columns together but you cannot </a:t>
            </a:r>
          </a:p>
          <a:p>
            <a:r>
              <a:rPr lang="en-US" dirty="0"/>
              <a:t>Let’s check the datatypes!</a:t>
            </a:r>
          </a:p>
        </p:txBody>
      </p:sp>
    </p:spTree>
    <p:extLst>
      <p:ext uri="{BB962C8B-B14F-4D97-AF65-F5344CB8AC3E}">
        <p14:creationId xmlns:p14="http://schemas.microsoft.com/office/powerpoint/2010/main" val="37440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7B27-280E-4695-BFD1-7508CF79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8CCC-9B58-4753-AB84-B9C5CA14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00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SAS programs are constructed from two basic building blocks: DATA steps and PROC steps. </a:t>
            </a:r>
          </a:p>
          <a:p>
            <a:r>
              <a:rPr lang="en-US" dirty="0"/>
              <a:t>A typical program starts with a DATA step to create or modify a SAS data set and then passes the data to a PROC step for processing.</a:t>
            </a:r>
          </a:p>
          <a:p>
            <a:r>
              <a:rPr lang="en-US" dirty="0"/>
              <a:t>In other words, </a:t>
            </a:r>
          </a:p>
          <a:p>
            <a:pPr lvl="1"/>
            <a:r>
              <a:rPr lang="en-US" dirty="0"/>
              <a:t>Data steps are used for actions on rows (</a:t>
            </a:r>
            <a:r>
              <a:rPr lang="en-US" dirty="0" err="1"/>
              <a:t>eg.</a:t>
            </a:r>
            <a:r>
              <a:rPr lang="en-US" dirty="0"/>
              <a:t> create a new variable from another variable).</a:t>
            </a:r>
          </a:p>
          <a:p>
            <a:pPr lvl="2"/>
            <a:r>
              <a:rPr lang="en-US" dirty="0"/>
              <a:t>Data steps are usually executed row-by-row. </a:t>
            </a:r>
          </a:p>
          <a:p>
            <a:pPr lvl="1"/>
            <a:r>
              <a:rPr lang="en-US" dirty="0"/>
              <a:t>Proc steps are used for actions on columns (</a:t>
            </a:r>
            <a:r>
              <a:rPr lang="en-US" dirty="0" err="1"/>
              <a:t>eg.</a:t>
            </a:r>
            <a:r>
              <a:rPr lang="en-US" dirty="0"/>
              <a:t> calculate a mean of a variable)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C4B6F-9663-4606-8733-3A25ED6C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24" y="4440607"/>
            <a:ext cx="7481952" cy="168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3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979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SAS Introduction</vt:lpstr>
      <vt:lpstr>The Language</vt:lpstr>
      <vt:lpstr>A good program is a green program</vt:lpstr>
      <vt:lpstr>Small Steps Forward</vt:lpstr>
      <vt:lpstr>SAS Data Sets</vt:lpstr>
      <vt:lpstr>SAS Data Sets</vt:lpstr>
      <vt:lpstr>Look at the Log</vt:lpstr>
      <vt:lpstr>Data Types</vt:lpstr>
      <vt:lpstr>DATA and PROC</vt:lpstr>
      <vt:lpstr>DATA and PROC</vt:lpstr>
      <vt:lpstr>Data Libraries</vt:lpstr>
      <vt:lpstr>Data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Introduction</dc:title>
  <dc:creator>Yutong Xie</dc:creator>
  <cp:lastModifiedBy>Yutong Xie</cp:lastModifiedBy>
  <cp:revision>135</cp:revision>
  <dcterms:created xsi:type="dcterms:W3CDTF">2023-12-04T16:16:06Z</dcterms:created>
  <dcterms:modified xsi:type="dcterms:W3CDTF">2023-12-04T18:59:08Z</dcterms:modified>
</cp:coreProperties>
</file>