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0" r:id="rId9"/>
    <p:sldId id="264" r:id="rId10"/>
    <p:sldId id="265" r:id="rId11"/>
    <p:sldId id="268" r:id="rId12"/>
    <p:sldId id="267" r:id="rId13"/>
    <p:sldId id="269" r:id="rId14"/>
    <p:sldId id="266" r:id="rId15"/>
    <p:sldId id="270" r:id="rId16"/>
    <p:sldId id="275" r:id="rId17"/>
    <p:sldId id="272" r:id="rId18"/>
    <p:sldId id="271"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BB11-552B-463B-9593-73C49D5D5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A16337-6F0A-48C7-ACB0-3258154F8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0B1BF2-D00C-4D08-9CC9-0A1D4DD3868C}"/>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5" name="Footer Placeholder 4">
            <a:extLst>
              <a:ext uri="{FF2B5EF4-FFF2-40B4-BE49-F238E27FC236}">
                <a16:creationId xmlns:a16="http://schemas.microsoft.com/office/drawing/2014/main" id="{7CCCE479-664E-4D1C-91C3-7B78E7B70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D6F1E-A340-41E2-8CA1-C473C6114E8F}"/>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240609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8301-EE01-454D-9662-3B8525C802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256B6F-EEC1-404C-8DF0-89E6F67F54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76102-30BB-4557-9FCF-B8AF018FCFF6}"/>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5" name="Footer Placeholder 4">
            <a:extLst>
              <a:ext uri="{FF2B5EF4-FFF2-40B4-BE49-F238E27FC236}">
                <a16:creationId xmlns:a16="http://schemas.microsoft.com/office/drawing/2014/main" id="{5E51271D-0590-45FF-B976-8AB354D9A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C63BF-BE12-46FB-9310-0AB4159577C8}"/>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1854937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2D8BE-BCCE-4581-BA2E-A4F2E8925F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6124EC-0249-4623-98C6-186DD7803C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18C82-16F0-4656-ADAC-977D04CCA5A8}"/>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5" name="Footer Placeholder 4">
            <a:extLst>
              <a:ext uri="{FF2B5EF4-FFF2-40B4-BE49-F238E27FC236}">
                <a16:creationId xmlns:a16="http://schemas.microsoft.com/office/drawing/2014/main" id="{E4A1EC36-76FF-41C5-A1A6-AC5904CAD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39758-0C40-4CD4-8912-62F85CC33C08}"/>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60531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3C86-2F6D-42C5-BFAB-85416DA9A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7A2E0-25E9-4476-A3A9-58A5051909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8B1C-F06C-42C2-9B8C-5ED9185C0065}"/>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5" name="Footer Placeholder 4">
            <a:extLst>
              <a:ext uri="{FF2B5EF4-FFF2-40B4-BE49-F238E27FC236}">
                <a16:creationId xmlns:a16="http://schemas.microsoft.com/office/drawing/2014/main" id="{E3FDB0BE-FD6D-407A-BD4C-721577A25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C0DD4-9FD2-483E-8949-D69892631B2B}"/>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39971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7559-D0F3-4AD8-8BCA-F7B0A99177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F7AE5-9DF4-4BFD-803F-D0FA75113F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3D768-4920-4E47-B05C-1DE6CE296490}"/>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5" name="Footer Placeholder 4">
            <a:extLst>
              <a:ext uri="{FF2B5EF4-FFF2-40B4-BE49-F238E27FC236}">
                <a16:creationId xmlns:a16="http://schemas.microsoft.com/office/drawing/2014/main" id="{3B1DC943-6F9F-4AE8-B0DE-06525FF50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FB4DC-58CD-49CB-AB20-F6DB2D9408BB}"/>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84122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CB56-B459-4C28-A078-CC4C5D644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2A70D-3061-46CD-930B-4C6B8703FC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5DFB1E-03DF-47E7-A90F-4664162940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6DDCA0-C10D-4377-98C4-C660D2AB606A}"/>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6" name="Footer Placeholder 5">
            <a:extLst>
              <a:ext uri="{FF2B5EF4-FFF2-40B4-BE49-F238E27FC236}">
                <a16:creationId xmlns:a16="http://schemas.microsoft.com/office/drawing/2014/main" id="{8666FF96-AED7-49FC-9970-8983050E9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68542-7701-47C8-8E94-6CB9EA75A803}"/>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257120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2B65-8A28-4F5B-A503-B244291C76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83BDCE-2DD0-42B4-A2DA-A3CF99E6B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D4214-36B6-422C-A996-AA501A5A2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0438C-675D-4541-8727-F978416F8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FF4B9A-2F29-44DC-8D3B-D2F847FF3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423AFD-0347-4496-AF59-64733F82B0AC}"/>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8" name="Footer Placeholder 7">
            <a:extLst>
              <a:ext uri="{FF2B5EF4-FFF2-40B4-BE49-F238E27FC236}">
                <a16:creationId xmlns:a16="http://schemas.microsoft.com/office/drawing/2014/main" id="{B11E2950-315B-4B1A-8136-C7966AC31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A1D3C7-0E95-4238-8D5F-F77708F386A4}"/>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393400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07C6-804A-4349-B042-B3F8B77213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02D64-0CEA-4BF7-AFD2-53750E466BBB}"/>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4" name="Footer Placeholder 3">
            <a:extLst>
              <a:ext uri="{FF2B5EF4-FFF2-40B4-BE49-F238E27FC236}">
                <a16:creationId xmlns:a16="http://schemas.microsoft.com/office/drawing/2014/main" id="{65325B53-3AD0-4233-850A-0EBCBC02DD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CEDC3-2877-4ED5-A782-0A380C32B55F}"/>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25754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C77E7-D37F-427D-AC7D-38B661324625}"/>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3" name="Footer Placeholder 2">
            <a:extLst>
              <a:ext uri="{FF2B5EF4-FFF2-40B4-BE49-F238E27FC236}">
                <a16:creationId xmlns:a16="http://schemas.microsoft.com/office/drawing/2014/main" id="{8E0C0656-5E16-4D25-8654-6A98144B4D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F7C2F-2D78-48AF-ACAB-984579044F33}"/>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313137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2E13-C050-491E-BD0D-93057A79B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AF6D64-9CF0-4CD4-BD44-8744C7583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16C65C-B4B4-4F13-9F2E-34643597A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F800C-AE2F-4640-AD1A-D2810A89FFE9}"/>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6" name="Footer Placeholder 5">
            <a:extLst>
              <a:ext uri="{FF2B5EF4-FFF2-40B4-BE49-F238E27FC236}">
                <a16:creationId xmlns:a16="http://schemas.microsoft.com/office/drawing/2014/main" id="{EE202712-CEC7-4942-A8EC-A3E0093D9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9994D-1BB9-463C-B221-1AB7AD9A55DC}"/>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369011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23EE-19C9-4106-BA82-E2A2D3B6D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0C91E4-5C59-497D-BFDF-94059474D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03E0AC-1BF1-4050-A93E-C3B06BC72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1EB77-1D61-49B4-9DC7-56811228B0AD}"/>
              </a:ext>
            </a:extLst>
          </p:cNvPr>
          <p:cNvSpPr>
            <a:spLocks noGrp="1"/>
          </p:cNvSpPr>
          <p:nvPr>
            <p:ph type="dt" sz="half" idx="10"/>
          </p:nvPr>
        </p:nvSpPr>
        <p:spPr/>
        <p:txBody>
          <a:bodyPr/>
          <a:lstStyle/>
          <a:p>
            <a:fld id="{CB198AE7-1DCA-40B7-B7D2-47637A051E0E}" type="datetimeFigureOut">
              <a:rPr lang="en-US" smtClean="0"/>
              <a:t>12/4/2023</a:t>
            </a:fld>
            <a:endParaRPr lang="en-US"/>
          </a:p>
        </p:txBody>
      </p:sp>
      <p:sp>
        <p:nvSpPr>
          <p:cNvPr id="6" name="Footer Placeholder 5">
            <a:extLst>
              <a:ext uri="{FF2B5EF4-FFF2-40B4-BE49-F238E27FC236}">
                <a16:creationId xmlns:a16="http://schemas.microsoft.com/office/drawing/2014/main" id="{A56821F3-B9BD-4EA2-BDF6-EF81202E3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F8AF2-B0F2-462C-9F98-00A8B254867F}"/>
              </a:ext>
            </a:extLst>
          </p:cNvPr>
          <p:cNvSpPr>
            <a:spLocks noGrp="1"/>
          </p:cNvSpPr>
          <p:nvPr>
            <p:ph type="sldNum" sz="quarter" idx="12"/>
          </p:nvPr>
        </p:nvSpPr>
        <p:spPr/>
        <p:txBody>
          <a:bodyPr/>
          <a:lstStyle/>
          <a:p>
            <a:fld id="{C5DA1081-5B5B-40D9-AB88-EC44CA39E973}" type="slidenum">
              <a:rPr lang="en-US" smtClean="0"/>
              <a:t>‹#›</a:t>
            </a:fld>
            <a:endParaRPr lang="en-US"/>
          </a:p>
        </p:txBody>
      </p:sp>
    </p:spTree>
    <p:extLst>
      <p:ext uri="{BB962C8B-B14F-4D97-AF65-F5344CB8AC3E}">
        <p14:creationId xmlns:p14="http://schemas.microsoft.com/office/powerpoint/2010/main" val="28957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AFDD5-3594-4DB9-9769-87ED96BE28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37D5E6-505F-4FB1-BA16-D497384C8F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9467A-3B26-4ADC-A0F4-905E007632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98AE7-1DCA-40B7-B7D2-47637A051E0E}" type="datetimeFigureOut">
              <a:rPr lang="en-US" smtClean="0"/>
              <a:t>12/4/2023</a:t>
            </a:fld>
            <a:endParaRPr lang="en-US"/>
          </a:p>
        </p:txBody>
      </p:sp>
      <p:sp>
        <p:nvSpPr>
          <p:cNvPr id="5" name="Footer Placeholder 4">
            <a:extLst>
              <a:ext uri="{FF2B5EF4-FFF2-40B4-BE49-F238E27FC236}">
                <a16:creationId xmlns:a16="http://schemas.microsoft.com/office/drawing/2014/main" id="{8DC4D5FD-0FCD-46C6-AA63-5590F5644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F07931-8A3F-4345-ACC7-66A95919F7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A1081-5B5B-40D9-AB88-EC44CA39E973}" type="slidenum">
              <a:rPr lang="en-US" smtClean="0"/>
              <a:t>‹#›</a:t>
            </a:fld>
            <a:endParaRPr lang="en-US"/>
          </a:p>
        </p:txBody>
      </p:sp>
    </p:spTree>
    <p:extLst>
      <p:ext uri="{BB962C8B-B14F-4D97-AF65-F5344CB8AC3E}">
        <p14:creationId xmlns:p14="http://schemas.microsoft.com/office/powerpoint/2010/main" val="387244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7282-0047-41FC-B1CA-28719348C43F}"/>
              </a:ext>
            </a:extLst>
          </p:cNvPr>
          <p:cNvSpPr>
            <a:spLocks noGrp="1"/>
          </p:cNvSpPr>
          <p:nvPr>
            <p:ph type="ctrTitle"/>
          </p:nvPr>
        </p:nvSpPr>
        <p:spPr/>
        <p:txBody>
          <a:bodyPr/>
          <a:lstStyle/>
          <a:p>
            <a:r>
              <a:rPr lang="en-US" dirty="0"/>
              <a:t>Reading Data into SAS</a:t>
            </a:r>
          </a:p>
        </p:txBody>
      </p:sp>
      <p:sp>
        <p:nvSpPr>
          <p:cNvPr id="3" name="Subtitle 2">
            <a:extLst>
              <a:ext uri="{FF2B5EF4-FFF2-40B4-BE49-F238E27FC236}">
                <a16:creationId xmlns:a16="http://schemas.microsoft.com/office/drawing/2014/main" id="{D92DCFBE-66FC-4367-AD79-F518F83468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2488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DCE5-D69F-4A5F-9E44-2FCFD7012F5F}"/>
              </a:ext>
            </a:extLst>
          </p:cNvPr>
          <p:cNvSpPr>
            <a:spLocks noGrp="1"/>
          </p:cNvSpPr>
          <p:nvPr>
            <p:ph type="title"/>
          </p:nvPr>
        </p:nvSpPr>
        <p:spPr/>
        <p:txBody>
          <a:bodyPr/>
          <a:lstStyle/>
          <a:p>
            <a:r>
              <a:rPr lang="en-US" dirty="0"/>
              <a:t>Complexity 3: Use the pointer @</a:t>
            </a:r>
          </a:p>
        </p:txBody>
      </p:sp>
      <p:sp>
        <p:nvSpPr>
          <p:cNvPr id="3" name="Content Placeholder 2">
            <a:extLst>
              <a:ext uri="{FF2B5EF4-FFF2-40B4-BE49-F238E27FC236}">
                <a16:creationId xmlns:a16="http://schemas.microsoft.com/office/drawing/2014/main" id="{559D42FC-566B-4376-A2EA-4635A327264D}"/>
              </a:ext>
            </a:extLst>
          </p:cNvPr>
          <p:cNvSpPr>
            <a:spLocks noGrp="1"/>
          </p:cNvSpPr>
          <p:nvPr>
            <p:ph idx="1"/>
          </p:nvPr>
        </p:nvSpPr>
        <p:spPr/>
        <p:txBody>
          <a:bodyPr>
            <a:normAutofit fontScale="85000" lnSpcReduction="20000"/>
          </a:bodyPr>
          <a:lstStyle/>
          <a:p>
            <a:r>
              <a:rPr lang="en-US" dirty="0"/>
              <a:t>Try this: </a:t>
            </a:r>
          </a:p>
          <a:p>
            <a:pPr marL="0" indent="0">
              <a:buNone/>
            </a:pPr>
            <a:r>
              <a:rPr lang="en-US" i="1" dirty="0"/>
              <a:t>DATA </a:t>
            </a:r>
            <a:r>
              <a:rPr lang="en-US" i="1" dirty="0" err="1"/>
              <a:t>nationalparks</a:t>
            </a:r>
            <a:r>
              <a:rPr lang="en-US" i="1" dirty="0"/>
              <a:t>;</a:t>
            </a:r>
          </a:p>
          <a:p>
            <a:pPr marL="0" indent="0">
              <a:buNone/>
            </a:pPr>
            <a:r>
              <a:rPr lang="en-US" i="1" dirty="0"/>
              <a:t>INPUT </a:t>
            </a:r>
            <a:r>
              <a:rPr lang="en-US" i="1" dirty="0" err="1"/>
              <a:t>ParkName</a:t>
            </a:r>
            <a:r>
              <a:rPr lang="en-US" i="1" dirty="0"/>
              <a:t> $ 1-22 State $ Year @40 Acreage COMMA9.;</a:t>
            </a:r>
          </a:p>
          <a:p>
            <a:pPr marL="0" indent="0">
              <a:buNone/>
            </a:pPr>
            <a:r>
              <a:rPr lang="en-US" i="1" dirty="0" err="1"/>
              <a:t>datalines</a:t>
            </a:r>
            <a:r>
              <a:rPr lang="en-US" i="1" dirty="0"/>
              <a:t>;</a:t>
            </a:r>
          </a:p>
          <a:p>
            <a:pPr marL="0" indent="0">
              <a:buNone/>
            </a:pPr>
            <a:r>
              <a:rPr lang="en-US" i="1" dirty="0"/>
              <a:t>Yellowstone           ID/MT/WY 1872     4,065,493</a:t>
            </a:r>
          </a:p>
          <a:p>
            <a:pPr marL="0" indent="0">
              <a:buNone/>
            </a:pPr>
            <a:r>
              <a:rPr lang="en-US" i="1" dirty="0"/>
              <a:t>Everglades            FL 1934           1,398,800</a:t>
            </a:r>
          </a:p>
          <a:p>
            <a:pPr marL="0" indent="0">
              <a:buNone/>
            </a:pPr>
            <a:r>
              <a:rPr lang="en-US" i="1" dirty="0"/>
              <a:t>Yosemite              CA 1864           760,917</a:t>
            </a:r>
          </a:p>
          <a:p>
            <a:pPr marL="0" indent="0">
              <a:buNone/>
            </a:pPr>
            <a:r>
              <a:rPr lang="en-US" i="1" dirty="0"/>
              <a:t>Great Smoky Mountains NC/TN 1926        520,269</a:t>
            </a:r>
          </a:p>
          <a:p>
            <a:pPr marL="0" indent="0">
              <a:buNone/>
            </a:pPr>
            <a:r>
              <a:rPr lang="en-US" i="1" dirty="0"/>
              <a:t>Wolf Trap Farm        VA 1966           130</a:t>
            </a:r>
          </a:p>
          <a:p>
            <a:pPr marL="0" indent="0">
              <a:buNone/>
            </a:pPr>
            <a:r>
              <a:rPr lang="en-US" i="1" dirty="0"/>
              <a:t>;</a:t>
            </a:r>
          </a:p>
          <a:p>
            <a:pPr marL="0" indent="0">
              <a:buNone/>
            </a:pPr>
            <a:r>
              <a:rPr lang="en-US" i="1" dirty="0"/>
              <a:t>run;</a:t>
            </a:r>
          </a:p>
        </p:txBody>
      </p:sp>
    </p:spTree>
    <p:extLst>
      <p:ext uri="{BB962C8B-B14F-4D97-AF65-F5344CB8AC3E}">
        <p14:creationId xmlns:p14="http://schemas.microsoft.com/office/powerpoint/2010/main" val="382194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905E-9A72-43DD-9C74-BCCFEF77D2AA}"/>
              </a:ext>
            </a:extLst>
          </p:cNvPr>
          <p:cNvSpPr>
            <a:spLocks noGrp="1"/>
          </p:cNvSpPr>
          <p:nvPr>
            <p:ph type="title"/>
          </p:nvPr>
        </p:nvSpPr>
        <p:spPr/>
        <p:txBody>
          <a:bodyPr/>
          <a:lstStyle/>
          <a:p>
            <a:r>
              <a:rPr lang="en-US" dirty="0"/>
              <a:t>What are these?</a:t>
            </a:r>
          </a:p>
        </p:txBody>
      </p:sp>
      <p:sp>
        <p:nvSpPr>
          <p:cNvPr id="3" name="Content Placeholder 2">
            <a:extLst>
              <a:ext uri="{FF2B5EF4-FFF2-40B4-BE49-F238E27FC236}">
                <a16:creationId xmlns:a16="http://schemas.microsoft.com/office/drawing/2014/main" id="{EF45212C-9C01-4ACD-964A-F2568619356E}"/>
              </a:ext>
            </a:extLst>
          </p:cNvPr>
          <p:cNvSpPr>
            <a:spLocks noGrp="1"/>
          </p:cNvSpPr>
          <p:nvPr>
            <p:ph idx="1"/>
          </p:nvPr>
        </p:nvSpPr>
        <p:spPr/>
        <p:txBody>
          <a:bodyPr>
            <a:normAutofit lnSpcReduction="10000"/>
          </a:bodyPr>
          <a:lstStyle/>
          <a:p>
            <a:r>
              <a:rPr lang="en-US" dirty="0"/>
              <a:t>INPUT </a:t>
            </a:r>
            <a:r>
              <a:rPr lang="en-US" dirty="0" err="1"/>
              <a:t>ParkName</a:t>
            </a:r>
            <a:r>
              <a:rPr lang="en-US" dirty="0"/>
              <a:t> $ 1-22 State $ Year @40 Acreage COMMA9.;</a:t>
            </a:r>
          </a:p>
          <a:p>
            <a:pPr lvl="1"/>
            <a:r>
              <a:rPr lang="en-US" b="1" dirty="0" err="1"/>
              <a:t>ParkName</a:t>
            </a:r>
            <a:r>
              <a:rPr lang="en-US" b="1" dirty="0"/>
              <a:t> </a:t>
            </a:r>
            <a:r>
              <a:rPr lang="en-US" dirty="0"/>
              <a:t>First variable is the </a:t>
            </a:r>
            <a:r>
              <a:rPr lang="en-US" dirty="0" err="1"/>
              <a:t>ParkName</a:t>
            </a:r>
            <a:endParaRPr lang="en-US" b="1" dirty="0"/>
          </a:p>
          <a:p>
            <a:pPr lvl="1"/>
            <a:r>
              <a:rPr lang="en-US" b="1" dirty="0"/>
              <a:t>$ </a:t>
            </a:r>
            <a:r>
              <a:rPr lang="en-US" dirty="0" err="1"/>
              <a:t>ParkName</a:t>
            </a:r>
            <a:r>
              <a:rPr lang="en-US" dirty="0"/>
              <a:t> is a character</a:t>
            </a:r>
            <a:endParaRPr lang="en-US" b="1" dirty="0"/>
          </a:p>
          <a:p>
            <a:pPr lvl="1"/>
            <a:r>
              <a:rPr lang="en-US" b="1" dirty="0"/>
              <a:t>1-22 </a:t>
            </a:r>
            <a:r>
              <a:rPr lang="en-US" dirty="0" err="1"/>
              <a:t>ParkName</a:t>
            </a:r>
            <a:r>
              <a:rPr lang="en-US" dirty="0"/>
              <a:t> is read from 1 to 22. </a:t>
            </a:r>
          </a:p>
          <a:p>
            <a:pPr lvl="1"/>
            <a:r>
              <a:rPr lang="en-US" b="1" dirty="0"/>
              <a:t>State </a:t>
            </a:r>
            <a:r>
              <a:rPr lang="en-US" dirty="0"/>
              <a:t>Second variable is the State</a:t>
            </a:r>
            <a:endParaRPr lang="en-US" b="1" dirty="0"/>
          </a:p>
          <a:p>
            <a:pPr lvl="1"/>
            <a:r>
              <a:rPr lang="en-US" b="1" dirty="0"/>
              <a:t>$ </a:t>
            </a:r>
            <a:r>
              <a:rPr lang="en-US" dirty="0"/>
              <a:t>State is a character</a:t>
            </a:r>
            <a:endParaRPr lang="en-US" b="1" dirty="0"/>
          </a:p>
          <a:p>
            <a:pPr lvl="1"/>
            <a:r>
              <a:rPr lang="en-US" b="1" dirty="0"/>
              <a:t>Year </a:t>
            </a:r>
            <a:r>
              <a:rPr lang="en-US" dirty="0"/>
              <a:t>Third variable is Year</a:t>
            </a:r>
          </a:p>
          <a:p>
            <a:pPr lvl="1"/>
            <a:r>
              <a:rPr lang="en-US" b="1" dirty="0"/>
              <a:t>@40 </a:t>
            </a:r>
            <a:r>
              <a:rPr lang="en-US" dirty="0"/>
              <a:t>Move the pointer to the 40</a:t>
            </a:r>
            <a:r>
              <a:rPr lang="en-US" baseline="30000" dirty="0"/>
              <a:t>th</a:t>
            </a:r>
            <a:r>
              <a:rPr lang="en-US" dirty="0"/>
              <a:t> character</a:t>
            </a:r>
          </a:p>
          <a:p>
            <a:pPr lvl="1"/>
            <a:r>
              <a:rPr lang="en-US" b="1" dirty="0"/>
              <a:t>Acreage </a:t>
            </a:r>
            <a:r>
              <a:rPr lang="en-US" dirty="0"/>
              <a:t>Fourth variable is Acreage</a:t>
            </a:r>
          </a:p>
          <a:p>
            <a:pPr lvl="1"/>
            <a:r>
              <a:rPr lang="en-US" b="1" dirty="0"/>
              <a:t>COMMA9. </a:t>
            </a:r>
            <a:r>
              <a:rPr lang="en-US" dirty="0" err="1"/>
              <a:t>Informat</a:t>
            </a:r>
            <a:r>
              <a:rPr lang="en-US" dirty="0"/>
              <a:t> is COMMA9.; it is a numeric </a:t>
            </a:r>
            <a:r>
              <a:rPr lang="en-US" dirty="0" err="1"/>
              <a:t>informat</a:t>
            </a:r>
            <a:r>
              <a:rPr lang="en-US" dirty="0"/>
              <a:t>. </a:t>
            </a:r>
          </a:p>
          <a:p>
            <a:pPr lvl="1"/>
            <a:r>
              <a:rPr lang="en-US" b="1" dirty="0"/>
              <a:t>;</a:t>
            </a:r>
          </a:p>
          <a:p>
            <a:pPr lvl="1"/>
            <a:endParaRPr lang="en-US" dirty="0"/>
          </a:p>
          <a:p>
            <a:endParaRPr lang="en-US" dirty="0"/>
          </a:p>
        </p:txBody>
      </p:sp>
    </p:spTree>
    <p:extLst>
      <p:ext uri="{BB962C8B-B14F-4D97-AF65-F5344CB8AC3E}">
        <p14:creationId xmlns:p14="http://schemas.microsoft.com/office/powerpoint/2010/main" val="6191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DCE5-D69F-4A5F-9E44-2FCFD7012F5F}"/>
              </a:ext>
            </a:extLst>
          </p:cNvPr>
          <p:cNvSpPr>
            <a:spLocks noGrp="1"/>
          </p:cNvSpPr>
          <p:nvPr>
            <p:ph type="title"/>
          </p:nvPr>
        </p:nvSpPr>
        <p:spPr/>
        <p:txBody>
          <a:bodyPr/>
          <a:lstStyle/>
          <a:p>
            <a:r>
              <a:rPr lang="en-US" dirty="0"/>
              <a:t>Complexity 4: Use more tools</a:t>
            </a:r>
          </a:p>
        </p:txBody>
      </p:sp>
      <p:sp>
        <p:nvSpPr>
          <p:cNvPr id="3" name="Content Placeholder 2">
            <a:extLst>
              <a:ext uri="{FF2B5EF4-FFF2-40B4-BE49-F238E27FC236}">
                <a16:creationId xmlns:a16="http://schemas.microsoft.com/office/drawing/2014/main" id="{559D42FC-566B-4376-A2EA-4635A327264D}"/>
              </a:ext>
            </a:extLst>
          </p:cNvPr>
          <p:cNvSpPr>
            <a:spLocks noGrp="1"/>
          </p:cNvSpPr>
          <p:nvPr>
            <p:ph idx="1"/>
          </p:nvPr>
        </p:nvSpPr>
        <p:spPr/>
        <p:txBody>
          <a:bodyPr>
            <a:normAutofit/>
          </a:bodyPr>
          <a:lstStyle/>
          <a:p>
            <a:r>
              <a:rPr lang="en-US" dirty="0"/>
              <a:t>Sometimes you need to read data that just don’t line up in nice columns or have predictable lengths. When you have these types of messy files, ordinary list, column, or formatted input simply aren’t enough. </a:t>
            </a:r>
          </a:p>
          <a:p>
            <a:pPr lvl="1"/>
            <a:r>
              <a:rPr lang="en-US" dirty="0"/>
              <a:t>@'character' column pointer: move the pointer to a particular character. </a:t>
            </a:r>
          </a:p>
          <a:p>
            <a:pPr lvl="1"/>
            <a:r>
              <a:rPr lang="en-US" dirty="0"/>
              <a:t>colon modifiers: tells SAS to read a data value until it reaches a space.</a:t>
            </a:r>
          </a:p>
          <a:p>
            <a:pPr lvl="1"/>
            <a:r>
              <a:rPr lang="en-US" dirty="0"/>
              <a:t>ampersand modifiers: tells SAS to read a data value until it reaches two or more spaces in a row</a:t>
            </a:r>
          </a:p>
        </p:txBody>
      </p:sp>
    </p:spTree>
    <p:extLst>
      <p:ext uri="{BB962C8B-B14F-4D97-AF65-F5344CB8AC3E}">
        <p14:creationId xmlns:p14="http://schemas.microsoft.com/office/powerpoint/2010/main" val="146996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5F78-2B18-4765-A86E-18B2F054A1A7}"/>
              </a:ext>
            </a:extLst>
          </p:cNvPr>
          <p:cNvSpPr>
            <a:spLocks noGrp="1"/>
          </p:cNvSpPr>
          <p:nvPr>
            <p:ph type="title"/>
          </p:nvPr>
        </p:nvSpPr>
        <p:spPr/>
        <p:txBody>
          <a:bodyPr/>
          <a:lstStyle/>
          <a:p>
            <a:r>
              <a:rPr lang="en-US" dirty="0"/>
              <a:t>If the data looks like this: </a:t>
            </a:r>
          </a:p>
        </p:txBody>
      </p:sp>
      <p:sp>
        <p:nvSpPr>
          <p:cNvPr id="3" name="Content Placeholder 2">
            <a:extLst>
              <a:ext uri="{FF2B5EF4-FFF2-40B4-BE49-F238E27FC236}">
                <a16:creationId xmlns:a16="http://schemas.microsoft.com/office/drawing/2014/main" id="{789589C1-5BCC-4D72-9D81-7694FDC0BFAA}"/>
              </a:ext>
            </a:extLst>
          </p:cNvPr>
          <p:cNvSpPr>
            <a:spLocks noGrp="1"/>
          </p:cNvSpPr>
          <p:nvPr>
            <p:ph idx="1"/>
          </p:nvPr>
        </p:nvSpPr>
        <p:spPr/>
        <p:txBody>
          <a:bodyPr/>
          <a:lstStyle/>
          <a:p>
            <a:pPr marL="0" indent="0">
              <a:buNone/>
            </a:pPr>
            <a:r>
              <a:rPr lang="en-US" dirty="0" err="1"/>
              <a:t>Bellatorum</a:t>
            </a:r>
            <a:r>
              <a:rPr lang="en-US" dirty="0"/>
              <a:t> School CSULA Time 1:40.5</a:t>
            </a:r>
          </a:p>
          <a:p>
            <a:pPr marL="0" indent="0">
              <a:buNone/>
            </a:pPr>
            <a:r>
              <a:rPr lang="en-US" dirty="0"/>
              <a:t>The Kraken School ASU Time 1:45.35</a:t>
            </a:r>
          </a:p>
          <a:p>
            <a:pPr marL="0" indent="0">
              <a:buNone/>
            </a:pPr>
            <a:r>
              <a:rPr lang="en-US" dirty="0"/>
              <a:t>Black Widow School </a:t>
            </a:r>
            <a:r>
              <a:rPr lang="en-US" dirty="0" err="1"/>
              <a:t>UoA</a:t>
            </a:r>
            <a:r>
              <a:rPr lang="en-US" dirty="0"/>
              <a:t> Time 1:33.7</a:t>
            </a:r>
          </a:p>
          <a:p>
            <a:pPr marL="0" indent="0">
              <a:buNone/>
            </a:pPr>
            <a:r>
              <a:rPr lang="en-US" dirty="0" err="1"/>
              <a:t>Koicrete</a:t>
            </a:r>
            <a:r>
              <a:rPr lang="en-US" dirty="0"/>
              <a:t> School CSUF Time 1:40.25</a:t>
            </a:r>
          </a:p>
          <a:p>
            <a:pPr marL="0" indent="0">
              <a:buNone/>
            </a:pPr>
            <a:endParaRPr lang="en-US" dirty="0"/>
          </a:p>
          <a:p>
            <a:pPr marL="0" indent="0">
              <a:buNone/>
            </a:pPr>
            <a:r>
              <a:rPr lang="en-US" dirty="0"/>
              <a:t>Can you try loading it? </a:t>
            </a:r>
          </a:p>
          <a:p>
            <a:endParaRPr lang="en-US" dirty="0"/>
          </a:p>
        </p:txBody>
      </p:sp>
    </p:spTree>
    <p:extLst>
      <p:ext uri="{BB962C8B-B14F-4D97-AF65-F5344CB8AC3E}">
        <p14:creationId xmlns:p14="http://schemas.microsoft.com/office/powerpoint/2010/main" val="318158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1EDC-44CA-446F-A29D-B38941488E6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00943F0-7927-45A2-B3DA-C6D2D5C2CE65}"/>
              </a:ext>
            </a:extLst>
          </p:cNvPr>
          <p:cNvSpPr>
            <a:spLocks noGrp="1"/>
          </p:cNvSpPr>
          <p:nvPr>
            <p:ph idx="1"/>
          </p:nvPr>
        </p:nvSpPr>
        <p:spPr/>
        <p:txBody>
          <a:bodyPr>
            <a:normAutofit fontScale="70000" lnSpcReduction="20000"/>
          </a:bodyPr>
          <a:lstStyle/>
          <a:p>
            <a:pPr>
              <a:lnSpc>
                <a:spcPct val="120000"/>
              </a:lnSpc>
            </a:pPr>
            <a:r>
              <a:rPr lang="en-US" dirty="0"/>
              <a:t>Try this:</a:t>
            </a:r>
          </a:p>
          <a:p>
            <a:pPr marL="0" indent="0">
              <a:lnSpc>
                <a:spcPct val="120000"/>
              </a:lnSpc>
              <a:buNone/>
            </a:pPr>
            <a:r>
              <a:rPr lang="en-US" i="1" dirty="0"/>
              <a:t>DATA contest;</a:t>
            </a:r>
          </a:p>
          <a:p>
            <a:pPr marL="0" indent="0">
              <a:lnSpc>
                <a:spcPct val="120000"/>
              </a:lnSpc>
              <a:buNone/>
            </a:pPr>
            <a:r>
              <a:rPr lang="en-US" i="1" dirty="0"/>
              <a:t>INPUT </a:t>
            </a:r>
            <a:r>
              <a:rPr lang="en-US" i="1" dirty="0" err="1"/>
              <a:t>CanoeName</a:t>
            </a:r>
            <a:r>
              <a:rPr lang="en-US" i="1" dirty="0"/>
              <a:t> &amp; $13. @'School' School $ @'Time' </a:t>
            </a:r>
            <a:r>
              <a:rPr lang="en-US" i="1" dirty="0" err="1"/>
              <a:t>RaceTime</a:t>
            </a:r>
            <a:r>
              <a:rPr lang="en-US" i="1" dirty="0"/>
              <a:t> :STIMER8.; </a:t>
            </a:r>
          </a:p>
          <a:p>
            <a:pPr marL="0" indent="0">
              <a:lnSpc>
                <a:spcPct val="120000"/>
              </a:lnSpc>
              <a:buNone/>
            </a:pPr>
            <a:r>
              <a:rPr lang="en-US" i="1" dirty="0"/>
              <a:t>DATALINES;</a:t>
            </a:r>
          </a:p>
          <a:p>
            <a:pPr marL="0" indent="0">
              <a:lnSpc>
                <a:spcPct val="120000"/>
              </a:lnSpc>
              <a:buNone/>
            </a:pPr>
            <a:r>
              <a:rPr lang="en-US" i="1" dirty="0" err="1"/>
              <a:t>Bellatorum</a:t>
            </a:r>
            <a:r>
              <a:rPr lang="en-US" i="1" dirty="0"/>
              <a:t> School CSULA Time 1:40.5</a:t>
            </a:r>
          </a:p>
          <a:p>
            <a:pPr marL="0" indent="0">
              <a:lnSpc>
                <a:spcPct val="120000"/>
              </a:lnSpc>
              <a:buNone/>
            </a:pPr>
            <a:r>
              <a:rPr lang="en-US" i="1" dirty="0"/>
              <a:t>The Kraken School ASU Time 1:45.35</a:t>
            </a:r>
          </a:p>
          <a:p>
            <a:pPr marL="0" indent="0">
              <a:lnSpc>
                <a:spcPct val="120000"/>
              </a:lnSpc>
              <a:buNone/>
            </a:pPr>
            <a:r>
              <a:rPr lang="en-US" i="1" dirty="0"/>
              <a:t>Black Widow School </a:t>
            </a:r>
            <a:r>
              <a:rPr lang="en-US" i="1" dirty="0" err="1"/>
              <a:t>UoA</a:t>
            </a:r>
            <a:r>
              <a:rPr lang="en-US" i="1" dirty="0"/>
              <a:t> Time 1:33.7</a:t>
            </a:r>
          </a:p>
          <a:p>
            <a:pPr marL="0" indent="0">
              <a:lnSpc>
                <a:spcPct val="120000"/>
              </a:lnSpc>
              <a:buNone/>
            </a:pPr>
            <a:r>
              <a:rPr lang="en-US" i="1" dirty="0" err="1"/>
              <a:t>Koicrete</a:t>
            </a:r>
            <a:r>
              <a:rPr lang="en-US" i="1" dirty="0"/>
              <a:t> School CSUF Time 1:40.25</a:t>
            </a:r>
          </a:p>
          <a:p>
            <a:pPr marL="0" indent="0">
              <a:lnSpc>
                <a:spcPct val="120000"/>
              </a:lnSpc>
              <a:buNone/>
            </a:pPr>
            <a:r>
              <a:rPr lang="en-US" i="1" dirty="0"/>
              <a:t>;</a:t>
            </a:r>
          </a:p>
          <a:p>
            <a:pPr marL="0" indent="0">
              <a:lnSpc>
                <a:spcPct val="120000"/>
              </a:lnSpc>
              <a:buNone/>
            </a:pPr>
            <a:r>
              <a:rPr lang="en-US" i="1" dirty="0"/>
              <a:t>RUN;</a:t>
            </a:r>
          </a:p>
        </p:txBody>
      </p:sp>
    </p:spTree>
    <p:extLst>
      <p:ext uri="{BB962C8B-B14F-4D97-AF65-F5344CB8AC3E}">
        <p14:creationId xmlns:p14="http://schemas.microsoft.com/office/powerpoint/2010/main" val="314948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B0E4-FC9A-40A1-AA7B-F71A8BFCAD3C}"/>
              </a:ext>
            </a:extLst>
          </p:cNvPr>
          <p:cNvSpPr>
            <a:spLocks noGrp="1"/>
          </p:cNvSpPr>
          <p:nvPr>
            <p:ph type="title"/>
          </p:nvPr>
        </p:nvSpPr>
        <p:spPr/>
        <p:txBody>
          <a:bodyPr/>
          <a:lstStyle/>
          <a:p>
            <a:r>
              <a:rPr lang="en-US" dirty="0"/>
              <a:t>Use INFILE and INFILE options</a:t>
            </a:r>
          </a:p>
        </p:txBody>
      </p:sp>
      <p:sp>
        <p:nvSpPr>
          <p:cNvPr id="3" name="Content Placeholder 2">
            <a:extLst>
              <a:ext uri="{FF2B5EF4-FFF2-40B4-BE49-F238E27FC236}">
                <a16:creationId xmlns:a16="http://schemas.microsoft.com/office/drawing/2014/main" id="{E4A434E2-7BA6-4323-999A-C56FD12A8337}"/>
              </a:ext>
            </a:extLst>
          </p:cNvPr>
          <p:cNvSpPr>
            <a:spLocks noGrp="1"/>
          </p:cNvSpPr>
          <p:nvPr>
            <p:ph idx="1"/>
          </p:nvPr>
        </p:nvSpPr>
        <p:spPr/>
        <p:txBody>
          <a:bodyPr>
            <a:normAutofit fontScale="77500" lnSpcReduction="20000"/>
          </a:bodyPr>
          <a:lstStyle/>
          <a:p>
            <a:r>
              <a:rPr lang="en-US" dirty="0"/>
              <a:t>FIRSTOBS</a:t>
            </a:r>
          </a:p>
          <a:p>
            <a:r>
              <a:rPr lang="en-US" dirty="0"/>
              <a:t>OBS</a:t>
            </a:r>
          </a:p>
          <a:p>
            <a:r>
              <a:rPr lang="en-US" dirty="0"/>
              <a:t>MISSOVER: By default, SAS will go to the next data line to read more data if SAS has reached the end of the data line and there are still more variables in the INPUT statement that have not been assigned values. The MISSOVER option tells SAS not to go to the next line of data when it runs out of data. Instead, assign missing values to any remaining variables. The following data file illustrates where this option may be useful. </a:t>
            </a:r>
          </a:p>
          <a:p>
            <a:r>
              <a:rPr lang="en-US" dirty="0"/>
              <a:t>TRUNCOVER</a:t>
            </a:r>
          </a:p>
          <a:p>
            <a:r>
              <a:rPr lang="en-US" dirty="0"/>
              <a:t>DLM: Specify the delimiter</a:t>
            </a:r>
          </a:p>
          <a:p>
            <a:r>
              <a:rPr lang="en-US" dirty="0"/>
              <a:t>DSD: Delimiter-Sensitive Data option does three things</a:t>
            </a:r>
          </a:p>
          <a:p>
            <a:pPr lvl="1"/>
            <a:r>
              <a:rPr lang="en-US" dirty="0"/>
              <a:t>ignores delimiters in data values enclosed in quotation marks. </a:t>
            </a:r>
          </a:p>
          <a:p>
            <a:pPr lvl="1"/>
            <a:r>
              <a:rPr lang="en-US" dirty="0"/>
              <a:t>does not read quotation marks as part of the data value.</a:t>
            </a:r>
          </a:p>
          <a:p>
            <a:pPr lvl="1"/>
            <a:r>
              <a:rPr lang="en-US" dirty="0"/>
              <a:t>it treats two delimiters in a row as a missing value. </a:t>
            </a:r>
          </a:p>
        </p:txBody>
      </p:sp>
    </p:spTree>
    <p:extLst>
      <p:ext uri="{BB962C8B-B14F-4D97-AF65-F5344CB8AC3E}">
        <p14:creationId xmlns:p14="http://schemas.microsoft.com/office/powerpoint/2010/main" val="178121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491D-6262-420E-BD31-5921D7AAA5C0}"/>
              </a:ext>
            </a:extLst>
          </p:cNvPr>
          <p:cNvSpPr>
            <a:spLocks noGrp="1"/>
          </p:cNvSpPr>
          <p:nvPr>
            <p:ph type="title"/>
          </p:nvPr>
        </p:nvSpPr>
        <p:spPr/>
        <p:txBody>
          <a:bodyPr/>
          <a:lstStyle/>
          <a:p>
            <a:r>
              <a:rPr lang="en-US" dirty="0"/>
              <a:t>MISSOVER</a:t>
            </a:r>
          </a:p>
        </p:txBody>
      </p:sp>
      <p:sp>
        <p:nvSpPr>
          <p:cNvPr id="3" name="Content Placeholder 2">
            <a:extLst>
              <a:ext uri="{FF2B5EF4-FFF2-40B4-BE49-F238E27FC236}">
                <a16:creationId xmlns:a16="http://schemas.microsoft.com/office/drawing/2014/main" id="{4C234067-B4CD-4589-9870-DEE65D5BC149}"/>
              </a:ext>
            </a:extLst>
          </p:cNvPr>
          <p:cNvSpPr>
            <a:spLocks noGrp="1"/>
          </p:cNvSpPr>
          <p:nvPr>
            <p:ph idx="1"/>
          </p:nvPr>
        </p:nvSpPr>
        <p:spPr/>
        <p:txBody>
          <a:bodyPr>
            <a:normAutofit fontScale="92500" lnSpcReduction="20000"/>
          </a:bodyPr>
          <a:lstStyle/>
          <a:p>
            <a:r>
              <a:rPr lang="en-US" dirty="0"/>
              <a:t>Try this:</a:t>
            </a:r>
          </a:p>
          <a:p>
            <a:pPr marL="0" indent="0">
              <a:buNone/>
            </a:pPr>
            <a:r>
              <a:rPr lang="en-US" dirty="0"/>
              <a:t>DATA class102;</a:t>
            </a:r>
          </a:p>
          <a:p>
            <a:pPr marL="0" indent="0">
              <a:buNone/>
            </a:pPr>
            <a:r>
              <a:rPr lang="en-US" dirty="0"/>
              <a:t>INFILE DATALINES MISSOVER;</a:t>
            </a:r>
          </a:p>
          <a:p>
            <a:pPr marL="0" indent="0">
              <a:buNone/>
            </a:pPr>
            <a:r>
              <a:rPr lang="en-US" dirty="0"/>
              <a:t>INPUT Name $ Test1 Test2 Test3 Test4 Test5;</a:t>
            </a:r>
          </a:p>
          <a:p>
            <a:pPr marL="0" indent="0">
              <a:buNone/>
            </a:pPr>
            <a:r>
              <a:rPr lang="en-US" dirty="0" err="1"/>
              <a:t>datalines</a:t>
            </a:r>
            <a:r>
              <a:rPr lang="en-US" dirty="0"/>
              <a:t>;</a:t>
            </a:r>
          </a:p>
          <a:p>
            <a:pPr marL="0" indent="0">
              <a:buNone/>
            </a:pPr>
            <a:r>
              <a:rPr lang="es-ES" dirty="0"/>
              <a:t>Nguyen 89 76 91 82</a:t>
            </a:r>
          </a:p>
          <a:p>
            <a:pPr marL="0" indent="0">
              <a:buNone/>
            </a:pPr>
            <a:r>
              <a:rPr lang="es-ES" dirty="0"/>
              <a:t>Ramos 67 72 80 76 86</a:t>
            </a:r>
          </a:p>
          <a:p>
            <a:pPr marL="0" indent="0">
              <a:buNone/>
            </a:pPr>
            <a:r>
              <a:rPr lang="es-ES" dirty="0"/>
              <a:t>Robbins 76 65 79</a:t>
            </a:r>
          </a:p>
          <a:p>
            <a:pPr marL="0" indent="0">
              <a:buNone/>
            </a:pPr>
            <a:r>
              <a:rPr lang="en-US" dirty="0"/>
              <a:t>;</a:t>
            </a:r>
          </a:p>
          <a:p>
            <a:pPr marL="0" indent="0">
              <a:buNone/>
            </a:pPr>
            <a:r>
              <a:rPr lang="en-US" dirty="0"/>
              <a:t>RUN;</a:t>
            </a:r>
          </a:p>
        </p:txBody>
      </p:sp>
    </p:spTree>
    <p:extLst>
      <p:ext uri="{BB962C8B-B14F-4D97-AF65-F5344CB8AC3E}">
        <p14:creationId xmlns:p14="http://schemas.microsoft.com/office/powerpoint/2010/main" val="328562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66E7-E479-4E0C-B96B-5D4638431097}"/>
              </a:ext>
            </a:extLst>
          </p:cNvPr>
          <p:cNvSpPr>
            <a:spLocks noGrp="1"/>
          </p:cNvSpPr>
          <p:nvPr>
            <p:ph type="title"/>
          </p:nvPr>
        </p:nvSpPr>
        <p:spPr/>
        <p:txBody>
          <a:bodyPr/>
          <a:lstStyle/>
          <a:p>
            <a:r>
              <a:rPr lang="en-US" dirty="0"/>
              <a:t>Read Delimited Files</a:t>
            </a:r>
          </a:p>
        </p:txBody>
      </p:sp>
      <p:sp>
        <p:nvSpPr>
          <p:cNvPr id="3" name="Content Placeholder 2">
            <a:extLst>
              <a:ext uri="{FF2B5EF4-FFF2-40B4-BE49-F238E27FC236}">
                <a16:creationId xmlns:a16="http://schemas.microsoft.com/office/drawing/2014/main" id="{8CA6425B-3CD3-404D-9380-5F542FD76F2F}"/>
              </a:ext>
            </a:extLst>
          </p:cNvPr>
          <p:cNvSpPr>
            <a:spLocks noGrp="1"/>
          </p:cNvSpPr>
          <p:nvPr>
            <p:ph idx="1"/>
          </p:nvPr>
        </p:nvSpPr>
        <p:spPr/>
        <p:txBody>
          <a:bodyPr>
            <a:normAutofit fontScale="77500" lnSpcReduction="20000"/>
          </a:bodyPr>
          <a:lstStyle/>
          <a:p>
            <a:r>
              <a:rPr lang="en-US" dirty="0"/>
              <a:t>Try this: </a:t>
            </a:r>
          </a:p>
          <a:p>
            <a:pPr marL="0" indent="0">
              <a:buNone/>
            </a:pPr>
            <a:r>
              <a:rPr lang="en-US" i="1" dirty="0"/>
              <a:t>DATA music;</a:t>
            </a:r>
          </a:p>
          <a:p>
            <a:pPr marL="0" indent="0">
              <a:buNone/>
            </a:pPr>
            <a:r>
              <a:rPr lang="en-US" i="1" dirty="0"/>
              <a:t>INFILE DATALINES;</a:t>
            </a:r>
          </a:p>
          <a:p>
            <a:pPr marL="0" indent="0">
              <a:buNone/>
            </a:pPr>
            <a:r>
              <a:rPr lang="en-US" i="1" dirty="0"/>
              <a:t>INPUT </a:t>
            </a:r>
            <a:r>
              <a:rPr lang="en-US" i="1" dirty="0" err="1"/>
              <a:t>BandName</a:t>
            </a:r>
            <a:r>
              <a:rPr lang="en-US" i="1" dirty="0"/>
              <a:t> :$30. </a:t>
            </a:r>
            <a:r>
              <a:rPr lang="en-US" i="1" dirty="0" err="1"/>
              <a:t>EightPM</a:t>
            </a:r>
            <a:r>
              <a:rPr lang="en-US" i="1" dirty="0"/>
              <a:t> </a:t>
            </a:r>
            <a:r>
              <a:rPr lang="en-US" i="1" dirty="0" err="1"/>
              <a:t>NinePM</a:t>
            </a:r>
            <a:r>
              <a:rPr lang="en-US" i="1" dirty="0"/>
              <a:t> </a:t>
            </a:r>
            <a:r>
              <a:rPr lang="en-US" i="1" dirty="0" err="1"/>
              <a:t>TenPM</a:t>
            </a:r>
            <a:r>
              <a:rPr lang="en-US" i="1" dirty="0"/>
              <a:t> </a:t>
            </a:r>
            <a:r>
              <a:rPr lang="en-US" i="1" dirty="0" err="1"/>
              <a:t>ElevenPM</a:t>
            </a:r>
            <a:r>
              <a:rPr lang="en-US" i="1" dirty="0"/>
              <a:t>;</a:t>
            </a:r>
          </a:p>
          <a:p>
            <a:pPr marL="0" indent="0">
              <a:buNone/>
            </a:pPr>
            <a:r>
              <a:rPr lang="en-US" i="1" dirty="0" err="1"/>
              <a:t>datalines</a:t>
            </a:r>
            <a:r>
              <a:rPr lang="en-US" i="1" dirty="0"/>
              <a:t>;</a:t>
            </a:r>
          </a:p>
          <a:p>
            <a:pPr marL="0" indent="0">
              <a:buNone/>
            </a:pPr>
            <a:r>
              <a:rPr lang="en-US" i="1" dirty="0"/>
              <a:t>Lupine Lights,45,63,70,</a:t>
            </a:r>
          </a:p>
          <a:p>
            <a:pPr marL="0" indent="0">
              <a:buNone/>
            </a:pPr>
            <a:r>
              <a:rPr lang="en-US" i="1" dirty="0"/>
              <a:t>Awesome Octaves,17,28,44,12</a:t>
            </a:r>
          </a:p>
          <a:p>
            <a:pPr marL="0" indent="0">
              <a:buNone/>
            </a:pPr>
            <a:r>
              <a:rPr lang="en-US" i="1" dirty="0"/>
              <a:t>"Stop, Drop, and Rock-N-Roll",34,62,77,91</a:t>
            </a:r>
          </a:p>
          <a:p>
            <a:pPr marL="0" indent="0">
              <a:buNone/>
            </a:pPr>
            <a:r>
              <a:rPr lang="en-US" i="1" dirty="0"/>
              <a:t>The </a:t>
            </a:r>
            <a:r>
              <a:rPr lang="en-US" i="1" dirty="0" err="1"/>
              <a:t>Silveyville</a:t>
            </a:r>
            <a:r>
              <a:rPr lang="en-US" i="1" dirty="0"/>
              <a:t> Jazz Quartet,38,30,42,43</a:t>
            </a:r>
          </a:p>
          <a:p>
            <a:pPr marL="0" indent="0">
              <a:buNone/>
            </a:pPr>
            <a:r>
              <a:rPr lang="en-US" i="1" dirty="0"/>
              <a:t>Catalina Converts,56,,65,34</a:t>
            </a:r>
          </a:p>
          <a:p>
            <a:pPr marL="0" indent="0">
              <a:buNone/>
            </a:pPr>
            <a:r>
              <a:rPr lang="en-US" i="1" dirty="0"/>
              <a:t>;</a:t>
            </a:r>
          </a:p>
          <a:p>
            <a:pPr marL="0" indent="0">
              <a:buNone/>
            </a:pPr>
            <a:r>
              <a:rPr lang="en-US" i="1" dirty="0"/>
              <a:t>RUN;</a:t>
            </a:r>
          </a:p>
        </p:txBody>
      </p:sp>
    </p:spTree>
    <p:extLst>
      <p:ext uri="{BB962C8B-B14F-4D97-AF65-F5344CB8AC3E}">
        <p14:creationId xmlns:p14="http://schemas.microsoft.com/office/powerpoint/2010/main" val="141997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66E7-E479-4E0C-B96B-5D4638431097}"/>
              </a:ext>
            </a:extLst>
          </p:cNvPr>
          <p:cNvSpPr>
            <a:spLocks noGrp="1"/>
          </p:cNvSpPr>
          <p:nvPr>
            <p:ph type="title"/>
          </p:nvPr>
        </p:nvSpPr>
        <p:spPr/>
        <p:txBody>
          <a:bodyPr/>
          <a:lstStyle/>
          <a:p>
            <a:r>
              <a:rPr lang="en-US" dirty="0"/>
              <a:t>Read Delimited Files</a:t>
            </a:r>
          </a:p>
        </p:txBody>
      </p:sp>
      <p:sp>
        <p:nvSpPr>
          <p:cNvPr id="3" name="Content Placeholder 2">
            <a:extLst>
              <a:ext uri="{FF2B5EF4-FFF2-40B4-BE49-F238E27FC236}">
                <a16:creationId xmlns:a16="http://schemas.microsoft.com/office/drawing/2014/main" id="{8CA6425B-3CD3-404D-9380-5F542FD76F2F}"/>
              </a:ext>
            </a:extLst>
          </p:cNvPr>
          <p:cNvSpPr>
            <a:spLocks noGrp="1"/>
          </p:cNvSpPr>
          <p:nvPr>
            <p:ph idx="1"/>
          </p:nvPr>
        </p:nvSpPr>
        <p:spPr/>
        <p:txBody>
          <a:bodyPr>
            <a:normAutofit fontScale="77500" lnSpcReduction="20000"/>
          </a:bodyPr>
          <a:lstStyle/>
          <a:p>
            <a:r>
              <a:rPr lang="en-US" dirty="0"/>
              <a:t>Try again: with the DLM.</a:t>
            </a:r>
          </a:p>
          <a:p>
            <a:pPr marL="0" indent="0">
              <a:buNone/>
            </a:pPr>
            <a:r>
              <a:rPr lang="en-US" i="1" dirty="0"/>
              <a:t>DATA music;</a:t>
            </a:r>
          </a:p>
          <a:p>
            <a:pPr marL="0" indent="0">
              <a:buNone/>
            </a:pPr>
            <a:r>
              <a:rPr lang="en-US" i="1" dirty="0"/>
              <a:t>INFILE DATALINES DLM = ',';</a:t>
            </a:r>
          </a:p>
          <a:p>
            <a:pPr marL="0" indent="0">
              <a:buNone/>
            </a:pPr>
            <a:r>
              <a:rPr lang="en-US" i="1" dirty="0"/>
              <a:t>INPUT </a:t>
            </a:r>
            <a:r>
              <a:rPr lang="en-US" i="1" dirty="0" err="1"/>
              <a:t>BandName</a:t>
            </a:r>
            <a:r>
              <a:rPr lang="en-US" i="1" dirty="0"/>
              <a:t> :$30. </a:t>
            </a:r>
            <a:r>
              <a:rPr lang="en-US" i="1" dirty="0" err="1"/>
              <a:t>EightPM</a:t>
            </a:r>
            <a:r>
              <a:rPr lang="en-US" i="1" dirty="0"/>
              <a:t> </a:t>
            </a:r>
            <a:r>
              <a:rPr lang="en-US" i="1" dirty="0" err="1"/>
              <a:t>NinePM</a:t>
            </a:r>
            <a:r>
              <a:rPr lang="en-US" i="1" dirty="0"/>
              <a:t> </a:t>
            </a:r>
            <a:r>
              <a:rPr lang="en-US" i="1" dirty="0" err="1"/>
              <a:t>TenPM</a:t>
            </a:r>
            <a:r>
              <a:rPr lang="en-US" i="1" dirty="0"/>
              <a:t> </a:t>
            </a:r>
            <a:r>
              <a:rPr lang="en-US" i="1" dirty="0" err="1"/>
              <a:t>ElevenPM</a:t>
            </a:r>
            <a:r>
              <a:rPr lang="en-US" i="1" dirty="0"/>
              <a:t>;</a:t>
            </a:r>
          </a:p>
          <a:p>
            <a:pPr marL="0" indent="0">
              <a:buNone/>
            </a:pPr>
            <a:r>
              <a:rPr lang="en-US" i="1" dirty="0" err="1"/>
              <a:t>datalines</a:t>
            </a:r>
            <a:r>
              <a:rPr lang="en-US" i="1" dirty="0"/>
              <a:t>;</a:t>
            </a:r>
          </a:p>
          <a:p>
            <a:pPr marL="0" indent="0">
              <a:buNone/>
            </a:pPr>
            <a:r>
              <a:rPr lang="en-US" i="1" dirty="0"/>
              <a:t>Lupine Lights,45,63,70,</a:t>
            </a:r>
          </a:p>
          <a:p>
            <a:pPr marL="0" indent="0">
              <a:buNone/>
            </a:pPr>
            <a:r>
              <a:rPr lang="en-US" i="1" dirty="0"/>
              <a:t>Awesome Octaves,17,28,44,12</a:t>
            </a:r>
          </a:p>
          <a:p>
            <a:pPr marL="0" indent="0">
              <a:buNone/>
            </a:pPr>
            <a:r>
              <a:rPr lang="en-US" i="1" dirty="0"/>
              <a:t>"Stop, Drop, and Rock-N-Roll",34,62,77,91</a:t>
            </a:r>
          </a:p>
          <a:p>
            <a:pPr marL="0" indent="0">
              <a:buNone/>
            </a:pPr>
            <a:r>
              <a:rPr lang="en-US" i="1" dirty="0"/>
              <a:t>The </a:t>
            </a:r>
            <a:r>
              <a:rPr lang="en-US" i="1" dirty="0" err="1"/>
              <a:t>Silveyville</a:t>
            </a:r>
            <a:r>
              <a:rPr lang="en-US" i="1" dirty="0"/>
              <a:t> Jazz Quartet,38,30,42,43</a:t>
            </a:r>
          </a:p>
          <a:p>
            <a:pPr marL="0" indent="0">
              <a:buNone/>
            </a:pPr>
            <a:r>
              <a:rPr lang="en-US" i="1" dirty="0"/>
              <a:t>Catalina Converts,56,,65,34</a:t>
            </a:r>
          </a:p>
          <a:p>
            <a:pPr marL="0" indent="0">
              <a:buNone/>
            </a:pPr>
            <a:r>
              <a:rPr lang="en-US" i="1" dirty="0"/>
              <a:t>;</a:t>
            </a:r>
          </a:p>
          <a:p>
            <a:pPr marL="0" indent="0">
              <a:buNone/>
            </a:pPr>
            <a:r>
              <a:rPr lang="en-US" i="1" dirty="0"/>
              <a:t>RUN;</a:t>
            </a:r>
          </a:p>
        </p:txBody>
      </p:sp>
    </p:spTree>
    <p:extLst>
      <p:ext uri="{BB962C8B-B14F-4D97-AF65-F5344CB8AC3E}">
        <p14:creationId xmlns:p14="http://schemas.microsoft.com/office/powerpoint/2010/main" val="477577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66E7-E479-4E0C-B96B-5D4638431097}"/>
              </a:ext>
            </a:extLst>
          </p:cNvPr>
          <p:cNvSpPr>
            <a:spLocks noGrp="1"/>
          </p:cNvSpPr>
          <p:nvPr>
            <p:ph type="title"/>
          </p:nvPr>
        </p:nvSpPr>
        <p:spPr/>
        <p:txBody>
          <a:bodyPr/>
          <a:lstStyle/>
          <a:p>
            <a:r>
              <a:rPr lang="en-US" dirty="0"/>
              <a:t>Read Delimited Files</a:t>
            </a:r>
          </a:p>
        </p:txBody>
      </p:sp>
      <p:sp>
        <p:nvSpPr>
          <p:cNvPr id="3" name="Content Placeholder 2">
            <a:extLst>
              <a:ext uri="{FF2B5EF4-FFF2-40B4-BE49-F238E27FC236}">
                <a16:creationId xmlns:a16="http://schemas.microsoft.com/office/drawing/2014/main" id="{8CA6425B-3CD3-404D-9380-5F542FD76F2F}"/>
              </a:ext>
            </a:extLst>
          </p:cNvPr>
          <p:cNvSpPr>
            <a:spLocks noGrp="1"/>
          </p:cNvSpPr>
          <p:nvPr>
            <p:ph idx="1"/>
          </p:nvPr>
        </p:nvSpPr>
        <p:spPr/>
        <p:txBody>
          <a:bodyPr>
            <a:normAutofit fontScale="77500" lnSpcReduction="20000"/>
          </a:bodyPr>
          <a:lstStyle/>
          <a:p>
            <a:r>
              <a:rPr lang="en-US" dirty="0"/>
              <a:t>Try again: with DSD.</a:t>
            </a:r>
          </a:p>
          <a:p>
            <a:pPr marL="0" indent="0">
              <a:buNone/>
            </a:pPr>
            <a:r>
              <a:rPr lang="en-US" i="1" dirty="0"/>
              <a:t>DATA music;</a:t>
            </a:r>
          </a:p>
          <a:p>
            <a:pPr marL="0" indent="0">
              <a:buNone/>
            </a:pPr>
            <a:r>
              <a:rPr lang="en-US" i="1" dirty="0"/>
              <a:t>INFILE DATALINES DLM = ‘,’ DSD;</a:t>
            </a:r>
          </a:p>
          <a:p>
            <a:pPr marL="0" indent="0">
              <a:buNone/>
            </a:pPr>
            <a:r>
              <a:rPr lang="en-US" i="1" dirty="0"/>
              <a:t>INPUT </a:t>
            </a:r>
            <a:r>
              <a:rPr lang="en-US" i="1" dirty="0" err="1"/>
              <a:t>BandName</a:t>
            </a:r>
            <a:r>
              <a:rPr lang="en-US" i="1" dirty="0"/>
              <a:t> :$30. </a:t>
            </a:r>
            <a:r>
              <a:rPr lang="en-US" i="1" dirty="0" err="1"/>
              <a:t>EightPM</a:t>
            </a:r>
            <a:r>
              <a:rPr lang="en-US" i="1" dirty="0"/>
              <a:t> </a:t>
            </a:r>
            <a:r>
              <a:rPr lang="en-US" i="1" dirty="0" err="1"/>
              <a:t>NinePM</a:t>
            </a:r>
            <a:r>
              <a:rPr lang="en-US" i="1" dirty="0"/>
              <a:t> </a:t>
            </a:r>
            <a:r>
              <a:rPr lang="en-US" i="1" dirty="0" err="1"/>
              <a:t>TenPM</a:t>
            </a:r>
            <a:r>
              <a:rPr lang="en-US" i="1" dirty="0"/>
              <a:t> </a:t>
            </a:r>
            <a:r>
              <a:rPr lang="en-US" i="1" dirty="0" err="1"/>
              <a:t>ElevenPM</a:t>
            </a:r>
            <a:r>
              <a:rPr lang="en-US" i="1" dirty="0"/>
              <a:t>;</a:t>
            </a:r>
          </a:p>
          <a:p>
            <a:pPr marL="0" indent="0">
              <a:buNone/>
            </a:pPr>
            <a:r>
              <a:rPr lang="en-US" i="1" dirty="0" err="1"/>
              <a:t>datalines</a:t>
            </a:r>
            <a:r>
              <a:rPr lang="en-US" i="1" dirty="0"/>
              <a:t>;</a:t>
            </a:r>
          </a:p>
          <a:p>
            <a:pPr marL="0" indent="0">
              <a:buNone/>
            </a:pPr>
            <a:r>
              <a:rPr lang="en-US" i="1" dirty="0"/>
              <a:t>Lupine Lights,45,63,70,</a:t>
            </a:r>
          </a:p>
          <a:p>
            <a:pPr marL="0" indent="0">
              <a:buNone/>
            </a:pPr>
            <a:r>
              <a:rPr lang="en-US" i="1" dirty="0"/>
              <a:t>Awesome Octaves,17,28,44,12</a:t>
            </a:r>
          </a:p>
          <a:p>
            <a:pPr marL="0" indent="0">
              <a:buNone/>
            </a:pPr>
            <a:r>
              <a:rPr lang="en-US" i="1" dirty="0"/>
              <a:t>"Stop, Drop, and Rock-N-Roll",34,62,77,91</a:t>
            </a:r>
          </a:p>
          <a:p>
            <a:pPr marL="0" indent="0">
              <a:buNone/>
            </a:pPr>
            <a:r>
              <a:rPr lang="en-US" i="1" dirty="0"/>
              <a:t>The </a:t>
            </a:r>
            <a:r>
              <a:rPr lang="en-US" i="1" dirty="0" err="1"/>
              <a:t>Silveyville</a:t>
            </a:r>
            <a:r>
              <a:rPr lang="en-US" i="1" dirty="0"/>
              <a:t> Jazz Quartet,38,30,42,43</a:t>
            </a:r>
          </a:p>
          <a:p>
            <a:pPr marL="0" indent="0">
              <a:buNone/>
            </a:pPr>
            <a:r>
              <a:rPr lang="en-US" i="1" dirty="0"/>
              <a:t>Catalina Converts,56,,65,34</a:t>
            </a:r>
          </a:p>
          <a:p>
            <a:pPr marL="0" indent="0">
              <a:buNone/>
            </a:pPr>
            <a:r>
              <a:rPr lang="en-US" i="1" dirty="0"/>
              <a:t>;</a:t>
            </a:r>
          </a:p>
          <a:p>
            <a:pPr marL="0" indent="0">
              <a:buNone/>
            </a:pPr>
            <a:r>
              <a:rPr lang="en-US" i="1" dirty="0"/>
              <a:t>RUN;</a:t>
            </a:r>
          </a:p>
        </p:txBody>
      </p:sp>
    </p:spTree>
    <p:extLst>
      <p:ext uri="{BB962C8B-B14F-4D97-AF65-F5344CB8AC3E}">
        <p14:creationId xmlns:p14="http://schemas.microsoft.com/office/powerpoint/2010/main" val="37953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B33F-BFCA-4A6C-810A-D518B07F4234}"/>
              </a:ext>
            </a:extLst>
          </p:cNvPr>
          <p:cNvSpPr>
            <a:spLocks noGrp="1"/>
          </p:cNvSpPr>
          <p:nvPr>
            <p:ph type="title"/>
          </p:nvPr>
        </p:nvSpPr>
        <p:spPr/>
        <p:txBody>
          <a:bodyPr/>
          <a:lstStyle/>
          <a:p>
            <a:r>
              <a:rPr lang="en-US" dirty="0"/>
              <a:t>The Goal</a:t>
            </a:r>
          </a:p>
        </p:txBody>
      </p:sp>
      <p:sp>
        <p:nvSpPr>
          <p:cNvPr id="3" name="Content Placeholder 2">
            <a:extLst>
              <a:ext uri="{FF2B5EF4-FFF2-40B4-BE49-F238E27FC236}">
                <a16:creationId xmlns:a16="http://schemas.microsoft.com/office/drawing/2014/main" id="{CAA9915A-9133-4685-B12A-1A7A3AEB9466}"/>
              </a:ext>
            </a:extLst>
          </p:cNvPr>
          <p:cNvSpPr>
            <a:spLocks noGrp="1"/>
          </p:cNvSpPr>
          <p:nvPr>
            <p:ph idx="1"/>
          </p:nvPr>
        </p:nvSpPr>
        <p:spPr/>
        <p:txBody>
          <a:bodyPr>
            <a:normAutofit/>
          </a:bodyPr>
          <a:lstStyle/>
          <a:p>
            <a:r>
              <a:rPr lang="en-US" dirty="0"/>
              <a:t>In this section, we just want to read data into SAS. There can be many complexities, but SAS can handle most of it. </a:t>
            </a:r>
          </a:p>
          <a:p>
            <a:r>
              <a:rPr lang="en-US" dirty="0"/>
              <a:t>I will also go over some important concepts and backstage operations that helps you with understanding SAS codes overall. </a:t>
            </a:r>
          </a:p>
        </p:txBody>
      </p:sp>
    </p:spTree>
    <p:extLst>
      <p:ext uri="{BB962C8B-B14F-4D97-AF65-F5344CB8AC3E}">
        <p14:creationId xmlns:p14="http://schemas.microsoft.com/office/powerpoint/2010/main" val="283208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66E7-E479-4E0C-B96B-5D4638431097}"/>
              </a:ext>
            </a:extLst>
          </p:cNvPr>
          <p:cNvSpPr>
            <a:spLocks noGrp="1"/>
          </p:cNvSpPr>
          <p:nvPr>
            <p:ph type="title"/>
          </p:nvPr>
        </p:nvSpPr>
        <p:spPr/>
        <p:txBody>
          <a:bodyPr/>
          <a:lstStyle/>
          <a:p>
            <a:r>
              <a:rPr lang="en-US" dirty="0"/>
              <a:t>Read Delimited Files</a:t>
            </a:r>
          </a:p>
        </p:txBody>
      </p:sp>
      <p:sp>
        <p:nvSpPr>
          <p:cNvPr id="3" name="Content Placeholder 2">
            <a:extLst>
              <a:ext uri="{FF2B5EF4-FFF2-40B4-BE49-F238E27FC236}">
                <a16:creationId xmlns:a16="http://schemas.microsoft.com/office/drawing/2014/main" id="{8CA6425B-3CD3-404D-9380-5F542FD76F2F}"/>
              </a:ext>
            </a:extLst>
          </p:cNvPr>
          <p:cNvSpPr>
            <a:spLocks noGrp="1"/>
          </p:cNvSpPr>
          <p:nvPr>
            <p:ph idx="1"/>
          </p:nvPr>
        </p:nvSpPr>
        <p:spPr/>
        <p:txBody>
          <a:bodyPr>
            <a:normAutofit fontScale="77500" lnSpcReduction="20000"/>
          </a:bodyPr>
          <a:lstStyle/>
          <a:p>
            <a:r>
              <a:rPr lang="en-US" dirty="0"/>
              <a:t>Try again: with MISSOVER.</a:t>
            </a:r>
          </a:p>
          <a:p>
            <a:pPr marL="0" indent="0">
              <a:buNone/>
            </a:pPr>
            <a:r>
              <a:rPr lang="en-US" i="1" dirty="0"/>
              <a:t>DATA music;</a:t>
            </a:r>
          </a:p>
          <a:p>
            <a:pPr marL="0" indent="0">
              <a:buNone/>
            </a:pPr>
            <a:r>
              <a:rPr lang="en-US" i="1" dirty="0"/>
              <a:t>INFILE DATALINES DLM = ‘,’ MISSOVER;</a:t>
            </a:r>
          </a:p>
          <a:p>
            <a:pPr marL="0" indent="0">
              <a:buNone/>
            </a:pPr>
            <a:r>
              <a:rPr lang="en-US" i="1" dirty="0"/>
              <a:t>INPUT </a:t>
            </a:r>
            <a:r>
              <a:rPr lang="en-US" i="1" dirty="0" err="1"/>
              <a:t>BandName</a:t>
            </a:r>
            <a:r>
              <a:rPr lang="en-US" i="1" dirty="0"/>
              <a:t> :$30. </a:t>
            </a:r>
            <a:r>
              <a:rPr lang="en-US" i="1" dirty="0" err="1"/>
              <a:t>EightPM</a:t>
            </a:r>
            <a:r>
              <a:rPr lang="en-US" i="1" dirty="0"/>
              <a:t> </a:t>
            </a:r>
            <a:r>
              <a:rPr lang="en-US" i="1" dirty="0" err="1"/>
              <a:t>NinePM</a:t>
            </a:r>
            <a:r>
              <a:rPr lang="en-US" i="1" dirty="0"/>
              <a:t> </a:t>
            </a:r>
            <a:r>
              <a:rPr lang="en-US" i="1" dirty="0" err="1"/>
              <a:t>TenPM</a:t>
            </a:r>
            <a:r>
              <a:rPr lang="en-US" i="1" dirty="0"/>
              <a:t> </a:t>
            </a:r>
            <a:r>
              <a:rPr lang="en-US" i="1" dirty="0" err="1"/>
              <a:t>ElevenPM</a:t>
            </a:r>
            <a:r>
              <a:rPr lang="en-US" i="1" dirty="0"/>
              <a:t>;</a:t>
            </a:r>
          </a:p>
          <a:p>
            <a:pPr marL="0" indent="0">
              <a:buNone/>
            </a:pPr>
            <a:r>
              <a:rPr lang="en-US" i="1" dirty="0" err="1"/>
              <a:t>datalines</a:t>
            </a:r>
            <a:r>
              <a:rPr lang="en-US" i="1" dirty="0"/>
              <a:t>;</a:t>
            </a:r>
          </a:p>
          <a:p>
            <a:pPr marL="0" indent="0">
              <a:buNone/>
            </a:pPr>
            <a:r>
              <a:rPr lang="en-US" i="1" dirty="0"/>
              <a:t>Lupine Lights,45,63,70,</a:t>
            </a:r>
          </a:p>
          <a:p>
            <a:pPr marL="0" indent="0">
              <a:buNone/>
            </a:pPr>
            <a:r>
              <a:rPr lang="en-US" i="1" dirty="0"/>
              <a:t>Awesome Octaves,17,28,44,12</a:t>
            </a:r>
          </a:p>
          <a:p>
            <a:pPr marL="0" indent="0">
              <a:buNone/>
            </a:pPr>
            <a:r>
              <a:rPr lang="en-US" i="1" dirty="0"/>
              <a:t>"Stop, Drop, and Rock-N-Roll",34,62,77,91</a:t>
            </a:r>
          </a:p>
          <a:p>
            <a:pPr marL="0" indent="0">
              <a:buNone/>
            </a:pPr>
            <a:r>
              <a:rPr lang="en-US" i="1" dirty="0"/>
              <a:t>The </a:t>
            </a:r>
            <a:r>
              <a:rPr lang="en-US" i="1" dirty="0" err="1"/>
              <a:t>Silveyville</a:t>
            </a:r>
            <a:r>
              <a:rPr lang="en-US" i="1" dirty="0"/>
              <a:t> Jazz Quartet,38,30,42,43</a:t>
            </a:r>
          </a:p>
          <a:p>
            <a:pPr marL="0" indent="0">
              <a:buNone/>
            </a:pPr>
            <a:r>
              <a:rPr lang="en-US" i="1" dirty="0"/>
              <a:t>Catalina Converts,56,,65,34</a:t>
            </a:r>
          </a:p>
          <a:p>
            <a:pPr marL="0" indent="0">
              <a:buNone/>
            </a:pPr>
            <a:r>
              <a:rPr lang="en-US" i="1" dirty="0"/>
              <a:t>;</a:t>
            </a:r>
          </a:p>
          <a:p>
            <a:pPr marL="0" indent="0">
              <a:buNone/>
            </a:pPr>
            <a:r>
              <a:rPr lang="en-US" i="1" dirty="0"/>
              <a:t>RUN;</a:t>
            </a:r>
          </a:p>
        </p:txBody>
      </p:sp>
    </p:spTree>
    <p:extLst>
      <p:ext uri="{BB962C8B-B14F-4D97-AF65-F5344CB8AC3E}">
        <p14:creationId xmlns:p14="http://schemas.microsoft.com/office/powerpoint/2010/main" val="296912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70CE-32BB-4066-9053-4CB99412F0A2}"/>
              </a:ext>
            </a:extLst>
          </p:cNvPr>
          <p:cNvSpPr>
            <a:spLocks noGrp="1"/>
          </p:cNvSpPr>
          <p:nvPr>
            <p:ph type="title"/>
          </p:nvPr>
        </p:nvSpPr>
        <p:spPr/>
        <p:txBody>
          <a:bodyPr/>
          <a:lstStyle/>
          <a:p>
            <a:r>
              <a:rPr lang="en-US" dirty="0"/>
              <a:t>The easy</a:t>
            </a:r>
          </a:p>
        </p:txBody>
      </p:sp>
      <p:sp>
        <p:nvSpPr>
          <p:cNvPr id="3" name="Content Placeholder 2">
            <a:extLst>
              <a:ext uri="{FF2B5EF4-FFF2-40B4-BE49-F238E27FC236}">
                <a16:creationId xmlns:a16="http://schemas.microsoft.com/office/drawing/2014/main" id="{EF346A4B-9008-4B66-B2C3-88B53DB61F56}"/>
              </a:ext>
            </a:extLst>
          </p:cNvPr>
          <p:cNvSpPr>
            <a:spLocks noGrp="1"/>
          </p:cNvSpPr>
          <p:nvPr>
            <p:ph idx="1"/>
          </p:nvPr>
        </p:nvSpPr>
        <p:spPr/>
        <p:txBody>
          <a:bodyPr/>
          <a:lstStyle/>
          <a:p>
            <a:r>
              <a:rPr lang="en-US" dirty="0"/>
              <a:t>If a data set is a well maintained CSV file, excel file, or even </a:t>
            </a:r>
            <a:r>
              <a:rPr lang="en-US" dirty="0" err="1"/>
              <a:t>dta</a:t>
            </a:r>
            <a:r>
              <a:rPr lang="en-US" dirty="0"/>
              <a:t> file, you can just use PROC IMPORT. </a:t>
            </a:r>
          </a:p>
          <a:p>
            <a:endParaRPr lang="en-US" dirty="0"/>
          </a:p>
          <a:p>
            <a:pPr marL="0" indent="0" algn="ctr">
              <a:buNone/>
            </a:pPr>
            <a:r>
              <a:rPr lang="en-US" dirty="0"/>
              <a:t>PROC IMPORT DATAFILE = 'filename' OUT = dataset </a:t>
            </a:r>
          </a:p>
          <a:p>
            <a:pPr marL="0" indent="0" algn="ctr">
              <a:buNone/>
            </a:pPr>
            <a:r>
              <a:rPr lang="en-US" dirty="0"/>
              <a:t>DBMS = identifier REPLACE;</a:t>
            </a:r>
          </a:p>
        </p:txBody>
      </p:sp>
    </p:spTree>
    <p:extLst>
      <p:ext uri="{BB962C8B-B14F-4D97-AF65-F5344CB8AC3E}">
        <p14:creationId xmlns:p14="http://schemas.microsoft.com/office/powerpoint/2010/main" val="236890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70CE-32BB-4066-9053-4CB99412F0A2}"/>
              </a:ext>
            </a:extLst>
          </p:cNvPr>
          <p:cNvSpPr>
            <a:spLocks noGrp="1"/>
          </p:cNvSpPr>
          <p:nvPr>
            <p:ph type="title"/>
          </p:nvPr>
        </p:nvSpPr>
        <p:spPr/>
        <p:txBody>
          <a:bodyPr/>
          <a:lstStyle/>
          <a:p>
            <a:r>
              <a:rPr lang="en-US" dirty="0"/>
              <a:t>The hard</a:t>
            </a:r>
          </a:p>
        </p:txBody>
      </p:sp>
      <p:sp>
        <p:nvSpPr>
          <p:cNvPr id="3" name="Content Placeholder 2">
            <a:extLst>
              <a:ext uri="{FF2B5EF4-FFF2-40B4-BE49-F238E27FC236}">
                <a16:creationId xmlns:a16="http://schemas.microsoft.com/office/drawing/2014/main" id="{EF346A4B-9008-4B66-B2C3-88B53DB61F56}"/>
              </a:ext>
            </a:extLst>
          </p:cNvPr>
          <p:cNvSpPr>
            <a:spLocks noGrp="1"/>
          </p:cNvSpPr>
          <p:nvPr>
            <p:ph idx="1"/>
          </p:nvPr>
        </p:nvSpPr>
        <p:spPr>
          <a:xfrm>
            <a:off x="838200" y="1825625"/>
            <a:ext cx="5257800" cy="4351338"/>
          </a:xfrm>
        </p:spPr>
        <p:txBody>
          <a:bodyPr>
            <a:normAutofit/>
          </a:bodyPr>
          <a:lstStyle/>
          <a:p>
            <a:r>
              <a:rPr lang="en-US" dirty="0"/>
              <a:t>When you have to type in the data like we did in the last session or when you read raw data, you need to use the input and/or </a:t>
            </a:r>
            <a:r>
              <a:rPr lang="en-US" dirty="0" err="1"/>
              <a:t>datalines</a:t>
            </a:r>
            <a:r>
              <a:rPr lang="en-US" dirty="0"/>
              <a:t>. </a:t>
            </a:r>
          </a:p>
          <a:p>
            <a:endParaRPr lang="en-US" dirty="0"/>
          </a:p>
        </p:txBody>
      </p:sp>
      <p:sp>
        <p:nvSpPr>
          <p:cNvPr id="4" name="Content Placeholder 2">
            <a:extLst>
              <a:ext uri="{FF2B5EF4-FFF2-40B4-BE49-F238E27FC236}">
                <a16:creationId xmlns:a16="http://schemas.microsoft.com/office/drawing/2014/main" id="{3EB68103-407F-4B97-AADE-9F2778828D0B}"/>
              </a:ext>
            </a:extLst>
          </p:cNvPr>
          <p:cNvSpPr txBox="1">
            <a:spLocks/>
          </p:cNvSpPr>
          <p:nvPr/>
        </p:nvSpPr>
        <p:spPr>
          <a:xfrm>
            <a:off x="60960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DATA </a:t>
            </a:r>
            <a:r>
              <a:rPr lang="en-US" i="1" dirty="0" err="1"/>
              <a:t>Height_and_Weight</a:t>
            </a:r>
            <a:r>
              <a:rPr lang="en-US" i="1" dirty="0"/>
              <a:t>;</a:t>
            </a:r>
          </a:p>
          <a:p>
            <a:pPr marL="0" indent="0">
              <a:buFont typeface="Arial" panose="020B0604020202020204" pitchFamily="34" charset="0"/>
              <a:buNone/>
            </a:pPr>
            <a:r>
              <a:rPr lang="en-US" i="1" dirty="0"/>
              <a:t>INPUT ID Name $ Height Weight;</a:t>
            </a:r>
          </a:p>
          <a:p>
            <a:pPr marL="0" indent="0">
              <a:buFont typeface="Arial" panose="020B0604020202020204" pitchFamily="34" charset="0"/>
              <a:buNone/>
            </a:pPr>
            <a:r>
              <a:rPr lang="en-US" i="1" dirty="0"/>
              <a:t>DATALINES;</a:t>
            </a:r>
          </a:p>
          <a:p>
            <a:pPr marL="0" indent="0">
              <a:buFont typeface="Arial" panose="020B0604020202020204" pitchFamily="34" charset="0"/>
              <a:buNone/>
            </a:pPr>
            <a:r>
              <a:rPr lang="en-US" i="1" dirty="0"/>
              <a:t>53 Susie 42 41</a:t>
            </a:r>
          </a:p>
          <a:p>
            <a:pPr marL="0" indent="0">
              <a:buFont typeface="Arial" panose="020B0604020202020204" pitchFamily="34" charset="0"/>
              <a:buNone/>
            </a:pPr>
            <a:r>
              <a:rPr lang="en-US" i="1" dirty="0"/>
              <a:t>54 Charlie 46 55</a:t>
            </a:r>
          </a:p>
          <a:p>
            <a:pPr marL="0" indent="0">
              <a:buFont typeface="Arial" panose="020B0604020202020204" pitchFamily="34" charset="0"/>
              <a:buNone/>
            </a:pPr>
            <a:r>
              <a:rPr lang="en-US" i="1" dirty="0"/>
              <a:t>55 Calvin 40 35</a:t>
            </a:r>
          </a:p>
          <a:p>
            <a:pPr marL="0" indent="0">
              <a:buFont typeface="Arial" panose="020B0604020202020204" pitchFamily="34" charset="0"/>
              <a:buNone/>
            </a:pPr>
            <a:r>
              <a:rPr lang="en-US" i="1" dirty="0"/>
              <a:t>56 Lucy 46 52</a:t>
            </a:r>
          </a:p>
          <a:p>
            <a:pPr marL="0" indent="0">
              <a:buFont typeface="Arial" panose="020B0604020202020204" pitchFamily="34" charset="0"/>
              <a:buNone/>
            </a:pPr>
            <a:r>
              <a:rPr lang="en-US" i="1" dirty="0"/>
              <a:t>;</a:t>
            </a:r>
          </a:p>
          <a:p>
            <a:pPr marL="0" indent="0">
              <a:buFont typeface="Arial" panose="020B0604020202020204" pitchFamily="34" charset="0"/>
              <a:buNone/>
            </a:pPr>
            <a:r>
              <a:rPr lang="en-US" i="1" dirty="0"/>
              <a:t>RUN;</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73007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46A4B-9008-4B66-B2C3-88B53DB61F56}"/>
              </a:ext>
            </a:extLst>
          </p:cNvPr>
          <p:cNvSpPr>
            <a:spLocks noGrp="1"/>
          </p:cNvSpPr>
          <p:nvPr>
            <p:ph idx="1"/>
          </p:nvPr>
        </p:nvSpPr>
        <p:spPr>
          <a:xfrm>
            <a:off x="838200" y="523783"/>
            <a:ext cx="10515600" cy="5653180"/>
          </a:xfrm>
        </p:spPr>
        <p:txBody>
          <a:bodyPr>
            <a:normAutofit/>
          </a:bodyPr>
          <a:lstStyle/>
          <a:p>
            <a:r>
              <a:rPr lang="en-US" dirty="0"/>
              <a:t>This data is delimited by spaces. To read space-delimited values, you can use this simple data step. </a:t>
            </a:r>
          </a:p>
          <a:p>
            <a:pPr lvl="1"/>
            <a:r>
              <a:rPr lang="en-US" dirty="0"/>
              <a:t>If the values in your raw data file are all separated by at least one space, then using list input (also called free formatted or space-delimited input) to read the data may be appropriate. </a:t>
            </a:r>
          </a:p>
          <a:p>
            <a:pPr lvl="1"/>
            <a:r>
              <a:rPr lang="en-US" dirty="0"/>
              <a:t>By default, you must read all the data in a record—no skipping over unwanted values. </a:t>
            </a:r>
          </a:p>
          <a:p>
            <a:pPr lvl="1"/>
            <a:r>
              <a:rPr lang="en-US" dirty="0"/>
              <a:t>Any missing data must be indicated with a period. </a:t>
            </a:r>
          </a:p>
          <a:p>
            <a:pPr lvl="1"/>
            <a:r>
              <a:rPr lang="en-US" dirty="0"/>
              <a:t>Character data must be simple—no embedded spaces, and no values greater than 8 characters in length. </a:t>
            </a:r>
          </a:p>
          <a:p>
            <a:r>
              <a:rPr lang="en-US" dirty="0"/>
              <a:t>If the data file contains dates or other values that need special treatment, then list input would not be appropriate. </a:t>
            </a:r>
          </a:p>
          <a:p>
            <a:r>
              <a:rPr lang="en-US" dirty="0"/>
              <a:t>This may sound like a lot of restrictions, but a surprising number of data files can be read using list input.</a:t>
            </a:r>
          </a:p>
        </p:txBody>
      </p:sp>
    </p:spTree>
    <p:extLst>
      <p:ext uri="{BB962C8B-B14F-4D97-AF65-F5344CB8AC3E}">
        <p14:creationId xmlns:p14="http://schemas.microsoft.com/office/powerpoint/2010/main" val="107407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69B-44DF-473D-A9CC-543EB5D64C92}"/>
              </a:ext>
            </a:extLst>
          </p:cNvPr>
          <p:cNvSpPr>
            <a:spLocks noGrp="1"/>
          </p:cNvSpPr>
          <p:nvPr>
            <p:ph type="title"/>
          </p:nvPr>
        </p:nvSpPr>
        <p:spPr/>
        <p:txBody>
          <a:bodyPr/>
          <a:lstStyle/>
          <a:p>
            <a:r>
              <a:rPr lang="en-US" dirty="0"/>
              <a:t>Complexity 1: what if a character is longer than 8? </a:t>
            </a:r>
          </a:p>
        </p:txBody>
      </p:sp>
      <p:sp>
        <p:nvSpPr>
          <p:cNvPr id="3" name="Content Placeholder 2">
            <a:extLst>
              <a:ext uri="{FF2B5EF4-FFF2-40B4-BE49-F238E27FC236}">
                <a16:creationId xmlns:a16="http://schemas.microsoft.com/office/drawing/2014/main" id="{62AC9633-BF41-472E-ABEF-0CC46F053114}"/>
              </a:ext>
            </a:extLst>
          </p:cNvPr>
          <p:cNvSpPr>
            <a:spLocks noGrp="1"/>
          </p:cNvSpPr>
          <p:nvPr>
            <p:ph idx="1"/>
          </p:nvPr>
        </p:nvSpPr>
        <p:spPr/>
        <p:txBody>
          <a:bodyPr>
            <a:normAutofit fontScale="85000" lnSpcReduction="20000"/>
          </a:bodyPr>
          <a:lstStyle/>
          <a:p>
            <a:r>
              <a:rPr lang="en-US" dirty="0"/>
              <a:t>What happens if you run this? Give it a try </a:t>
            </a:r>
          </a:p>
          <a:p>
            <a:pPr marL="0" indent="0">
              <a:buFont typeface="Arial" panose="020B0604020202020204" pitchFamily="34" charset="0"/>
              <a:buNone/>
            </a:pPr>
            <a:r>
              <a:rPr lang="en-US" i="1" dirty="0"/>
              <a:t>DATA </a:t>
            </a:r>
            <a:r>
              <a:rPr lang="en-US" i="1" dirty="0" err="1"/>
              <a:t>Height_and_Weight</a:t>
            </a:r>
            <a:r>
              <a:rPr lang="en-US" i="1" dirty="0"/>
              <a:t>;</a:t>
            </a:r>
          </a:p>
          <a:p>
            <a:pPr marL="0" indent="0">
              <a:buFont typeface="Arial" panose="020B0604020202020204" pitchFamily="34" charset="0"/>
              <a:buNone/>
            </a:pPr>
            <a:r>
              <a:rPr lang="en-US" i="1" dirty="0"/>
              <a:t>INPUT ID Name $ Height Weight;</a:t>
            </a:r>
          </a:p>
          <a:p>
            <a:pPr marL="0" indent="0">
              <a:buFont typeface="Arial" panose="020B0604020202020204" pitchFamily="34" charset="0"/>
              <a:buNone/>
            </a:pPr>
            <a:r>
              <a:rPr lang="en-US" i="1" dirty="0"/>
              <a:t>DATALINES;</a:t>
            </a:r>
          </a:p>
          <a:p>
            <a:pPr marL="0" indent="0">
              <a:buFont typeface="Arial" panose="020B0604020202020204" pitchFamily="34" charset="0"/>
              <a:buNone/>
            </a:pPr>
            <a:r>
              <a:rPr lang="en-US" i="1" dirty="0"/>
              <a:t>53 Susie 42 41</a:t>
            </a:r>
          </a:p>
          <a:p>
            <a:pPr marL="0" indent="0">
              <a:buFont typeface="Arial" panose="020B0604020202020204" pitchFamily="34" charset="0"/>
              <a:buNone/>
            </a:pPr>
            <a:r>
              <a:rPr lang="en-US" i="1" dirty="0"/>
              <a:t>54 Charlie 46 55</a:t>
            </a:r>
          </a:p>
          <a:p>
            <a:pPr marL="0" indent="0">
              <a:buFont typeface="Arial" panose="020B0604020202020204" pitchFamily="34" charset="0"/>
              <a:buNone/>
            </a:pPr>
            <a:r>
              <a:rPr lang="en-US" i="1" dirty="0"/>
              <a:t>55 Calvin 40 35</a:t>
            </a:r>
          </a:p>
          <a:p>
            <a:pPr marL="0" indent="0">
              <a:buFont typeface="Arial" panose="020B0604020202020204" pitchFamily="34" charset="0"/>
              <a:buNone/>
            </a:pPr>
            <a:r>
              <a:rPr lang="en-US" i="1" dirty="0"/>
              <a:t>56 Lucy 46 52</a:t>
            </a:r>
          </a:p>
          <a:p>
            <a:pPr marL="0" indent="0">
              <a:buNone/>
            </a:pPr>
            <a:r>
              <a:rPr lang="en-US" i="1" dirty="0"/>
              <a:t>57 Christopher 50 52</a:t>
            </a:r>
          </a:p>
          <a:p>
            <a:pPr marL="0" indent="0">
              <a:buFont typeface="Arial" panose="020B0604020202020204" pitchFamily="34" charset="0"/>
              <a:buNone/>
            </a:pPr>
            <a:r>
              <a:rPr lang="en-US" i="1" dirty="0"/>
              <a:t>;</a:t>
            </a:r>
          </a:p>
          <a:p>
            <a:pPr marL="0" indent="0">
              <a:buFont typeface="Arial" panose="020B0604020202020204" pitchFamily="34" charset="0"/>
              <a:buNone/>
            </a:pPr>
            <a:r>
              <a:rPr lang="en-US" i="1" dirty="0"/>
              <a:t>RUN;</a:t>
            </a:r>
          </a:p>
        </p:txBody>
      </p:sp>
    </p:spTree>
    <p:extLst>
      <p:ext uri="{BB962C8B-B14F-4D97-AF65-F5344CB8AC3E}">
        <p14:creationId xmlns:p14="http://schemas.microsoft.com/office/powerpoint/2010/main" val="131320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69B-44DF-473D-A9CC-543EB5D64C92}"/>
              </a:ext>
            </a:extLst>
          </p:cNvPr>
          <p:cNvSpPr>
            <a:spLocks noGrp="1"/>
          </p:cNvSpPr>
          <p:nvPr>
            <p:ph type="title"/>
          </p:nvPr>
        </p:nvSpPr>
        <p:spPr/>
        <p:txBody>
          <a:bodyPr/>
          <a:lstStyle/>
          <a:p>
            <a:r>
              <a:rPr lang="en-US" dirty="0"/>
              <a:t>Complexity 1: what if a character is longer than 8? </a:t>
            </a:r>
          </a:p>
        </p:txBody>
      </p:sp>
      <p:sp>
        <p:nvSpPr>
          <p:cNvPr id="3" name="Content Placeholder 2">
            <a:extLst>
              <a:ext uri="{FF2B5EF4-FFF2-40B4-BE49-F238E27FC236}">
                <a16:creationId xmlns:a16="http://schemas.microsoft.com/office/drawing/2014/main" id="{62AC9633-BF41-472E-ABEF-0CC46F053114}"/>
              </a:ext>
            </a:extLst>
          </p:cNvPr>
          <p:cNvSpPr>
            <a:spLocks noGrp="1"/>
          </p:cNvSpPr>
          <p:nvPr>
            <p:ph idx="1"/>
          </p:nvPr>
        </p:nvSpPr>
        <p:spPr/>
        <p:txBody>
          <a:bodyPr>
            <a:normAutofit fontScale="62500" lnSpcReduction="20000"/>
          </a:bodyPr>
          <a:lstStyle/>
          <a:p>
            <a:r>
              <a:rPr lang="en-US" dirty="0"/>
              <a:t>You can specify the length before you make the list input. </a:t>
            </a:r>
          </a:p>
          <a:p>
            <a:pPr marL="0" indent="0">
              <a:buFont typeface="Arial" panose="020B0604020202020204" pitchFamily="34" charset="0"/>
              <a:buNone/>
            </a:pPr>
            <a:r>
              <a:rPr lang="en-US" i="1" dirty="0"/>
              <a:t>DATA </a:t>
            </a:r>
            <a:r>
              <a:rPr lang="en-US" i="1" dirty="0" err="1"/>
              <a:t>Height_and_Weight</a:t>
            </a:r>
            <a:r>
              <a:rPr lang="en-US" i="1" dirty="0"/>
              <a:t>;</a:t>
            </a:r>
          </a:p>
          <a:p>
            <a:pPr marL="0" indent="0">
              <a:buFont typeface="Arial" panose="020B0604020202020204" pitchFamily="34" charset="0"/>
              <a:buNone/>
            </a:pPr>
            <a:r>
              <a:rPr lang="en-US" i="1" dirty="0">
                <a:highlight>
                  <a:srgbClr val="FFFF00"/>
                </a:highlight>
              </a:rPr>
              <a:t>LENGTH Name $12;</a:t>
            </a:r>
          </a:p>
          <a:p>
            <a:pPr marL="0" indent="0">
              <a:buFont typeface="Arial" panose="020B0604020202020204" pitchFamily="34" charset="0"/>
              <a:buNone/>
            </a:pPr>
            <a:r>
              <a:rPr lang="en-US" i="1" dirty="0"/>
              <a:t>INPUT ID Name $ Height Weight;</a:t>
            </a:r>
          </a:p>
          <a:p>
            <a:pPr marL="0" indent="0">
              <a:buFont typeface="Arial" panose="020B0604020202020204" pitchFamily="34" charset="0"/>
              <a:buNone/>
            </a:pPr>
            <a:r>
              <a:rPr lang="en-US" i="1" dirty="0"/>
              <a:t>DATALINES;</a:t>
            </a:r>
          </a:p>
          <a:p>
            <a:pPr marL="0" indent="0">
              <a:buFont typeface="Arial" panose="020B0604020202020204" pitchFamily="34" charset="0"/>
              <a:buNone/>
            </a:pPr>
            <a:r>
              <a:rPr lang="en-US" i="1" dirty="0"/>
              <a:t>53 Susie 42 41</a:t>
            </a:r>
          </a:p>
          <a:p>
            <a:pPr marL="0" indent="0">
              <a:buFont typeface="Arial" panose="020B0604020202020204" pitchFamily="34" charset="0"/>
              <a:buNone/>
            </a:pPr>
            <a:r>
              <a:rPr lang="en-US" i="1" dirty="0"/>
              <a:t>54 Charlie 46 55</a:t>
            </a:r>
          </a:p>
          <a:p>
            <a:pPr marL="0" indent="0">
              <a:buFont typeface="Arial" panose="020B0604020202020204" pitchFamily="34" charset="0"/>
              <a:buNone/>
            </a:pPr>
            <a:r>
              <a:rPr lang="en-US" i="1" dirty="0"/>
              <a:t>55 Calvin 40 35</a:t>
            </a:r>
          </a:p>
          <a:p>
            <a:pPr marL="0" indent="0">
              <a:buFont typeface="Arial" panose="020B0604020202020204" pitchFamily="34" charset="0"/>
              <a:buNone/>
            </a:pPr>
            <a:r>
              <a:rPr lang="en-US" i="1" dirty="0"/>
              <a:t>56 Lucy 46 52</a:t>
            </a:r>
          </a:p>
          <a:p>
            <a:pPr marL="0" indent="0">
              <a:buNone/>
            </a:pPr>
            <a:r>
              <a:rPr lang="en-US" i="1" dirty="0"/>
              <a:t>57 Christopher 50 52</a:t>
            </a:r>
          </a:p>
          <a:p>
            <a:pPr marL="0" indent="0">
              <a:buFont typeface="Arial" panose="020B0604020202020204" pitchFamily="34" charset="0"/>
              <a:buNone/>
            </a:pPr>
            <a:r>
              <a:rPr lang="en-US" i="1" dirty="0"/>
              <a:t>;</a:t>
            </a:r>
          </a:p>
          <a:p>
            <a:pPr marL="0" indent="0">
              <a:buFont typeface="Arial" panose="020B0604020202020204" pitchFamily="34" charset="0"/>
              <a:buNone/>
            </a:pPr>
            <a:r>
              <a:rPr lang="en-US" i="1" dirty="0"/>
              <a:t>RUN;</a:t>
            </a:r>
          </a:p>
          <a:p>
            <a:r>
              <a:rPr lang="en-US" dirty="0"/>
              <a:t>In SAS programs, the attributes of a variable are set when SAS first encounters that variable. So if a LENGTH statement comes before an INPUT statement, then SAS will use that length.</a:t>
            </a:r>
          </a:p>
        </p:txBody>
      </p:sp>
    </p:spTree>
    <p:extLst>
      <p:ext uri="{BB962C8B-B14F-4D97-AF65-F5344CB8AC3E}">
        <p14:creationId xmlns:p14="http://schemas.microsoft.com/office/powerpoint/2010/main" val="364980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70CE-32BB-4066-9053-4CB99412F0A2}"/>
              </a:ext>
            </a:extLst>
          </p:cNvPr>
          <p:cNvSpPr>
            <a:spLocks noGrp="1"/>
          </p:cNvSpPr>
          <p:nvPr>
            <p:ph type="title"/>
          </p:nvPr>
        </p:nvSpPr>
        <p:spPr/>
        <p:txBody>
          <a:bodyPr/>
          <a:lstStyle/>
          <a:p>
            <a:r>
              <a:rPr lang="en-US" dirty="0"/>
              <a:t>The ugly</a:t>
            </a:r>
          </a:p>
        </p:txBody>
      </p:sp>
      <p:sp>
        <p:nvSpPr>
          <p:cNvPr id="3" name="Content Placeholder 2">
            <a:extLst>
              <a:ext uri="{FF2B5EF4-FFF2-40B4-BE49-F238E27FC236}">
                <a16:creationId xmlns:a16="http://schemas.microsoft.com/office/drawing/2014/main" id="{EF346A4B-9008-4B66-B2C3-88B53DB61F56}"/>
              </a:ext>
            </a:extLst>
          </p:cNvPr>
          <p:cNvSpPr>
            <a:spLocks noGrp="1"/>
          </p:cNvSpPr>
          <p:nvPr>
            <p:ph idx="1"/>
          </p:nvPr>
        </p:nvSpPr>
        <p:spPr/>
        <p:txBody>
          <a:bodyPr/>
          <a:lstStyle/>
          <a:p>
            <a:r>
              <a:rPr lang="en-US" dirty="0"/>
              <a:t>What if the data are not in standard format? </a:t>
            </a:r>
          </a:p>
          <a:p>
            <a:pPr marL="0" indent="0" algn="ctr">
              <a:buNone/>
            </a:pPr>
            <a:r>
              <a:rPr lang="en-US" dirty="0"/>
              <a:t>We need to specify the </a:t>
            </a:r>
            <a:r>
              <a:rPr lang="en-US" b="1" i="1" dirty="0" err="1"/>
              <a:t>informat</a:t>
            </a:r>
            <a:r>
              <a:rPr lang="en-US" dirty="0"/>
              <a:t>.</a:t>
            </a:r>
          </a:p>
          <a:p>
            <a:r>
              <a:rPr lang="en-US" dirty="0"/>
              <a:t>For example, </a:t>
            </a:r>
          </a:p>
          <a:p>
            <a:pPr lvl="1"/>
            <a:r>
              <a:rPr lang="en-US" dirty="0"/>
              <a:t>$10. Character </a:t>
            </a:r>
            <a:r>
              <a:rPr lang="en-US" dirty="0" err="1"/>
              <a:t>informat</a:t>
            </a:r>
            <a:endParaRPr lang="en-US" dirty="0"/>
          </a:p>
          <a:p>
            <a:pPr lvl="1"/>
            <a:r>
              <a:rPr lang="en-US" dirty="0"/>
              <a:t>3. Numeric </a:t>
            </a:r>
            <a:r>
              <a:rPr lang="en-US" dirty="0" err="1"/>
              <a:t>informat</a:t>
            </a:r>
            <a:endParaRPr lang="en-US" dirty="0"/>
          </a:p>
          <a:p>
            <a:pPr lvl="1"/>
            <a:r>
              <a:rPr lang="en-US" dirty="0"/>
              <a:t>MMDDYY10. Date </a:t>
            </a:r>
            <a:r>
              <a:rPr lang="en-US" dirty="0" err="1"/>
              <a:t>informat</a:t>
            </a:r>
            <a:endParaRPr lang="en-US" dirty="0"/>
          </a:p>
          <a:p>
            <a:r>
              <a:rPr lang="en-US" dirty="0"/>
              <a:t>As you can see, they all end with a number and a period. </a:t>
            </a:r>
          </a:p>
          <a:p>
            <a:r>
              <a:rPr lang="en-US" dirty="0" err="1"/>
              <a:t>Informat</a:t>
            </a:r>
            <a:r>
              <a:rPr lang="en-US" dirty="0"/>
              <a:t> tells SAS the format you input; Format tells SAS the format you want the output. </a:t>
            </a:r>
          </a:p>
        </p:txBody>
      </p:sp>
    </p:spTree>
    <p:extLst>
      <p:ext uri="{BB962C8B-B14F-4D97-AF65-F5344CB8AC3E}">
        <p14:creationId xmlns:p14="http://schemas.microsoft.com/office/powerpoint/2010/main" val="230841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D850-353B-4E11-8BB8-EFB698D6DC6A}"/>
              </a:ext>
            </a:extLst>
          </p:cNvPr>
          <p:cNvSpPr>
            <a:spLocks noGrp="1"/>
          </p:cNvSpPr>
          <p:nvPr>
            <p:ph type="title"/>
          </p:nvPr>
        </p:nvSpPr>
        <p:spPr/>
        <p:txBody>
          <a:bodyPr/>
          <a:lstStyle/>
          <a:p>
            <a:r>
              <a:rPr lang="en-US" dirty="0"/>
              <a:t>Complexity 2: Use </a:t>
            </a:r>
            <a:r>
              <a:rPr lang="en-US" dirty="0" err="1"/>
              <a:t>Informat</a:t>
            </a:r>
            <a:endParaRPr lang="en-US" dirty="0"/>
          </a:p>
        </p:txBody>
      </p:sp>
      <p:sp>
        <p:nvSpPr>
          <p:cNvPr id="3" name="Content Placeholder 2">
            <a:extLst>
              <a:ext uri="{FF2B5EF4-FFF2-40B4-BE49-F238E27FC236}">
                <a16:creationId xmlns:a16="http://schemas.microsoft.com/office/drawing/2014/main" id="{8199CD31-ABFE-4C69-82C5-89A70A166C0A}"/>
              </a:ext>
            </a:extLst>
          </p:cNvPr>
          <p:cNvSpPr>
            <a:spLocks noGrp="1"/>
          </p:cNvSpPr>
          <p:nvPr>
            <p:ph idx="1"/>
          </p:nvPr>
        </p:nvSpPr>
        <p:spPr/>
        <p:txBody>
          <a:bodyPr>
            <a:normAutofit fontScale="77500" lnSpcReduction="20000"/>
          </a:bodyPr>
          <a:lstStyle/>
          <a:p>
            <a:r>
              <a:rPr lang="en-US" dirty="0"/>
              <a:t>Try this:</a:t>
            </a:r>
          </a:p>
          <a:p>
            <a:pPr marL="0" indent="0">
              <a:buNone/>
            </a:pPr>
            <a:r>
              <a:rPr lang="en-US" i="1" dirty="0"/>
              <a:t>DATA contest;</a:t>
            </a:r>
          </a:p>
          <a:p>
            <a:pPr marL="0" indent="0">
              <a:buNone/>
            </a:pPr>
            <a:r>
              <a:rPr lang="en-US" i="1" dirty="0"/>
              <a:t>INPUT Name $16. Age 3. +1 Type $1. +1 Date MMDDYY10. (Score1 Score2 Score3) (4.1);</a:t>
            </a:r>
          </a:p>
          <a:p>
            <a:pPr marL="0" indent="0">
              <a:buNone/>
            </a:pPr>
            <a:r>
              <a:rPr lang="en-US" i="1" dirty="0"/>
              <a:t>DATALINES;</a:t>
            </a:r>
          </a:p>
          <a:p>
            <a:pPr marL="0" indent="0">
              <a:buNone/>
            </a:pPr>
            <a:r>
              <a:rPr lang="en-US" i="1" dirty="0"/>
              <a:t>Alicia Grossman  13 c 10-28-2020 7.8 6.5 7.2</a:t>
            </a:r>
          </a:p>
          <a:p>
            <a:pPr marL="0" indent="0">
              <a:buNone/>
            </a:pPr>
            <a:r>
              <a:rPr lang="en-US" i="1" dirty="0"/>
              <a:t>Matthew Lee      9  D 10-30-2020 6.5 5.9 6.8</a:t>
            </a:r>
          </a:p>
          <a:p>
            <a:pPr marL="0" indent="0">
              <a:buNone/>
            </a:pPr>
            <a:r>
              <a:rPr lang="en-US" i="1" dirty="0"/>
              <a:t>Elizabeth Garcia 10 C 10-29-2020 8.9 7.9 8.5</a:t>
            </a:r>
          </a:p>
          <a:p>
            <a:pPr marL="0" indent="0">
              <a:buNone/>
            </a:pPr>
            <a:r>
              <a:rPr lang="en-US" i="1" dirty="0"/>
              <a:t>Lori Newcombe    6  D 10-30-2020 6.7 4.9</a:t>
            </a:r>
          </a:p>
          <a:p>
            <a:pPr marL="0" indent="0">
              <a:buNone/>
            </a:pPr>
            <a:r>
              <a:rPr lang="en-US" i="1" dirty="0"/>
              <a:t>Jose Martinez    7  d 10-31-2020 8.9 9.510.0</a:t>
            </a:r>
          </a:p>
          <a:p>
            <a:pPr marL="0" indent="0">
              <a:buNone/>
            </a:pPr>
            <a:r>
              <a:rPr lang="en-US" i="1" dirty="0"/>
              <a:t>Brian Williams   11 C 10-29-2020 7.8 8.4 8.5</a:t>
            </a:r>
          </a:p>
          <a:p>
            <a:pPr marL="0" indent="0">
              <a:buNone/>
            </a:pPr>
            <a:r>
              <a:rPr lang="en-US" i="1" dirty="0"/>
              <a:t>;</a:t>
            </a:r>
          </a:p>
          <a:p>
            <a:pPr marL="0" indent="0">
              <a:buNone/>
            </a:pPr>
            <a:r>
              <a:rPr lang="en-US" i="1" dirty="0"/>
              <a:t>RUN;</a:t>
            </a:r>
          </a:p>
          <a:p>
            <a:pPr marL="0" indent="0">
              <a:buNone/>
            </a:pPr>
            <a:endParaRPr lang="en-US" dirty="0"/>
          </a:p>
        </p:txBody>
      </p:sp>
    </p:spTree>
    <p:extLst>
      <p:ext uri="{BB962C8B-B14F-4D97-AF65-F5344CB8AC3E}">
        <p14:creationId xmlns:p14="http://schemas.microsoft.com/office/powerpoint/2010/main" val="1039386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1391</Words>
  <Application>Microsoft Office PowerPoint</Application>
  <PresentationFormat>Widescreen</PresentationFormat>
  <Paragraphs>194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Reading Data into SAS</vt:lpstr>
      <vt:lpstr>The Goal</vt:lpstr>
      <vt:lpstr>The easy</vt:lpstr>
      <vt:lpstr>The hard</vt:lpstr>
      <vt:lpstr>PowerPoint Presentation</vt:lpstr>
      <vt:lpstr>Complexity 1: what if a character is longer than 8? </vt:lpstr>
      <vt:lpstr>Complexity 1: what if a character is longer than 8? </vt:lpstr>
      <vt:lpstr>The ugly</vt:lpstr>
      <vt:lpstr>Complexity 2: Use Informat</vt:lpstr>
      <vt:lpstr>Complexity 3: Use the pointer @</vt:lpstr>
      <vt:lpstr>What are these?</vt:lpstr>
      <vt:lpstr>Complexity 4: Use more tools</vt:lpstr>
      <vt:lpstr>If the data looks like this: </vt:lpstr>
      <vt:lpstr>PowerPoint Presentation</vt:lpstr>
      <vt:lpstr>Use INFILE and INFILE options</vt:lpstr>
      <vt:lpstr>MISSOVER</vt:lpstr>
      <vt:lpstr>Read Delimited Files</vt:lpstr>
      <vt:lpstr>Read Delimited Files</vt:lpstr>
      <vt:lpstr>Read Delimited Files</vt:lpstr>
      <vt:lpstr>Read Delimited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Introduction</dc:title>
  <dc:creator>Yutong Xie</dc:creator>
  <cp:lastModifiedBy>Yutong Xie</cp:lastModifiedBy>
  <cp:revision>305</cp:revision>
  <dcterms:created xsi:type="dcterms:W3CDTF">2023-12-04T16:16:06Z</dcterms:created>
  <dcterms:modified xsi:type="dcterms:W3CDTF">2023-12-04T21:30:12Z</dcterms:modified>
</cp:coreProperties>
</file>