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  <p:sldId id="262" r:id="rId9"/>
    <p:sldId id="263" r:id="rId10"/>
    <p:sldId id="266" r:id="rId11"/>
    <p:sldId id="265" r:id="rId12"/>
    <p:sldId id="264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DF0-9D48-4D63-BB6A-74A57989634C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EF99-5D54-4FD3-985D-4028DE19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DF0-9D48-4D63-BB6A-74A57989634C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EF99-5D54-4FD3-985D-4028DE19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3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DF0-9D48-4D63-BB6A-74A57989634C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EF99-5D54-4FD3-985D-4028DE19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2E42C05-9D2B-6542-B366-8DA24F1DEBA0}"/>
              </a:ext>
            </a:extLst>
          </p:cNvPr>
          <p:cNvSpPr/>
          <p:nvPr userDrawn="1"/>
        </p:nvSpPr>
        <p:spPr>
          <a:xfrm>
            <a:off x="-1524" y="1"/>
            <a:ext cx="12193524" cy="814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A6774B9-7EC6-864E-9952-54CD236A7C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2511" y="149629"/>
            <a:ext cx="11501919" cy="49876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Topic Title About This Length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266839-3768-1640-AAC7-EC1829D98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2511" y="1039092"/>
            <a:ext cx="11501920" cy="48492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85000"/>
              <a:buFont typeface="Wingdings" panose="05000000000000000000" pitchFamily="2" charset="2"/>
              <a:buChar char="§"/>
              <a:defRPr sz="2000" b="0" i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85000"/>
              <a:buFont typeface="Proxima Nova Light" panose="02000506030000020004" pitchFamily="2" charset="0"/>
              <a:buChar char="–"/>
              <a:tabLst/>
              <a:defRPr sz="2000" b="0" i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rgbClr val="150221"/>
                </a:solidFill>
                <a:latin typeface="Proxima Nova A Thin" panose="02000506030000020004" pitchFamily="2" charset="0"/>
              </a:defRPr>
            </a:lvl3pPr>
            <a:lvl4pPr>
              <a:defRPr b="0" i="0">
                <a:solidFill>
                  <a:srgbClr val="150221"/>
                </a:solidFill>
                <a:latin typeface="Gibson Light" panose="02000000000000000000" pitchFamily="2" charset="77"/>
              </a:defRPr>
            </a:lvl4pPr>
            <a:lvl5pPr>
              <a:defRPr b="0" i="0">
                <a:solidFill>
                  <a:srgbClr val="150221"/>
                </a:solidFill>
                <a:latin typeface="Gibson Light" panose="02000000000000000000" pitchFamily="2" charset="77"/>
              </a:defRPr>
            </a:lvl5pPr>
          </a:lstStyle>
          <a:p>
            <a:pPr lvl="0"/>
            <a:r>
              <a:rPr lang="en-US" dirty="0"/>
              <a:t>Introduction to  a series of bullets points to make important points about the program or to a series of bullets points to make important points about the program or whatever you feel is important to say here.</a:t>
            </a:r>
          </a:p>
          <a:p>
            <a:pPr lvl="1"/>
            <a:r>
              <a:rPr lang="en-US" dirty="0"/>
              <a:t>Text is here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Introduction to  a series of bullets points to make important points about the program or to a series of bullets points to make important points about the program or whatever you feel is important to say here.</a:t>
            </a:r>
          </a:p>
          <a:p>
            <a:pPr lvl="1"/>
            <a:r>
              <a:rPr lang="en-US" dirty="0"/>
              <a:t>Text is here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Introduction to  a series of bullets points to make important points about the program or to a series of bullets points to make important points about the program or whatever you feel is important to say here.</a:t>
            </a:r>
          </a:p>
        </p:txBody>
      </p:sp>
    </p:spTree>
    <p:extLst>
      <p:ext uri="{BB962C8B-B14F-4D97-AF65-F5344CB8AC3E}">
        <p14:creationId xmlns:p14="http://schemas.microsoft.com/office/powerpoint/2010/main" val="50823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DF0-9D48-4D63-BB6A-74A57989634C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EF99-5D54-4FD3-985D-4028DE19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0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DF0-9D48-4D63-BB6A-74A57989634C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EF99-5D54-4FD3-985D-4028DE19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8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DF0-9D48-4D63-BB6A-74A57989634C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EF99-5D54-4FD3-985D-4028DE19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DF0-9D48-4D63-BB6A-74A57989634C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EF99-5D54-4FD3-985D-4028DE19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DF0-9D48-4D63-BB6A-74A57989634C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EF99-5D54-4FD3-985D-4028DE19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6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DF0-9D48-4D63-BB6A-74A57989634C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EF99-5D54-4FD3-985D-4028DE19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4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DF0-9D48-4D63-BB6A-74A57989634C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EF99-5D54-4FD3-985D-4028DE19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7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DDF0-9D48-4D63-BB6A-74A57989634C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EF99-5D54-4FD3-985D-4028DE19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2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DDF0-9D48-4D63-BB6A-74A57989634C}" type="datetimeFigureOut">
              <a:rPr lang="zh-CN" altLang="en-US" smtClean="0"/>
              <a:t>2022/2/8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0EF99-5D54-4FD3-985D-4028DE1983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4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ucdavis-mipet/simset/tree/develop/data_processing" TargetMode="External"/><Relationship Id="rId4" Type="http://schemas.openxmlformats.org/officeDocument/2006/relationships/hyperlink" Target="https://github.com/xiezhaoheng/lm2blocksino5d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xiezhaoheng/lm2blocksino5d.git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306" y="187503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Listmode2sinogram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05741" y="4027314"/>
            <a:ext cx="80265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 smtClean="0"/>
              <a:t>Objective is to transfer (crystal-based) </a:t>
            </a:r>
            <a:r>
              <a:rPr lang="en-US" altLang="zh-CN" sz="2800" b="1" dirty="0" err="1" smtClean="0"/>
              <a:t>listmode</a:t>
            </a:r>
            <a:r>
              <a:rPr lang="en-US" altLang="zh-CN" sz="2800" b="1" dirty="0" smtClean="0"/>
              <a:t> </a:t>
            </a:r>
          </a:p>
          <a:p>
            <a:pPr algn="ctr"/>
            <a:r>
              <a:rPr lang="en-US" altLang="zh-CN" sz="2800" b="1" dirty="0" smtClean="0"/>
              <a:t>to (BLK-based) </a:t>
            </a:r>
            <a:r>
              <a:rPr lang="en-US" altLang="zh-CN" sz="2800" b="1" dirty="0" err="1" smtClean="0"/>
              <a:t>sinogram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9279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Sanity check: 2-line source (TOP one-49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direct plane)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9722367" y="1629436"/>
            <a:ext cx="2216073" cy="4590058"/>
            <a:chOff x="469892" y="1335172"/>
            <a:chExt cx="2216073" cy="459005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6507" y="1346253"/>
              <a:ext cx="1389458" cy="420964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448532" y="5555898"/>
              <a:ext cx="12191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Top view 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69892" y="1357143"/>
              <a:ext cx="826615" cy="415733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69892" y="5514476"/>
              <a:ext cx="826615" cy="322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CT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18813" y="1335172"/>
              <a:ext cx="7184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PET </a:t>
              </a:r>
            </a:p>
            <a:p>
              <a:pPr algn="ctr"/>
              <a:r>
                <a:rPr lang="en-US" altLang="zh-CN" dirty="0" smtClean="0"/>
                <a:t>ring 1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35463" y="4742732"/>
              <a:ext cx="7184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PET </a:t>
              </a:r>
            </a:p>
            <a:p>
              <a:pPr algn="ctr"/>
              <a:r>
                <a:rPr lang="en-US" altLang="zh-CN" dirty="0" smtClean="0"/>
                <a:t>ring 8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20775" y="2969892"/>
              <a:ext cx="7184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PET </a:t>
              </a:r>
            </a:p>
            <a:p>
              <a:pPr algn="ctr"/>
              <a:r>
                <a:rPr lang="en-US" altLang="zh-CN" dirty="0" smtClean="0"/>
                <a:t>ring 4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 rot="5400000">
              <a:off x="405796" y="2236824"/>
              <a:ext cx="11728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 rot="5400000">
              <a:off x="420532" y="3811614"/>
              <a:ext cx="11728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 smtClean="0"/>
                <a:t>…</a:t>
              </a:r>
              <a:endParaRPr lang="zh-CN" altLang="en-US" sz="28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9994" y="922189"/>
            <a:ext cx="5237173" cy="5448348"/>
            <a:chOff x="164386" y="1421810"/>
            <a:chExt cx="2545238" cy="264786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386" y="1421810"/>
              <a:ext cx="2545238" cy="2647868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1876528" y="1986195"/>
              <a:ext cx="404261" cy="45169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10548982" y="2106386"/>
            <a:ext cx="1371141" cy="169381"/>
          </a:xfrm>
          <a:prstGeom prst="rect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336330" y="2403836"/>
            <a:ext cx="153120" cy="631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838892" y="2626361"/>
            <a:ext cx="190500" cy="1213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6285901" y="2946251"/>
            <a:ext cx="2861143" cy="834835"/>
          </a:xfrm>
          <a:custGeom>
            <a:avLst/>
            <a:gdLst>
              <a:gd name="connsiteX0" fmla="*/ 0 w 1155032"/>
              <a:gd name="connsiteY0" fmla="*/ 360985 h 594802"/>
              <a:gd name="connsiteX1" fmla="*/ 317634 w 1155032"/>
              <a:gd name="connsiteY1" fmla="*/ 4851 h 594802"/>
              <a:gd name="connsiteX2" fmla="*/ 847023 w 1155032"/>
              <a:gd name="connsiteY2" fmla="*/ 591992 h 594802"/>
              <a:gd name="connsiteX3" fmla="*/ 1155032 w 1155032"/>
              <a:gd name="connsiteY3" fmla="*/ 245482 h 59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032" h="594802">
                <a:moveTo>
                  <a:pt x="0" y="360985"/>
                </a:moveTo>
                <a:cubicBezTo>
                  <a:pt x="88232" y="163667"/>
                  <a:pt x="176464" y="-33650"/>
                  <a:pt x="317634" y="4851"/>
                </a:cubicBezTo>
                <a:cubicBezTo>
                  <a:pt x="458804" y="43352"/>
                  <a:pt x="707457" y="551887"/>
                  <a:pt x="847023" y="591992"/>
                </a:cubicBezTo>
                <a:cubicBezTo>
                  <a:pt x="986589" y="632097"/>
                  <a:pt x="1070009" y="229440"/>
                  <a:pt x="1155032" y="245482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243201" y="3407975"/>
            <a:ext cx="29038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793782" y="346169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0~π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8002884" y="297666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π~2π</a:t>
            </a:r>
            <a:endParaRPr lang="zh-CN" altLang="en-US" dirty="0"/>
          </a:p>
        </p:txBody>
      </p:sp>
      <p:sp>
        <p:nvSpPr>
          <p:cNvPr id="45" name="任意多边形 44"/>
          <p:cNvSpPr/>
          <p:nvPr/>
        </p:nvSpPr>
        <p:spPr>
          <a:xfrm>
            <a:off x="6285901" y="4367488"/>
            <a:ext cx="2861143" cy="834835"/>
          </a:xfrm>
          <a:custGeom>
            <a:avLst/>
            <a:gdLst>
              <a:gd name="connsiteX0" fmla="*/ 0 w 1155032"/>
              <a:gd name="connsiteY0" fmla="*/ 360985 h 594802"/>
              <a:gd name="connsiteX1" fmla="*/ 317634 w 1155032"/>
              <a:gd name="connsiteY1" fmla="*/ 4851 h 594802"/>
              <a:gd name="connsiteX2" fmla="*/ 847023 w 1155032"/>
              <a:gd name="connsiteY2" fmla="*/ 591992 h 594802"/>
              <a:gd name="connsiteX3" fmla="*/ 1155032 w 1155032"/>
              <a:gd name="connsiteY3" fmla="*/ 245482 h 59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5032" h="594802">
                <a:moveTo>
                  <a:pt x="0" y="360985"/>
                </a:moveTo>
                <a:cubicBezTo>
                  <a:pt x="88232" y="163667"/>
                  <a:pt x="176464" y="-33650"/>
                  <a:pt x="317634" y="4851"/>
                </a:cubicBezTo>
                <a:cubicBezTo>
                  <a:pt x="458804" y="43352"/>
                  <a:pt x="707457" y="551887"/>
                  <a:pt x="847023" y="591992"/>
                </a:cubicBezTo>
                <a:cubicBezTo>
                  <a:pt x="986589" y="632097"/>
                  <a:pt x="1070009" y="229440"/>
                  <a:pt x="1155032" y="245482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80709" y="4367487"/>
            <a:ext cx="1431906" cy="1579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6242597" y="4198503"/>
            <a:ext cx="1538651" cy="958616"/>
            <a:chOff x="332511" y="3705726"/>
            <a:chExt cx="4131501" cy="317634"/>
          </a:xfrm>
          <a:gradFill flip="none" rotWithShape="1">
            <a:gsLst>
              <a:gs pos="0">
                <a:schemeClr val="accent1">
                  <a:lumMod val="5000"/>
                  <a:lumOff val="95000"/>
                  <a:alpha val="19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grpSpPr>
        <p:grpSp>
          <p:nvGrpSpPr>
            <p:cNvPr id="53" name="组合 52"/>
            <p:cNvGrpSpPr/>
            <p:nvPr/>
          </p:nvGrpSpPr>
          <p:grpSpPr>
            <a:xfrm>
              <a:off x="332511" y="3705726"/>
              <a:ext cx="2065040" cy="317634"/>
              <a:chOff x="332511" y="3705726"/>
              <a:chExt cx="2065040" cy="317634"/>
            </a:xfrm>
            <a:grpFill/>
          </p:grpSpPr>
          <p:sp>
            <p:nvSpPr>
              <p:cNvPr id="65" name="矩形 64"/>
              <p:cNvSpPr/>
              <p:nvPr/>
            </p:nvSpPr>
            <p:spPr>
              <a:xfrm>
                <a:off x="332511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39015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745519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b="1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952023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158527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365031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571535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778039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984543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191047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398972" y="3705726"/>
              <a:ext cx="2065040" cy="317634"/>
              <a:chOff x="332511" y="3705726"/>
              <a:chExt cx="2065040" cy="317634"/>
            </a:xfrm>
            <a:grpFill/>
          </p:grpSpPr>
          <p:sp>
            <p:nvSpPr>
              <p:cNvPr id="55" name="矩形 54"/>
              <p:cNvSpPr/>
              <p:nvPr/>
            </p:nvSpPr>
            <p:spPr>
              <a:xfrm>
                <a:off x="332511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39015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45519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952023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158527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365031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571535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778039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984543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191047" y="3705726"/>
                <a:ext cx="206504" cy="317634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" name="文本框 97"/>
          <p:cNvSpPr txBox="1"/>
          <p:nvPr/>
        </p:nvSpPr>
        <p:spPr>
          <a:xfrm>
            <a:off x="6482506" y="520520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TOF bins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89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Sanity check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004387" y="300730"/>
            <a:ext cx="2216073" cy="4590058"/>
            <a:chOff x="9722367" y="1629436"/>
            <a:chExt cx="2216073" cy="4590058"/>
          </a:xfrm>
        </p:grpSpPr>
        <p:grpSp>
          <p:nvGrpSpPr>
            <p:cNvPr id="6" name="组合 5"/>
            <p:cNvGrpSpPr/>
            <p:nvPr/>
          </p:nvGrpSpPr>
          <p:grpSpPr>
            <a:xfrm>
              <a:off x="9722367" y="1629436"/>
              <a:ext cx="2216073" cy="4590058"/>
              <a:chOff x="469892" y="1335172"/>
              <a:chExt cx="2216073" cy="4590058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6507" y="1346253"/>
                <a:ext cx="1389458" cy="420964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1448532" y="5555898"/>
                <a:ext cx="121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Top view 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69892" y="1357143"/>
                <a:ext cx="826615" cy="415733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9892" y="5514476"/>
                <a:ext cx="826615" cy="322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CT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8813" y="1335172"/>
                <a:ext cx="7184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/>
                  <a:t>PET </a:t>
                </a:r>
              </a:p>
              <a:p>
                <a:pPr algn="ctr"/>
                <a:r>
                  <a:rPr lang="en-US" altLang="zh-CN" dirty="0" smtClean="0"/>
                  <a:t>ring 1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35463" y="4742732"/>
                <a:ext cx="7184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/>
                  <a:t>PET </a:t>
                </a:r>
              </a:p>
              <a:p>
                <a:pPr algn="ctr"/>
                <a:r>
                  <a:rPr lang="en-US" altLang="zh-CN" dirty="0" smtClean="0"/>
                  <a:t>ring 8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20775" y="2969892"/>
                <a:ext cx="7184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/>
                  <a:t>PET </a:t>
                </a:r>
              </a:p>
              <a:p>
                <a:pPr algn="ctr"/>
                <a:r>
                  <a:rPr lang="en-US" altLang="zh-CN" dirty="0" smtClean="0"/>
                  <a:t>ring 4</a:t>
                </a:r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5400000">
                <a:off x="405796" y="2236824"/>
                <a:ext cx="11728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 smtClean="0"/>
                  <a:t>…</a:t>
                </a:r>
                <a:endParaRPr lang="zh-CN" altLang="en-US" sz="2800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 rot="5400000">
                <a:off x="420532" y="3811614"/>
                <a:ext cx="11728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 smtClean="0"/>
                  <a:t>…</a:t>
                </a:r>
                <a:endParaRPr lang="zh-CN" altLang="en-US" sz="2800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10506282" y="5277352"/>
              <a:ext cx="1371141" cy="169381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5" y="1062046"/>
            <a:ext cx="4351301" cy="172006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975" y="1152284"/>
            <a:ext cx="4920194" cy="152281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03" y="2923368"/>
            <a:ext cx="9468337" cy="191144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6"/>
          <a:srcRect b="71112"/>
          <a:stretch/>
        </p:blipFill>
        <p:spPr>
          <a:xfrm>
            <a:off x="0" y="5154294"/>
            <a:ext cx="3378374" cy="145473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6"/>
          <a:srcRect t="71183"/>
          <a:stretch/>
        </p:blipFill>
        <p:spPr>
          <a:xfrm>
            <a:off x="7604653" y="5186628"/>
            <a:ext cx="3378374" cy="145117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6"/>
          <a:srcRect t="36452" b="35302"/>
          <a:stretch/>
        </p:blipFill>
        <p:spPr>
          <a:xfrm>
            <a:off x="3922285" y="5186628"/>
            <a:ext cx="3378374" cy="1422400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 flipV="1">
            <a:off x="139565" y="4587051"/>
            <a:ext cx="264696" cy="618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1592133" y="4587051"/>
            <a:ext cx="1669103" cy="618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4700707" y="4641294"/>
            <a:ext cx="2551951" cy="602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3599837" y="4666606"/>
            <a:ext cx="486792" cy="636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7965054" y="4684347"/>
            <a:ext cx="2945294" cy="512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6787969" y="4632210"/>
            <a:ext cx="929379" cy="671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7"/>
          <a:srcRect b="68382"/>
          <a:stretch/>
        </p:blipFill>
        <p:spPr>
          <a:xfrm>
            <a:off x="11429" y="6973805"/>
            <a:ext cx="3366945" cy="138025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7"/>
          <a:srcRect t="32343" b="35542"/>
          <a:stretch/>
        </p:blipFill>
        <p:spPr>
          <a:xfrm>
            <a:off x="3922285" y="6933806"/>
            <a:ext cx="3495951" cy="145565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7"/>
          <a:srcRect t="68113"/>
          <a:stretch/>
        </p:blipFill>
        <p:spPr>
          <a:xfrm>
            <a:off x="7717348" y="6909128"/>
            <a:ext cx="3516168" cy="1453676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0985481" y="7385530"/>
            <a:ext cx="1697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Oblique 48-49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4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5" y="2816939"/>
            <a:ext cx="9525135" cy="18317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Sanity check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004387" y="300730"/>
            <a:ext cx="2216073" cy="4590058"/>
            <a:chOff x="9722367" y="1629436"/>
            <a:chExt cx="2216073" cy="4590058"/>
          </a:xfrm>
        </p:grpSpPr>
        <p:grpSp>
          <p:nvGrpSpPr>
            <p:cNvPr id="6" name="组合 5"/>
            <p:cNvGrpSpPr/>
            <p:nvPr/>
          </p:nvGrpSpPr>
          <p:grpSpPr>
            <a:xfrm>
              <a:off x="9722367" y="1629436"/>
              <a:ext cx="2216073" cy="4590058"/>
              <a:chOff x="469892" y="1335172"/>
              <a:chExt cx="2216073" cy="4590058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6507" y="1346253"/>
                <a:ext cx="1389458" cy="420964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1448532" y="5555898"/>
                <a:ext cx="1219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Top view 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69892" y="1357143"/>
                <a:ext cx="826615" cy="415733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tint val="66000"/>
                      <a:satMod val="160000"/>
                    </a:schemeClr>
                  </a:gs>
                  <a:gs pos="50000">
                    <a:schemeClr val="accent2">
                      <a:tint val="44500"/>
                      <a:satMod val="160000"/>
                    </a:schemeClr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69892" y="5514476"/>
                <a:ext cx="826615" cy="322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CT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8813" y="1335172"/>
                <a:ext cx="7184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/>
                  <a:t>PET </a:t>
                </a:r>
              </a:p>
              <a:p>
                <a:pPr algn="ctr"/>
                <a:r>
                  <a:rPr lang="en-US" altLang="zh-CN" dirty="0" smtClean="0"/>
                  <a:t>ring 1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35463" y="4742732"/>
                <a:ext cx="7184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/>
                  <a:t>PET </a:t>
                </a:r>
              </a:p>
              <a:p>
                <a:pPr algn="ctr"/>
                <a:r>
                  <a:rPr lang="en-US" altLang="zh-CN" dirty="0" smtClean="0"/>
                  <a:t>ring 8</a:t>
                </a:r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20775" y="2969892"/>
                <a:ext cx="71846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smtClean="0"/>
                  <a:t>PET </a:t>
                </a:r>
              </a:p>
              <a:p>
                <a:pPr algn="ctr"/>
                <a:r>
                  <a:rPr lang="en-US" altLang="zh-CN" dirty="0" smtClean="0"/>
                  <a:t>ring 4</a:t>
                </a:r>
                <a:endParaRPr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5400000">
                <a:off x="405796" y="2236824"/>
                <a:ext cx="11728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 smtClean="0"/>
                  <a:t>…</a:t>
                </a:r>
                <a:endParaRPr lang="zh-CN" altLang="en-US" sz="2800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 rot="5400000">
                <a:off x="420532" y="3811614"/>
                <a:ext cx="11728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dirty="0" smtClean="0"/>
                  <a:t>…</a:t>
                </a:r>
                <a:endParaRPr lang="zh-CN" altLang="en-US" sz="2800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10517718" y="2121606"/>
              <a:ext cx="1371141" cy="169381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65" y="1062046"/>
            <a:ext cx="4351301" cy="172006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975" y="1152284"/>
            <a:ext cx="4920194" cy="1522811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 flipV="1">
            <a:off x="139565" y="4587051"/>
            <a:ext cx="264696" cy="618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1435028" y="4521456"/>
            <a:ext cx="1826209" cy="68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4700707" y="4641294"/>
            <a:ext cx="2551951" cy="602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3599837" y="4666606"/>
            <a:ext cx="486792" cy="6369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7965054" y="4684347"/>
            <a:ext cx="2945294" cy="512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 flipV="1">
            <a:off x="6787969" y="4632210"/>
            <a:ext cx="929379" cy="671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6"/>
          <a:srcRect b="69430"/>
          <a:stretch/>
        </p:blipFill>
        <p:spPr>
          <a:xfrm>
            <a:off x="89829" y="5243950"/>
            <a:ext cx="3401648" cy="143173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6"/>
          <a:srcRect t="33887" b="34361"/>
          <a:stretch/>
        </p:blipFill>
        <p:spPr>
          <a:xfrm>
            <a:off x="3977779" y="5214078"/>
            <a:ext cx="3356827" cy="146751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6"/>
          <a:srcRect t="68482"/>
          <a:stretch/>
        </p:blipFill>
        <p:spPr>
          <a:xfrm>
            <a:off x="7656849" y="5214078"/>
            <a:ext cx="3417551" cy="148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117"/>
          <p:cNvPicPr>
            <a:picLocks noChangeAspect="1"/>
          </p:cNvPicPr>
          <p:nvPr/>
        </p:nvPicPr>
        <p:blipFill rotWithShape="1">
          <a:blip r:embed="rId2"/>
          <a:srcRect r="71243"/>
          <a:stretch/>
        </p:blipFill>
        <p:spPr>
          <a:xfrm>
            <a:off x="332511" y="893009"/>
            <a:ext cx="2664021" cy="27675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SIMSET generated 5D TOF </a:t>
            </a:r>
            <a:r>
              <a:rPr lang="en-US" altLang="zh-CN" dirty="0"/>
              <a:t>–</a:t>
            </a:r>
            <a:r>
              <a:rPr lang="en-US" altLang="zh-CN" dirty="0" err="1" smtClean="0"/>
              <a:t>sinogram</a:t>
            </a:r>
            <a:r>
              <a:rPr lang="en-US" altLang="zh-CN" dirty="0"/>
              <a:t>: </a:t>
            </a:r>
            <a:r>
              <a:rPr lang="en-US" altLang="zh-CN" dirty="0" smtClean="0"/>
              <a:t>TOF-bins are mixed up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4835" y="4095955"/>
            <a:ext cx="276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Rebin</a:t>
            </a:r>
            <a:r>
              <a:rPr lang="en-US" altLang="zh-CN" b="1" dirty="0" smtClean="0">
                <a:solidFill>
                  <a:srgbClr val="FF0000"/>
                </a:solidFill>
              </a:rPr>
              <a:t> to 273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ps</a:t>
            </a:r>
            <a:r>
              <a:rPr lang="en-US" altLang="zh-CN" b="1" dirty="0" smtClean="0">
                <a:solidFill>
                  <a:srgbClr val="FF0000"/>
                </a:solidFill>
              </a:rPr>
              <a:t>  TOF bin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69610"/>
          <a:stretch/>
        </p:blipFill>
        <p:spPr>
          <a:xfrm>
            <a:off x="3343650" y="914190"/>
            <a:ext cx="2815255" cy="27675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30073" y="3814890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Forward Projection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75" y="916788"/>
            <a:ext cx="2626881" cy="278683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466331" y="3842281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UIH-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simu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25135"/>
          <a:stretch/>
        </p:blipFill>
        <p:spPr>
          <a:xfrm>
            <a:off x="1271146" y="4413476"/>
            <a:ext cx="7516430" cy="2286668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174555" y="3615579"/>
            <a:ext cx="2923906" cy="317634"/>
            <a:chOff x="88534" y="3550035"/>
            <a:chExt cx="2923906" cy="317634"/>
          </a:xfrm>
        </p:grpSpPr>
        <p:grpSp>
          <p:nvGrpSpPr>
            <p:cNvPr id="56" name="组合 55"/>
            <p:cNvGrpSpPr/>
            <p:nvPr/>
          </p:nvGrpSpPr>
          <p:grpSpPr>
            <a:xfrm>
              <a:off x="88534" y="3550035"/>
              <a:ext cx="2923906" cy="317634"/>
              <a:chOff x="88534" y="3550035"/>
              <a:chExt cx="3165298" cy="317634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88534" y="3550035"/>
                <a:ext cx="1582649" cy="317634"/>
                <a:chOff x="332511" y="3705726"/>
                <a:chExt cx="4131501" cy="317634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332511" y="3705726"/>
                  <a:ext cx="2065040" cy="317634"/>
                  <a:chOff x="332511" y="3705726"/>
                  <a:chExt cx="2065040" cy="317634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332511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539015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745519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952023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158527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1365031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1571535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1778039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1984543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2191047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" name="组合 20"/>
                <p:cNvGrpSpPr/>
                <p:nvPr/>
              </p:nvGrpSpPr>
              <p:grpSpPr>
                <a:xfrm>
                  <a:off x="2398972" y="3705726"/>
                  <a:ext cx="2065040" cy="317634"/>
                  <a:chOff x="332511" y="3705726"/>
                  <a:chExt cx="2065040" cy="317634"/>
                </a:xfrm>
              </p:grpSpPr>
              <p:sp>
                <p:nvSpPr>
                  <p:cNvPr id="22" name="矩形 21"/>
                  <p:cNvSpPr/>
                  <p:nvPr/>
                </p:nvSpPr>
                <p:spPr>
                  <a:xfrm>
                    <a:off x="332511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539015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745519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952023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1158527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1365031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1571535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r>
                      <a:rPr lang="en-US" altLang="zh-CN" sz="800" b="1" dirty="0">
                        <a:solidFill>
                          <a:prstClr val="white"/>
                        </a:solidFill>
                      </a:rPr>
                      <a:t>-</a:t>
                    </a:r>
                    <a:r>
                      <a:rPr lang="en-US" altLang="zh-CN" sz="800" b="1" dirty="0" smtClean="0">
                        <a:solidFill>
                          <a:prstClr val="white"/>
                        </a:solidFill>
                      </a:rPr>
                      <a:t>3</a:t>
                    </a:r>
                    <a:endParaRPr lang="zh-CN" altLang="en-US" sz="800" b="1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1778039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1984543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2191047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900" b="1" dirty="0" smtClean="0"/>
                      <a:t>0</a:t>
                    </a:r>
                    <a:endParaRPr lang="zh-CN" altLang="en-US" sz="900" b="1" dirty="0"/>
                  </a:p>
                </p:txBody>
              </p:sp>
            </p:grpSp>
          </p:grpSp>
          <p:grpSp>
            <p:nvGrpSpPr>
              <p:cNvPr id="33" name="组合 32"/>
              <p:cNvGrpSpPr/>
              <p:nvPr/>
            </p:nvGrpSpPr>
            <p:grpSpPr>
              <a:xfrm>
                <a:off x="1671183" y="3550035"/>
                <a:ext cx="1582649" cy="317634"/>
                <a:chOff x="332511" y="3705726"/>
                <a:chExt cx="4131501" cy="317634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332511" y="3705726"/>
                  <a:ext cx="2065040" cy="317634"/>
                  <a:chOff x="332511" y="3705726"/>
                  <a:chExt cx="2065040" cy="317634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332511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>
                  <a:xfrm>
                    <a:off x="539015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745519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b="1" dirty="0" smtClean="0"/>
                      <a:t>+3</a:t>
                    </a:r>
                    <a:endParaRPr lang="zh-CN" altLang="en-US" sz="800" b="1" dirty="0"/>
                  </a:p>
                </p:txBody>
              </p:sp>
              <p:sp>
                <p:nvSpPr>
                  <p:cNvPr id="49" name="矩形 48"/>
                  <p:cNvSpPr/>
                  <p:nvPr/>
                </p:nvSpPr>
                <p:spPr>
                  <a:xfrm>
                    <a:off x="952023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1158527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1365031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1571535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1778039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1984543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2191047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5" name="组合 34"/>
                <p:cNvGrpSpPr/>
                <p:nvPr/>
              </p:nvGrpSpPr>
              <p:grpSpPr>
                <a:xfrm>
                  <a:off x="2398972" y="3705726"/>
                  <a:ext cx="2065040" cy="317634"/>
                  <a:chOff x="332511" y="3705726"/>
                  <a:chExt cx="2065040" cy="317634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332511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539015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745519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952023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1158527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>
                    <a:off x="1365031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1571535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1778039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1984543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2191047" y="3705726"/>
                    <a:ext cx="206504" cy="3176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59" name="矩形 58"/>
            <p:cNvSpPr/>
            <p:nvPr/>
          </p:nvSpPr>
          <p:spPr>
            <a:xfrm>
              <a:off x="1988420" y="3550035"/>
              <a:ext cx="73073" cy="317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/>
                <a:t>+7</a:t>
              </a:r>
              <a:endParaRPr lang="zh-CN" altLang="en-US" sz="800" b="1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972617" y="3550035"/>
              <a:ext cx="73073" cy="317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 smtClean="0"/>
                <a:t>-7</a:t>
              </a:r>
              <a:endParaRPr lang="zh-CN" altLang="en-US" sz="800" b="1" dirty="0"/>
            </a:p>
          </p:txBody>
        </p:sp>
      </p:grpSp>
      <p:sp>
        <p:nvSpPr>
          <p:cNvPr id="113" name="左大括号 112"/>
          <p:cNvSpPr/>
          <p:nvPr/>
        </p:nvSpPr>
        <p:spPr>
          <a:xfrm rot="16200000">
            <a:off x="1487742" y="3773550"/>
            <a:ext cx="184647" cy="537158"/>
          </a:xfrm>
          <a:prstGeom prst="leftBrace">
            <a:avLst>
              <a:gd name="adj1" fmla="val 8333"/>
              <a:gd name="adj2" fmla="val 505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左大括号 116"/>
          <p:cNvSpPr/>
          <p:nvPr/>
        </p:nvSpPr>
        <p:spPr>
          <a:xfrm rot="16200000">
            <a:off x="2028059" y="3758315"/>
            <a:ext cx="184647" cy="537158"/>
          </a:xfrm>
          <a:prstGeom prst="leftBrace">
            <a:avLst>
              <a:gd name="adj1" fmla="val 8333"/>
              <a:gd name="adj2" fmla="val 505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左大括号 118"/>
          <p:cNvSpPr/>
          <p:nvPr/>
        </p:nvSpPr>
        <p:spPr>
          <a:xfrm rot="16200000">
            <a:off x="942228" y="3768428"/>
            <a:ext cx="184647" cy="537158"/>
          </a:xfrm>
          <a:prstGeom prst="leftBrace">
            <a:avLst>
              <a:gd name="adj1" fmla="val 8333"/>
              <a:gd name="adj2" fmla="val 5059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5"/>
          <a:srcRect r="50002"/>
          <a:stretch/>
        </p:blipFill>
        <p:spPr>
          <a:xfrm>
            <a:off x="9447526" y="893009"/>
            <a:ext cx="2678957" cy="953283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9402130" y="2060941"/>
            <a:ext cx="293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Based on scatter phantom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9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TOF-bins are mixed up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77002"/>
          <a:stretch/>
        </p:blipFill>
        <p:spPr>
          <a:xfrm>
            <a:off x="247363" y="1530417"/>
            <a:ext cx="5460349" cy="20800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50029"/>
          <a:stretch/>
        </p:blipFill>
        <p:spPr>
          <a:xfrm>
            <a:off x="6150475" y="1530417"/>
            <a:ext cx="5349300" cy="442762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531827" y="2444818"/>
            <a:ext cx="1332013" cy="462012"/>
          </a:xfrm>
          <a:prstGeom prst="ellips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35814" y="2410328"/>
            <a:ext cx="1332013" cy="462012"/>
          </a:xfrm>
          <a:prstGeom prst="ellips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558839" y="4676275"/>
            <a:ext cx="1332013" cy="462012"/>
          </a:xfrm>
          <a:prstGeom prst="ellips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Reason: LUT does not include TOF </a:t>
            </a:r>
            <a:r>
              <a:rPr lang="en-US" altLang="zh-CN" dirty="0" err="1" smtClean="0"/>
              <a:t>infomation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1" y="3645863"/>
            <a:ext cx="7553230" cy="23448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8111" y="2793825"/>
            <a:ext cx="9656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getDefaultSinogramCrystalPairs</a:t>
            </a:r>
            <a:r>
              <a:rPr lang="en-US" altLang="zh-CN" b="1" dirty="0" smtClean="0"/>
              <a:t>: 2D (77*60)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1" y="1284926"/>
            <a:ext cx="4419656" cy="11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/>
          <p:cNvSpPr/>
          <p:nvPr/>
        </p:nvSpPr>
        <p:spPr>
          <a:xfrm>
            <a:off x="6534414" y="3310110"/>
            <a:ext cx="2645893" cy="253976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LOR </a:t>
            </a:r>
            <a:r>
              <a:rPr lang="en-US" altLang="zh-CN" dirty="0"/>
              <a:t>Direction </a:t>
            </a:r>
            <a:r>
              <a:rPr lang="en-US" altLang="zh-CN" dirty="0" smtClean="0"/>
              <a:t>(4 Cases: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and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3352798"/>
            <a:ext cx="2876356" cy="2624397"/>
            <a:chOff x="3181718" y="2946399"/>
            <a:chExt cx="3411606" cy="311276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t="4321"/>
            <a:stretch/>
          </p:blipFill>
          <p:spPr>
            <a:xfrm>
              <a:off x="3181718" y="2946399"/>
              <a:ext cx="3411606" cy="311276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628062" y="3059826"/>
              <a:ext cx="2730405" cy="268427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766" y="1"/>
            <a:ext cx="2776234" cy="1508947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1511529" y="4579995"/>
            <a:ext cx="1605280" cy="2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511529" y="3055995"/>
            <a:ext cx="10160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06633" y="4395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x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361488" y="273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y</a:t>
            </a:r>
            <a:endParaRPr lang="zh-CN" altLang="en-US" b="1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851129" y="3891280"/>
            <a:ext cx="156464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864967" y="190011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Always </a:t>
            </a:r>
            <a:r>
              <a:rPr lang="en-US" altLang="zh-CN" b="1" dirty="0">
                <a:solidFill>
                  <a:schemeClr val="bg1"/>
                </a:solidFill>
              </a:rPr>
              <a:t>f</a:t>
            </a:r>
            <a:r>
              <a:rPr lang="en-US" altLang="zh-CN" b="1" dirty="0" smtClean="0">
                <a:solidFill>
                  <a:schemeClr val="bg1"/>
                </a:solidFill>
              </a:rPr>
              <a:t>rom A to B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376682" y="4845271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x</a:t>
            </a:r>
            <a:r>
              <a:rPr lang="en-US" altLang="zh-CN" b="1" dirty="0" err="1" smtClean="0"/>
              <a:t>_A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32236" y="352546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x</a:t>
            </a:r>
            <a:r>
              <a:rPr lang="en-US" altLang="zh-CN" b="1" dirty="0" err="1" smtClean="0"/>
              <a:t>_B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45518" y="6015083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x_A</a:t>
            </a:r>
            <a:r>
              <a:rPr lang="en-US" altLang="zh-CN" b="1" dirty="0" smtClean="0"/>
              <a:t>&gt;</a:t>
            </a:r>
            <a:r>
              <a:rPr lang="en-US" altLang="zh-CN" b="1" dirty="0" err="1"/>
              <a:t>x</a:t>
            </a:r>
            <a:r>
              <a:rPr lang="en-US" altLang="zh-CN" b="1" dirty="0" err="1" smtClean="0"/>
              <a:t>_B</a:t>
            </a:r>
            <a:r>
              <a:rPr lang="en-US" altLang="zh-CN" b="1" dirty="0" smtClean="0"/>
              <a:t>:  A</a:t>
            </a:r>
            <a:r>
              <a:rPr lang="zh-CN" altLang="en-US" b="1" dirty="0" smtClean="0"/>
              <a:t>→</a:t>
            </a:r>
            <a:r>
              <a:rPr lang="en-US" altLang="zh-CN" b="1" dirty="0" smtClean="0"/>
              <a:t>B</a:t>
            </a:r>
            <a:endParaRPr lang="zh-CN" altLang="en-US" dirty="0"/>
          </a:p>
        </p:txBody>
      </p:sp>
      <p:grpSp>
        <p:nvGrpSpPr>
          <p:cNvPr id="80" name="组合 79"/>
          <p:cNvGrpSpPr/>
          <p:nvPr/>
        </p:nvGrpSpPr>
        <p:grpSpPr>
          <a:xfrm>
            <a:off x="3438543" y="3352798"/>
            <a:ext cx="2876356" cy="2624397"/>
            <a:chOff x="3181718" y="2946399"/>
            <a:chExt cx="3411606" cy="3112761"/>
          </a:xfrm>
        </p:grpSpPr>
        <p:pic>
          <p:nvPicPr>
            <p:cNvPr id="81" name="图片 80"/>
            <p:cNvPicPr>
              <a:picLocks noChangeAspect="1"/>
            </p:cNvPicPr>
            <p:nvPr/>
          </p:nvPicPr>
          <p:blipFill rotWithShape="1">
            <a:blip r:embed="rId3"/>
            <a:srcRect t="4321"/>
            <a:stretch/>
          </p:blipFill>
          <p:spPr>
            <a:xfrm>
              <a:off x="3181718" y="2946399"/>
              <a:ext cx="3411606" cy="3112761"/>
            </a:xfrm>
            <a:prstGeom prst="rect">
              <a:avLst/>
            </a:prstGeom>
          </p:spPr>
        </p:pic>
        <p:sp>
          <p:nvSpPr>
            <p:cNvPr id="82" name="矩形 81"/>
            <p:cNvSpPr/>
            <p:nvPr/>
          </p:nvSpPr>
          <p:spPr>
            <a:xfrm>
              <a:off x="3628062" y="3059826"/>
              <a:ext cx="2730405" cy="268427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3" name="直接箭头连接符 82"/>
          <p:cNvCxnSpPr/>
          <p:nvPr/>
        </p:nvCxnSpPr>
        <p:spPr>
          <a:xfrm flipV="1">
            <a:off x="4950072" y="4579995"/>
            <a:ext cx="1605280" cy="2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4950072" y="3055995"/>
            <a:ext cx="10160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545176" y="4395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x</a:t>
            </a:r>
            <a:endParaRPr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4800031" y="273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y</a:t>
            </a:r>
            <a:endParaRPr lang="zh-CN" altLang="en-US" b="1" dirty="0"/>
          </a:p>
        </p:txBody>
      </p:sp>
      <p:cxnSp>
        <p:nvCxnSpPr>
          <p:cNvPr id="87" name="直接连接符 86"/>
          <p:cNvCxnSpPr/>
          <p:nvPr/>
        </p:nvCxnSpPr>
        <p:spPr>
          <a:xfrm flipH="1">
            <a:off x="4332624" y="3738880"/>
            <a:ext cx="415687" cy="142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909315" y="5239705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x_A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4387097" y="330353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x</a:t>
            </a:r>
            <a:r>
              <a:rPr lang="en-US" altLang="zh-CN" b="1" dirty="0" err="1" smtClean="0"/>
              <a:t>_B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4748311" y="6359938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A</a:t>
            </a:r>
            <a:r>
              <a:rPr lang="zh-CN" altLang="en-US" b="1" dirty="0" smtClean="0"/>
              <a:t>→</a:t>
            </a:r>
            <a:r>
              <a:rPr lang="en-US" altLang="zh-CN" b="1" dirty="0" smtClean="0"/>
              <a:t>B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3768659" y="6001939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x_A</a:t>
            </a:r>
            <a:r>
              <a:rPr lang="en-US" altLang="zh-CN" b="1" dirty="0"/>
              <a:t>&lt;</a:t>
            </a:r>
            <a:r>
              <a:rPr lang="en-US" altLang="zh-CN" b="1" dirty="0" err="1" smtClean="0"/>
              <a:t>x_B</a:t>
            </a:r>
            <a:r>
              <a:rPr lang="en-US" altLang="zh-CN" b="1" dirty="0" smtClean="0"/>
              <a:t>: swap  A and B</a:t>
            </a:r>
            <a:endParaRPr lang="zh-CN" altLang="en-US" dirty="0"/>
          </a:p>
        </p:txBody>
      </p:sp>
      <p:graphicFrame>
        <p:nvGraphicFramePr>
          <p:cNvPr id="96" name="Table 4">
            <a:extLst>
              <a:ext uri="{FF2B5EF4-FFF2-40B4-BE49-F238E27FC236}">
                <a16:creationId xmlns:a16="http://schemas.microsoft.com/office/drawing/2014/main" id="{C5FAB70A-F5AA-420B-8EC4-A41F98736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044" y="1576751"/>
          <a:ext cx="311681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62">
                  <a:extLst>
                    <a:ext uri="{9D8B030D-6E8A-4147-A177-3AD203B41FA5}">
                      <a16:colId xmlns:a16="http://schemas.microsoft.com/office/drawing/2014/main" val="1089886492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278280210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1038133469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890149671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7369649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41946"/>
                  </a:ext>
                </a:extLst>
              </a:tr>
            </a:tbl>
          </a:graphicData>
        </a:graphic>
      </p:graphicFrame>
      <p:sp>
        <p:nvSpPr>
          <p:cNvPr id="97" name="文本框 96"/>
          <p:cNvSpPr txBox="1"/>
          <p:nvPr/>
        </p:nvSpPr>
        <p:spPr>
          <a:xfrm>
            <a:off x="0" y="993168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For a typical LM event:</a:t>
            </a:r>
            <a:endParaRPr lang="zh-CN" altLang="en-US" b="1" dirty="0"/>
          </a:p>
        </p:txBody>
      </p:sp>
      <p:graphicFrame>
        <p:nvGraphicFramePr>
          <p:cNvPr id="98" name="Table 4">
            <a:extLst>
              <a:ext uri="{FF2B5EF4-FFF2-40B4-BE49-F238E27FC236}">
                <a16:creationId xmlns:a16="http://schemas.microsoft.com/office/drawing/2014/main" id="{C5FAB70A-F5AA-420B-8EC4-A41F98736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044" y="2331679"/>
          <a:ext cx="311681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62">
                  <a:extLst>
                    <a:ext uri="{9D8B030D-6E8A-4147-A177-3AD203B41FA5}">
                      <a16:colId xmlns:a16="http://schemas.microsoft.com/office/drawing/2014/main" val="1089886492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278280210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1038133469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890149671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7369649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41946"/>
                  </a:ext>
                </a:extLst>
              </a:tr>
            </a:tbl>
          </a:graphicData>
        </a:graphic>
      </p:graphicFrame>
      <p:sp>
        <p:nvSpPr>
          <p:cNvPr id="99" name="下箭头 98"/>
          <p:cNvSpPr/>
          <p:nvPr/>
        </p:nvSpPr>
        <p:spPr>
          <a:xfrm>
            <a:off x="1276952" y="2067379"/>
            <a:ext cx="395444" cy="2296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0" name="Table 4">
            <a:extLst>
              <a:ext uri="{FF2B5EF4-FFF2-40B4-BE49-F238E27FC236}">
                <a16:creationId xmlns:a16="http://schemas.microsoft.com/office/drawing/2014/main" id="{C5FAB70A-F5AA-420B-8EC4-A41F98736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3170" y="1576751"/>
          <a:ext cx="311681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62">
                  <a:extLst>
                    <a:ext uri="{9D8B030D-6E8A-4147-A177-3AD203B41FA5}">
                      <a16:colId xmlns:a16="http://schemas.microsoft.com/office/drawing/2014/main" val="1089886492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278280210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1038133469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890149671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7369649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41946"/>
                  </a:ext>
                </a:extLst>
              </a:tr>
            </a:tbl>
          </a:graphicData>
        </a:graphic>
      </p:graphicFrame>
      <p:graphicFrame>
        <p:nvGraphicFramePr>
          <p:cNvPr id="102" name="Table 4">
            <a:extLst>
              <a:ext uri="{FF2B5EF4-FFF2-40B4-BE49-F238E27FC236}">
                <a16:creationId xmlns:a16="http://schemas.microsoft.com/office/drawing/2014/main" id="{C5FAB70A-F5AA-420B-8EC4-A41F98736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75289" y="2352157"/>
          <a:ext cx="311681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62">
                  <a:extLst>
                    <a:ext uri="{9D8B030D-6E8A-4147-A177-3AD203B41FA5}">
                      <a16:colId xmlns:a16="http://schemas.microsoft.com/office/drawing/2014/main" val="1089886492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278280210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1038133469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890149671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7369649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</a:t>
                      </a:r>
                      <a:endParaRPr lang="en-US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</a:t>
                      </a:r>
                      <a:endParaRPr lang="en-US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</a:t>
                      </a:r>
                      <a:endParaRPr lang="en-US" altLang="zh-CN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41946"/>
                  </a:ext>
                </a:extLst>
              </a:tr>
            </a:tbl>
          </a:graphicData>
        </a:graphic>
      </p:graphicFrame>
      <p:cxnSp>
        <p:nvCxnSpPr>
          <p:cNvPr id="104" name="直接箭头连接符 103"/>
          <p:cNvCxnSpPr/>
          <p:nvPr/>
        </p:nvCxnSpPr>
        <p:spPr>
          <a:xfrm>
            <a:off x="6314899" y="2056126"/>
            <a:ext cx="0" cy="25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左大括号 107"/>
          <p:cNvSpPr/>
          <p:nvPr/>
        </p:nvSpPr>
        <p:spPr>
          <a:xfrm rot="16200000" flipH="1">
            <a:off x="4045565" y="871584"/>
            <a:ext cx="70177" cy="1214968"/>
          </a:xfrm>
          <a:prstGeom prst="leftBrace">
            <a:avLst>
              <a:gd name="adj1" fmla="val 8333"/>
              <a:gd name="adj2" fmla="val 50591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左大括号 108"/>
          <p:cNvSpPr/>
          <p:nvPr/>
        </p:nvSpPr>
        <p:spPr>
          <a:xfrm rot="16200000" flipH="1">
            <a:off x="5326616" y="1659041"/>
            <a:ext cx="70177" cy="1214968"/>
          </a:xfrm>
          <a:prstGeom prst="leftBrace">
            <a:avLst>
              <a:gd name="adj1" fmla="val 8333"/>
              <a:gd name="adj2" fmla="val 50591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左大括号 109"/>
          <p:cNvSpPr/>
          <p:nvPr/>
        </p:nvSpPr>
        <p:spPr>
          <a:xfrm rot="16200000" flipH="1">
            <a:off x="5320707" y="866375"/>
            <a:ext cx="70177" cy="1214968"/>
          </a:xfrm>
          <a:prstGeom prst="leftBrace">
            <a:avLst>
              <a:gd name="adj1" fmla="val 8333"/>
              <a:gd name="adj2" fmla="val 50591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左大括号 110"/>
          <p:cNvSpPr/>
          <p:nvPr/>
        </p:nvSpPr>
        <p:spPr>
          <a:xfrm rot="16200000" flipH="1">
            <a:off x="4062956" y="1653846"/>
            <a:ext cx="70177" cy="1214968"/>
          </a:xfrm>
          <a:prstGeom prst="leftBrace">
            <a:avLst>
              <a:gd name="adj1" fmla="val 8333"/>
              <a:gd name="adj2" fmla="val 50591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3927965" y="106182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5185716" y="104469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3927965" y="1993959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A’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5185716" y="1976825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B’</a:t>
            </a:r>
            <a:endParaRPr lang="zh-CN" altLang="en-US" dirty="0"/>
          </a:p>
        </p:txBody>
      </p:sp>
      <p:sp>
        <p:nvSpPr>
          <p:cNvPr id="116" name="爆炸形 1 115"/>
          <p:cNvSpPr/>
          <p:nvPr/>
        </p:nvSpPr>
        <p:spPr>
          <a:xfrm>
            <a:off x="1181532" y="4048668"/>
            <a:ext cx="234577" cy="23100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爆炸形 1 116"/>
          <p:cNvSpPr/>
          <p:nvPr/>
        </p:nvSpPr>
        <p:spPr>
          <a:xfrm>
            <a:off x="4284620" y="4729768"/>
            <a:ext cx="234577" cy="23100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8066508" y="6174693"/>
            <a:ext cx="42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x_A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x_B</a:t>
            </a:r>
            <a:r>
              <a:rPr lang="en-US" altLang="zh-CN" b="1" dirty="0"/>
              <a:t> </a:t>
            </a:r>
            <a:r>
              <a:rPr lang="en-US" altLang="zh-CN" b="1" dirty="0" smtClean="0"/>
              <a:t>and </a:t>
            </a:r>
            <a:r>
              <a:rPr lang="en-US" altLang="zh-CN" b="1" dirty="0" err="1" smtClean="0"/>
              <a:t>y_A</a:t>
            </a:r>
            <a:r>
              <a:rPr lang="en-US" altLang="zh-CN" b="1" dirty="0" smtClean="0"/>
              <a:t>&gt;</a:t>
            </a:r>
            <a:r>
              <a:rPr lang="en-US" altLang="zh-CN" b="1" dirty="0" err="1" smtClean="0"/>
              <a:t>y_B</a:t>
            </a:r>
            <a:r>
              <a:rPr lang="en-US" altLang="zh-CN" b="1" dirty="0"/>
              <a:t>:  A</a:t>
            </a:r>
            <a:r>
              <a:rPr lang="zh-CN" altLang="en-US" b="1" dirty="0"/>
              <a:t>→</a:t>
            </a:r>
            <a:r>
              <a:rPr lang="en-US" altLang="zh-CN" b="1" dirty="0" smtClean="0"/>
              <a:t>B</a:t>
            </a:r>
            <a:endParaRPr lang="zh-CN" altLang="en-US" dirty="0"/>
          </a:p>
        </p:txBody>
      </p:sp>
      <p:grpSp>
        <p:nvGrpSpPr>
          <p:cNvPr id="122" name="组合 121"/>
          <p:cNvGrpSpPr/>
          <p:nvPr/>
        </p:nvGrpSpPr>
        <p:grpSpPr>
          <a:xfrm>
            <a:off x="9198935" y="3310110"/>
            <a:ext cx="2876356" cy="2624397"/>
            <a:chOff x="7135526" y="3267591"/>
            <a:chExt cx="2876356" cy="2624397"/>
          </a:xfrm>
        </p:grpSpPr>
        <p:pic>
          <p:nvPicPr>
            <p:cNvPr id="120" name="图片 119"/>
            <p:cNvPicPr>
              <a:picLocks noChangeAspect="1"/>
            </p:cNvPicPr>
            <p:nvPr/>
          </p:nvPicPr>
          <p:blipFill rotWithShape="1">
            <a:blip r:embed="rId3"/>
            <a:srcRect t="4321"/>
            <a:stretch/>
          </p:blipFill>
          <p:spPr>
            <a:xfrm>
              <a:off x="7135526" y="3267591"/>
              <a:ext cx="2876356" cy="2624397"/>
            </a:xfrm>
            <a:prstGeom prst="rect">
              <a:avLst/>
            </a:prstGeom>
          </p:spPr>
        </p:pic>
        <p:sp>
          <p:nvSpPr>
            <p:cNvPr id="121" name="矩形 120"/>
            <p:cNvSpPr/>
            <p:nvPr/>
          </p:nvSpPr>
          <p:spPr>
            <a:xfrm>
              <a:off x="7537338" y="3373196"/>
              <a:ext cx="2129563" cy="2160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4" name="直接连接符 123"/>
          <p:cNvCxnSpPr/>
          <p:nvPr/>
        </p:nvCxnSpPr>
        <p:spPr>
          <a:xfrm>
            <a:off x="8384538" y="3710127"/>
            <a:ext cx="34902" cy="171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爆炸形 1 125"/>
          <p:cNvSpPr/>
          <p:nvPr/>
        </p:nvSpPr>
        <p:spPr>
          <a:xfrm>
            <a:off x="8267249" y="4160219"/>
            <a:ext cx="234577" cy="23100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8267213" y="3300415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x_A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8233964" y="549024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x</a:t>
            </a:r>
            <a:r>
              <a:rPr lang="en-US" altLang="zh-CN" b="1" dirty="0" err="1" smtClean="0"/>
              <a:t>_B</a:t>
            </a:r>
            <a:endParaRPr lang="zh-CN" altLang="en-US" dirty="0"/>
          </a:p>
        </p:txBody>
      </p:sp>
      <p:cxnSp>
        <p:nvCxnSpPr>
          <p:cNvPr id="129" name="直接箭头连接符 128"/>
          <p:cNvCxnSpPr/>
          <p:nvPr/>
        </p:nvCxnSpPr>
        <p:spPr>
          <a:xfrm flipH="1" flipV="1">
            <a:off x="10728666" y="3011368"/>
            <a:ext cx="10160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10577593" y="25905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y</a:t>
            </a:r>
            <a:endParaRPr lang="zh-CN" altLang="en-US" b="1" dirty="0"/>
          </a:p>
        </p:txBody>
      </p:sp>
      <p:cxnSp>
        <p:nvCxnSpPr>
          <p:cNvPr id="131" name="直接箭头连接符 130"/>
          <p:cNvCxnSpPr/>
          <p:nvPr/>
        </p:nvCxnSpPr>
        <p:spPr>
          <a:xfrm>
            <a:off x="9576836" y="4535369"/>
            <a:ext cx="27560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 flipH="1">
            <a:off x="11213755" y="3405600"/>
            <a:ext cx="524734" cy="2266213"/>
          </a:xfrm>
          <a:prstGeom prst="rect">
            <a:avLst/>
          </a:prstGeom>
          <a:blipFill dpi="0" rotWithShape="1">
            <a:blip r:embed="rId2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32" name="文本框 131"/>
          <p:cNvSpPr txBox="1"/>
          <p:nvPr/>
        </p:nvSpPr>
        <p:spPr>
          <a:xfrm>
            <a:off x="11970322" y="40841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Z</a:t>
            </a:r>
            <a:endParaRPr lang="zh-CN" altLang="en-US" b="1" dirty="0"/>
          </a:p>
        </p:txBody>
      </p:sp>
      <p:sp>
        <p:nvSpPr>
          <p:cNvPr id="134" name="矩形 133"/>
          <p:cNvSpPr/>
          <p:nvPr/>
        </p:nvSpPr>
        <p:spPr>
          <a:xfrm flipH="1">
            <a:off x="9736277" y="3402262"/>
            <a:ext cx="524734" cy="2266213"/>
          </a:xfrm>
          <a:prstGeom prst="rect">
            <a:avLst/>
          </a:prstGeom>
          <a:blipFill dpi="0" rotWithShape="1">
            <a:blip r:embed="rId2">
              <a:alphaModFix amt="8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连接符 136"/>
          <p:cNvCxnSpPr/>
          <p:nvPr/>
        </p:nvCxnSpPr>
        <p:spPr>
          <a:xfrm>
            <a:off x="9873852" y="3817995"/>
            <a:ext cx="1436151" cy="124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爆炸形 1 139"/>
          <p:cNvSpPr/>
          <p:nvPr/>
        </p:nvSpPr>
        <p:spPr>
          <a:xfrm>
            <a:off x="10803883" y="4639344"/>
            <a:ext cx="234577" cy="23100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520324" y="3521305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y_A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10866226" y="4957007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y_B</a:t>
            </a:r>
            <a:endParaRPr lang="zh-CN" altLang="en-US" dirty="0"/>
          </a:p>
        </p:txBody>
      </p:sp>
      <p:graphicFrame>
        <p:nvGraphicFramePr>
          <p:cNvPr id="143" name="Table 4">
            <a:extLst>
              <a:ext uri="{FF2B5EF4-FFF2-40B4-BE49-F238E27FC236}">
                <a16:creationId xmlns:a16="http://schemas.microsoft.com/office/drawing/2014/main" id="{C5FAB70A-F5AA-420B-8EC4-A41F98736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18431" y="1576751"/>
          <a:ext cx="311681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62">
                  <a:extLst>
                    <a:ext uri="{9D8B030D-6E8A-4147-A177-3AD203B41FA5}">
                      <a16:colId xmlns:a16="http://schemas.microsoft.com/office/drawing/2014/main" val="1089886492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278280210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1038133469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890149671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7369649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41946"/>
                  </a:ext>
                </a:extLst>
              </a:tr>
            </a:tbl>
          </a:graphicData>
        </a:graphic>
      </p:graphicFrame>
      <p:graphicFrame>
        <p:nvGraphicFramePr>
          <p:cNvPr id="144" name="Table 4">
            <a:extLst>
              <a:ext uri="{FF2B5EF4-FFF2-40B4-BE49-F238E27FC236}">
                <a16:creationId xmlns:a16="http://schemas.microsoft.com/office/drawing/2014/main" id="{C5FAB70A-F5AA-420B-8EC4-A41F98736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18431" y="2331679"/>
          <a:ext cx="311681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62">
                  <a:extLst>
                    <a:ext uri="{9D8B030D-6E8A-4147-A177-3AD203B41FA5}">
                      <a16:colId xmlns:a16="http://schemas.microsoft.com/office/drawing/2014/main" val="1089886492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278280210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1038133469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890149671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7369649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41946"/>
                  </a:ext>
                </a:extLst>
              </a:tr>
            </a:tbl>
          </a:graphicData>
        </a:graphic>
      </p:graphicFrame>
      <p:sp>
        <p:nvSpPr>
          <p:cNvPr id="145" name="下箭头 144"/>
          <p:cNvSpPr/>
          <p:nvPr/>
        </p:nvSpPr>
        <p:spPr>
          <a:xfrm>
            <a:off x="9220339" y="2067379"/>
            <a:ext cx="395444" cy="2296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0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/>
          <p:cNvSpPr/>
          <p:nvPr/>
        </p:nvSpPr>
        <p:spPr>
          <a:xfrm>
            <a:off x="1624145" y="3300742"/>
            <a:ext cx="2645893" cy="253976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LOR </a:t>
            </a:r>
            <a:r>
              <a:rPr lang="en-US" altLang="zh-CN" dirty="0"/>
              <a:t>Direction </a:t>
            </a:r>
            <a:r>
              <a:rPr lang="en-US" altLang="zh-CN" dirty="0" smtClean="0"/>
              <a:t>(4 Cases: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and 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580" y="2"/>
            <a:ext cx="2502419" cy="136012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64967" y="190011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Always </a:t>
            </a:r>
            <a:r>
              <a:rPr lang="en-US" altLang="zh-CN" b="1" dirty="0">
                <a:solidFill>
                  <a:schemeClr val="bg1"/>
                </a:solidFill>
              </a:rPr>
              <a:t>f</a:t>
            </a:r>
            <a:r>
              <a:rPr lang="en-US" altLang="zh-CN" b="1" dirty="0" smtClean="0">
                <a:solidFill>
                  <a:schemeClr val="bg1"/>
                </a:solidFill>
              </a:rPr>
              <a:t>rom A to B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0" y="993168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For a typical LM event:</a:t>
            </a:r>
            <a:endParaRPr lang="zh-CN" altLang="en-US" b="1" dirty="0"/>
          </a:p>
        </p:txBody>
      </p:sp>
      <p:sp>
        <p:nvSpPr>
          <p:cNvPr id="118" name="矩形 117"/>
          <p:cNvSpPr/>
          <p:nvPr/>
        </p:nvSpPr>
        <p:spPr>
          <a:xfrm>
            <a:off x="1361900" y="5921271"/>
            <a:ext cx="42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x_A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x_B</a:t>
            </a:r>
            <a:r>
              <a:rPr lang="en-US" altLang="zh-CN" b="1" dirty="0"/>
              <a:t> </a:t>
            </a:r>
            <a:r>
              <a:rPr lang="en-US" altLang="zh-CN" b="1" dirty="0" smtClean="0"/>
              <a:t>and </a:t>
            </a:r>
            <a:r>
              <a:rPr lang="en-US" altLang="zh-CN" b="1" dirty="0" err="1" smtClean="0"/>
              <a:t>y_A</a:t>
            </a:r>
            <a:r>
              <a:rPr lang="en-US" altLang="zh-CN" b="1" dirty="0" smtClean="0"/>
              <a:t>&gt;</a:t>
            </a:r>
            <a:r>
              <a:rPr lang="en-US" altLang="zh-CN" b="1" dirty="0" err="1" smtClean="0"/>
              <a:t>y_B</a:t>
            </a:r>
            <a:r>
              <a:rPr lang="en-US" altLang="zh-CN" b="1" dirty="0"/>
              <a:t>:  A</a:t>
            </a:r>
            <a:r>
              <a:rPr lang="zh-CN" altLang="en-US" b="1" dirty="0"/>
              <a:t>→</a:t>
            </a:r>
            <a:r>
              <a:rPr lang="en-US" altLang="zh-CN" b="1" dirty="0" smtClean="0"/>
              <a:t>B</a:t>
            </a:r>
            <a:endParaRPr lang="zh-CN" altLang="en-US" dirty="0"/>
          </a:p>
        </p:txBody>
      </p:sp>
      <p:cxnSp>
        <p:nvCxnSpPr>
          <p:cNvPr id="124" name="直接连接符 123"/>
          <p:cNvCxnSpPr/>
          <p:nvPr/>
        </p:nvCxnSpPr>
        <p:spPr>
          <a:xfrm>
            <a:off x="3474269" y="3700759"/>
            <a:ext cx="34902" cy="171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爆炸形 1 125"/>
          <p:cNvSpPr/>
          <p:nvPr/>
        </p:nvSpPr>
        <p:spPr>
          <a:xfrm>
            <a:off x="3356980" y="4150851"/>
            <a:ext cx="234577" cy="23100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3356944" y="3291047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y</a:t>
            </a:r>
            <a:r>
              <a:rPr lang="en-US" altLang="zh-CN" b="1" dirty="0" err="1" smtClean="0"/>
              <a:t>_A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3323695" y="548087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y_B</a:t>
            </a:r>
            <a:endParaRPr lang="zh-CN" altLang="en-US" dirty="0"/>
          </a:p>
        </p:txBody>
      </p:sp>
      <p:graphicFrame>
        <p:nvGraphicFramePr>
          <p:cNvPr id="143" name="Table 4">
            <a:extLst>
              <a:ext uri="{FF2B5EF4-FFF2-40B4-BE49-F238E27FC236}">
                <a16:creationId xmlns:a16="http://schemas.microsoft.com/office/drawing/2014/main" id="{C5FAB70A-F5AA-420B-8EC4-A41F98736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06531" y="1707276"/>
          <a:ext cx="311681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62">
                  <a:extLst>
                    <a:ext uri="{9D8B030D-6E8A-4147-A177-3AD203B41FA5}">
                      <a16:colId xmlns:a16="http://schemas.microsoft.com/office/drawing/2014/main" val="1089886492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278280210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1038133469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890149671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7369649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41946"/>
                  </a:ext>
                </a:extLst>
              </a:tr>
            </a:tbl>
          </a:graphicData>
        </a:graphic>
      </p:graphicFrame>
      <p:graphicFrame>
        <p:nvGraphicFramePr>
          <p:cNvPr id="144" name="Table 4">
            <a:extLst>
              <a:ext uri="{FF2B5EF4-FFF2-40B4-BE49-F238E27FC236}">
                <a16:creationId xmlns:a16="http://schemas.microsoft.com/office/drawing/2014/main" id="{C5FAB70A-F5AA-420B-8EC4-A41F98736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06531" y="2462204"/>
          <a:ext cx="311681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62">
                  <a:extLst>
                    <a:ext uri="{9D8B030D-6E8A-4147-A177-3AD203B41FA5}">
                      <a16:colId xmlns:a16="http://schemas.microsoft.com/office/drawing/2014/main" val="1089886492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278280210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1038133469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890149671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7369649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41946"/>
                  </a:ext>
                </a:extLst>
              </a:tr>
            </a:tbl>
          </a:graphicData>
        </a:graphic>
      </p:graphicFrame>
      <p:sp>
        <p:nvSpPr>
          <p:cNvPr id="145" name="下箭头 144"/>
          <p:cNvSpPr/>
          <p:nvPr/>
        </p:nvSpPr>
        <p:spPr>
          <a:xfrm>
            <a:off x="2908439" y="2197904"/>
            <a:ext cx="395444" cy="2296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216529" y="3355194"/>
            <a:ext cx="2645893" cy="253976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886453" y="5907231"/>
            <a:ext cx="42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x_A</a:t>
            </a:r>
            <a:r>
              <a:rPr lang="en-US" altLang="zh-CN" b="1" dirty="0" smtClean="0"/>
              <a:t>=</a:t>
            </a:r>
            <a:r>
              <a:rPr lang="en-US" altLang="zh-CN" b="1" dirty="0" err="1" smtClean="0"/>
              <a:t>x_B</a:t>
            </a:r>
            <a:r>
              <a:rPr lang="en-US" altLang="zh-CN" b="1" dirty="0"/>
              <a:t> </a:t>
            </a:r>
            <a:r>
              <a:rPr lang="en-US" altLang="zh-CN" b="1" dirty="0" smtClean="0"/>
              <a:t>and </a:t>
            </a:r>
            <a:r>
              <a:rPr lang="en-US" altLang="zh-CN" b="1" dirty="0" err="1" smtClean="0"/>
              <a:t>y_A</a:t>
            </a:r>
            <a:r>
              <a:rPr lang="en-US" altLang="zh-CN" b="1" dirty="0" smtClean="0"/>
              <a:t>&lt;</a:t>
            </a:r>
            <a:r>
              <a:rPr lang="en-US" altLang="zh-CN" b="1" dirty="0" err="1" smtClean="0"/>
              <a:t>y_B</a:t>
            </a:r>
            <a:r>
              <a:rPr lang="en-US" altLang="zh-CN" b="1" dirty="0"/>
              <a:t>:  swap  A and B</a:t>
            </a:r>
            <a:endParaRPr lang="zh-CN" altLang="en-US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10066653" y="3755211"/>
            <a:ext cx="34902" cy="1714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爆炸形 1 72"/>
          <p:cNvSpPr/>
          <p:nvPr/>
        </p:nvSpPr>
        <p:spPr>
          <a:xfrm>
            <a:off x="9949364" y="4205303"/>
            <a:ext cx="234577" cy="231006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6" name="Table 4">
            <a:extLst>
              <a:ext uri="{FF2B5EF4-FFF2-40B4-BE49-F238E27FC236}">
                <a16:creationId xmlns:a16="http://schemas.microsoft.com/office/drawing/2014/main" id="{C5FAB70A-F5AA-420B-8EC4-A41F98736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02802" y="1689112"/>
          <a:ext cx="311681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62">
                  <a:extLst>
                    <a:ext uri="{9D8B030D-6E8A-4147-A177-3AD203B41FA5}">
                      <a16:colId xmlns:a16="http://schemas.microsoft.com/office/drawing/2014/main" val="1089886492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278280210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1038133469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890149671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7369649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41946"/>
                  </a:ext>
                </a:extLst>
              </a:tr>
            </a:tbl>
          </a:graphicData>
        </a:graphic>
      </p:graphicFrame>
      <p:graphicFrame>
        <p:nvGraphicFramePr>
          <p:cNvPr id="138" name="Table 4">
            <a:extLst>
              <a:ext uri="{FF2B5EF4-FFF2-40B4-BE49-F238E27FC236}">
                <a16:creationId xmlns:a16="http://schemas.microsoft.com/office/drawing/2014/main" id="{C5FAB70A-F5AA-420B-8EC4-A41F98736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04921" y="2464518"/>
          <a:ext cx="311681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62">
                  <a:extLst>
                    <a:ext uri="{9D8B030D-6E8A-4147-A177-3AD203B41FA5}">
                      <a16:colId xmlns:a16="http://schemas.microsoft.com/office/drawing/2014/main" val="1089886492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278280210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1038133469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890149671"/>
                    </a:ext>
                  </a:extLst>
                </a:gridCol>
                <a:gridCol w="623362">
                  <a:extLst>
                    <a:ext uri="{9D8B030D-6E8A-4147-A177-3AD203B41FA5}">
                      <a16:colId xmlns:a16="http://schemas.microsoft.com/office/drawing/2014/main" val="373696496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740</a:t>
                      </a:r>
                      <a:endParaRPr lang="en-US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</a:t>
                      </a:r>
                      <a:endParaRPr lang="en-US" altLang="zh-CN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341946"/>
                  </a:ext>
                </a:extLst>
              </a:tr>
            </a:tbl>
          </a:graphicData>
        </a:graphic>
      </p:graphicFrame>
      <p:cxnSp>
        <p:nvCxnSpPr>
          <p:cNvPr id="139" name="直接箭头连接符 138"/>
          <p:cNvCxnSpPr/>
          <p:nvPr/>
        </p:nvCxnSpPr>
        <p:spPr>
          <a:xfrm>
            <a:off x="10344531" y="2168487"/>
            <a:ext cx="0" cy="25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左大括号 145"/>
          <p:cNvSpPr/>
          <p:nvPr/>
        </p:nvSpPr>
        <p:spPr>
          <a:xfrm rot="16200000" flipH="1">
            <a:off x="8075197" y="983945"/>
            <a:ext cx="70177" cy="1214968"/>
          </a:xfrm>
          <a:prstGeom prst="leftBrace">
            <a:avLst>
              <a:gd name="adj1" fmla="val 8333"/>
              <a:gd name="adj2" fmla="val 50591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左大括号 146"/>
          <p:cNvSpPr/>
          <p:nvPr/>
        </p:nvSpPr>
        <p:spPr>
          <a:xfrm rot="16200000" flipH="1">
            <a:off x="9356248" y="1771402"/>
            <a:ext cx="70177" cy="1214968"/>
          </a:xfrm>
          <a:prstGeom prst="leftBrace">
            <a:avLst>
              <a:gd name="adj1" fmla="val 8333"/>
              <a:gd name="adj2" fmla="val 50591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左大括号 147"/>
          <p:cNvSpPr/>
          <p:nvPr/>
        </p:nvSpPr>
        <p:spPr>
          <a:xfrm rot="16200000" flipH="1">
            <a:off x="9350339" y="978736"/>
            <a:ext cx="70177" cy="1214968"/>
          </a:xfrm>
          <a:prstGeom prst="leftBrace">
            <a:avLst>
              <a:gd name="adj1" fmla="val 8333"/>
              <a:gd name="adj2" fmla="val 50591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左大括号 148"/>
          <p:cNvSpPr/>
          <p:nvPr/>
        </p:nvSpPr>
        <p:spPr>
          <a:xfrm rot="16200000" flipH="1">
            <a:off x="8092588" y="1766207"/>
            <a:ext cx="70177" cy="1214968"/>
          </a:xfrm>
          <a:prstGeom prst="leftBrace">
            <a:avLst>
              <a:gd name="adj1" fmla="val 8333"/>
              <a:gd name="adj2" fmla="val 50591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7957597" y="1174189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9215348" y="1157055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7957597" y="2106320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A’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9215348" y="208918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B’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9989153" y="5469455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y</a:t>
            </a:r>
            <a:r>
              <a:rPr lang="en-US" altLang="zh-CN" b="1" dirty="0" err="1" smtClean="0"/>
              <a:t>_A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9888246" y="3300742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y_B</a:t>
            </a:r>
            <a:endParaRPr lang="zh-CN" altLang="en-US" dirty="0"/>
          </a:p>
        </p:txBody>
      </p:sp>
      <p:cxnSp>
        <p:nvCxnSpPr>
          <p:cNvPr id="157" name="直接箭头连接符 156"/>
          <p:cNvCxnSpPr/>
          <p:nvPr/>
        </p:nvCxnSpPr>
        <p:spPr>
          <a:xfrm flipH="1" flipV="1">
            <a:off x="2949021" y="3077239"/>
            <a:ext cx="10160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2949021" y="28596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y</a:t>
            </a:r>
            <a:endParaRPr lang="zh-CN" altLang="en-US" b="1" dirty="0"/>
          </a:p>
        </p:txBody>
      </p:sp>
      <p:cxnSp>
        <p:nvCxnSpPr>
          <p:cNvPr id="159" name="直接箭头连接符 158"/>
          <p:cNvCxnSpPr/>
          <p:nvPr/>
        </p:nvCxnSpPr>
        <p:spPr>
          <a:xfrm flipV="1">
            <a:off x="2874869" y="4553500"/>
            <a:ext cx="1605280" cy="2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475343" y="43208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x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111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Solution 1 (Swap BLK-LOR when </a:t>
            </a:r>
            <a:r>
              <a:rPr lang="en-US" altLang="zh-CN" dirty="0" err="1"/>
              <a:t>L</a:t>
            </a:r>
            <a:r>
              <a:rPr lang="en-US" altLang="zh-CN" dirty="0" err="1" smtClean="0"/>
              <a:t>istmode</a:t>
            </a:r>
            <a:r>
              <a:rPr lang="en-US" altLang="zh-CN" dirty="0" smtClean="0"/>
              <a:t> do not match with LUT 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61" y="1284926"/>
            <a:ext cx="4419656" cy="11151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4260" y="2500151"/>
            <a:ext cx="10348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Using default </a:t>
            </a:r>
            <a:r>
              <a:rPr lang="en-US" altLang="zh-CN" b="1" dirty="0" err="1" smtClean="0"/>
              <a:t>xp</a:t>
            </a:r>
            <a:r>
              <a:rPr lang="en-US" altLang="zh-CN" b="1" dirty="0" smtClean="0"/>
              <a:t> (ID), and Swap BLK-LOR when </a:t>
            </a:r>
            <a:r>
              <a:rPr lang="en-US" altLang="zh-CN" b="1" dirty="0" err="1" smtClean="0"/>
              <a:t>Listmode</a:t>
            </a:r>
            <a:r>
              <a:rPr lang="en-US" altLang="zh-CN" b="1" dirty="0" smtClean="0"/>
              <a:t> do not match with LUT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1" y="3043758"/>
            <a:ext cx="8750750" cy="21210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2511" y="5634178"/>
            <a:ext cx="10348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For C or </a:t>
            </a:r>
            <a:r>
              <a:rPr lang="en-US" altLang="zh-CN" b="1" dirty="0" err="1" smtClean="0"/>
              <a:t>Matlab</a:t>
            </a:r>
            <a:r>
              <a:rPr lang="en-US" altLang="zh-CN" b="1" dirty="0" smtClean="0"/>
              <a:t> code see: </a:t>
            </a:r>
            <a:r>
              <a:rPr lang="en-US" altLang="zh-CN" b="1" dirty="0" smtClean="0">
                <a:hlinkClick r:id="rId4"/>
              </a:rPr>
              <a:t>https://github.com/xiezhaoheng/lm2blocksino5d.git</a:t>
            </a:r>
            <a:endParaRPr lang="en-US" altLang="zh-CN" b="1" dirty="0" smtClean="0"/>
          </a:p>
          <a:p>
            <a:r>
              <a:rPr lang="en-US" altLang="zh-CN" b="1" dirty="0" smtClean="0"/>
              <a:t>Or </a:t>
            </a:r>
            <a:r>
              <a:rPr lang="en-US" altLang="zh-CN" b="1" dirty="0" smtClean="0">
                <a:hlinkClick r:id="rId5"/>
              </a:rPr>
              <a:t>https://github.com/ucdavis-mipet/simset/tree/develop/data_processing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Convert_simset_listmode_2_5dsino_v2.m or  lm2blocksino_5d</a:t>
            </a:r>
            <a:endParaRPr lang="zh-CN" altLang="en-US" dirty="0"/>
          </a:p>
        </p:txBody>
      </p:sp>
      <p:sp>
        <p:nvSpPr>
          <p:cNvPr id="3" name="五角星 2"/>
          <p:cNvSpPr/>
          <p:nvPr/>
        </p:nvSpPr>
        <p:spPr>
          <a:xfrm>
            <a:off x="11303541" y="399010"/>
            <a:ext cx="700392" cy="71897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74200" y="1117803"/>
            <a:ext cx="2759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Recommend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18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Solution 2 (rearrange the LOR direction and align with 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2511" y="729811"/>
            <a:ext cx="10348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Using self-defined </a:t>
            </a:r>
            <a:r>
              <a:rPr lang="en-US" altLang="zh-CN" b="1" dirty="0" err="1" smtClean="0"/>
              <a:t>xp</a:t>
            </a:r>
            <a:r>
              <a:rPr lang="en-US" altLang="zh-CN" b="1" dirty="0" smtClean="0"/>
              <a:t> (ID):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6" y="1183967"/>
            <a:ext cx="6496384" cy="2476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6" y="1861080"/>
            <a:ext cx="5855001" cy="35117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32510" y="1528593"/>
            <a:ext cx="10348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Switch direction if not meet the coordinate condition (consistent with UIH’s definition)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1863" y="5335965"/>
            <a:ext cx="10348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 smtClean="0"/>
              <a:t>Rebin</a:t>
            </a:r>
            <a:r>
              <a:rPr lang="en-US" altLang="zh-CN" b="1" dirty="0" smtClean="0"/>
              <a:t> data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51" y="5829235"/>
            <a:ext cx="9646146" cy="38737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6786" y="6262332"/>
            <a:ext cx="10348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For C or </a:t>
            </a:r>
            <a:r>
              <a:rPr lang="en-US" altLang="zh-CN" b="1" dirty="0" err="1" smtClean="0"/>
              <a:t>Matlab</a:t>
            </a:r>
            <a:r>
              <a:rPr lang="en-US" altLang="zh-CN" b="1" dirty="0" smtClean="0"/>
              <a:t> code see: </a:t>
            </a:r>
            <a:r>
              <a:rPr lang="en-US" altLang="zh-CN" b="1" dirty="0" smtClean="0">
                <a:hlinkClick r:id="rId5"/>
              </a:rPr>
              <a:t>https://github.com/xiezhaoheng/lm2blocksino5d.git</a:t>
            </a:r>
            <a:endParaRPr lang="en-US" altLang="zh-CN" b="1" dirty="0" smtClean="0"/>
          </a:p>
          <a:p>
            <a:r>
              <a:rPr lang="en-US" altLang="zh-CN" b="1" dirty="0" smtClean="0"/>
              <a:t>Convert_simset_listmode_2_5dsino_blk_direction_swap_v2.m</a:t>
            </a:r>
          </a:p>
        </p:txBody>
      </p:sp>
    </p:spTree>
    <p:extLst>
      <p:ext uri="{BB962C8B-B14F-4D97-AF65-F5344CB8AC3E}">
        <p14:creationId xmlns:p14="http://schemas.microsoft.com/office/powerpoint/2010/main" val="188107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Bug fixed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50029"/>
          <a:stretch/>
        </p:blipFill>
        <p:spPr>
          <a:xfrm>
            <a:off x="6150475" y="1530417"/>
            <a:ext cx="5349300" cy="44276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06" y="2867873"/>
            <a:ext cx="5526544" cy="21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55D237FC97F44E9F64B2977581F152" ma:contentTypeVersion="11" ma:contentTypeDescription="Create a new document." ma:contentTypeScope="" ma:versionID="76553598ffef8e63136a506f205a4a02">
  <xsd:schema xmlns:xsd="http://www.w3.org/2001/XMLSchema" xmlns:xs="http://www.w3.org/2001/XMLSchema" xmlns:p="http://schemas.microsoft.com/office/2006/metadata/properties" xmlns:ns3="fa337711-690b-46ba-a30f-0ba940dd17c6" targetNamespace="http://schemas.microsoft.com/office/2006/metadata/properties" ma:root="true" ma:fieldsID="6c21b6d21ca6849a86a1ad8f34004c06" ns3:_="">
    <xsd:import namespace="fa337711-690b-46ba-a30f-0ba940dd17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337711-690b-46ba-a30f-0ba940dd17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0F15D1-1C08-4A0B-9595-5631373072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5E4ADD-6839-4B23-B3A6-C6D80A671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337711-690b-46ba-a30f-0ba940dd17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45F104-4B05-497C-9EE8-EA64B109FF37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fa337711-690b-46ba-a30f-0ba940dd17c6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385</Words>
  <Application>Microsoft Office PowerPoint</Application>
  <PresentationFormat>宽屏</PresentationFormat>
  <Paragraphs>157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Gibson Light</vt:lpstr>
      <vt:lpstr>Proxima Nova A Thin</vt:lpstr>
      <vt:lpstr>Proxima Nova Light</vt:lpstr>
      <vt:lpstr>等线</vt:lpstr>
      <vt:lpstr>等线 Light</vt:lpstr>
      <vt:lpstr>Arial</vt:lpstr>
      <vt:lpstr>Times New Roman</vt:lpstr>
      <vt:lpstr>Wingdings</vt:lpstr>
      <vt:lpstr>Office 主题​​</vt:lpstr>
      <vt:lpstr>Listmode2sinogram  </vt:lpstr>
      <vt:lpstr>SIMSET generated 5D TOF –sinogram: TOF-bins are mixed up</vt:lpstr>
      <vt:lpstr>TOF-bins are mixed up</vt:lpstr>
      <vt:lpstr>Reason: LUT does not include TOF infomation</vt:lpstr>
      <vt:lpstr>LOR Direction (4 Cases: 1st and 2nd )</vt:lpstr>
      <vt:lpstr>LOR Direction (4 Cases: 3rd and 4th )</vt:lpstr>
      <vt:lpstr>Solution 1 (Swap BLK-LOR when Listmode do not match with LUT )</vt:lpstr>
      <vt:lpstr>Solution 2 (rearrange the LOR direction and align with xp)</vt:lpstr>
      <vt:lpstr>Bug fixed</vt:lpstr>
      <vt:lpstr>Sanity check: 2-line source (TOP one-49th direct plane)</vt:lpstr>
      <vt:lpstr>Sanity check</vt:lpstr>
      <vt:lpstr>Sanity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EMIC update</dc:title>
  <dc:creator>xie zhaoheng</dc:creator>
  <cp:lastModifiedBy>Zhaoheng Xie</cp:lastModifiedBy>
  <cp:revision>17</cp:revision>
  <dcterms:created xsi:type="dcterms:W3CDTF">2022-02-07T20:46:35Z</dcterms:created>
  <dcterms:modified xsi:type="dcterms:W3CDTF">2022-02-09T03:39:52Z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0x0101005455D237FC97F44E9F64B2977581F152</vt:lpwstr>
  </property>
</Properties>
</file>