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757D4-DAB1-816E-1F38-65ABB9D91D3D}" v="39" dt="2023-12-06T16:26:41.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12/6/2023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7999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12/6/2023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9676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12/6/2023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4910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12/6/2023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0661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12/6/2023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13294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12/6/2023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649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12/6/2023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518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12/6/2023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1588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12/6/2023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9701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12/6/2023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7062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12/6/2023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13473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12/6/2023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990450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mart-mobility.ro/"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mbarcados.com.br/ihms-para-veiculos-carro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echnofaq.org/posts/2018/05/what-technology-innovations-are-coming-to-cars/"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ohioemployerlawblog.com/2019/10/osha-publishes-new-guidance-on.html"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68F94E-2BF1-56A5-87AC-0C427079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F570290-6AEF-4366-E1AF-04AC514DBDCB}"/>
              </a:ext>
            </a:extLst>
          </p:cNvPr>
          <p:cNvPicPr>
            <a:picLocks noChangeAspect="1"/>
          </p:cNvPicPr>
          <p:nvPr/>
        </p:nvPicPr>
        <p:blipFill rotWithShape="1">
          <a:blip r:embed="rId2"/>
          <a:srcRect r="6250" b="6250"/>
          <a:stretch/>
        </p:blipFill>
        <p:spPr>
          <a:xfrm>
            <a:off x="20" y="1"/>
            <a:ext cx="12191979" cy="6857999"/>
          </a:xfrm>
          <a:prstGeom prst="rect">
            <a:avLst/>
          </a:prstGeom>
        </p:spPr>
      </p:pic>
      <p:sp>
        <p:nvSpPr>
          <p:cNvPr id="11" name="Freeform: Shape 10">
            <a:extLst>
              <a:ext uri="{FF2B5EF4-FFF2-40B4-BE49-F238E27FC236}">
                <a16:creationId xmlns:a16="http://schemas.microsoft.com/office/drawing/2014/main" id="{393D8CD4-7FBE-9118-0CEB-9C1A2FA6A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20219" y="-65315"/>
            <a:ext cx="7557315" cy="3771957"/>
          </a:xfrm>
          <a:custGeom>
            <a:avLst/>
            <a:gdLst>
              <a:gd name="connsiteX0" fmla="*/ 52567 w 7557315"/>
              <a:gd name="connsiteY0" fmla="*/ 3771957 h 3771957"/>
              <a:gd name="connsiteX1" fmla="*/ 7557315 w 7557315"/>
              <a:gd name="connsiteY1" fmla="*/ 3640961 h 3771957"/>
              <a:gd name="connsiteX2" fmla="*/ 3406126 w 7557315"/>
              <a:gd name="connsiteY2" fmla="*/ 499129 h 3771957"/>
              <a:gd name="connsiteX3" fmla="*/ 3350264 w 7557315"/>
              <a:gd name="connsiteY3" fmla="*/ 459014 h 3771957"/>
              <a:gd name="connsiteX4" fmla="*/ 1923366 w 7557315"/>
              <a:gd name="connsiteY4" fmla="*/ 763 h 3771957"/>
              <a:gd name="connsiteX5" fmla="*/ 1768756 w 7557315"/>
              <a:gd name="connsiteY5" fmla="*/ 1549 h 3771957"/>
              <a:gd name="connsiteX6" fmla="*/ 144811 w 7557315"/>
              <a:gd name="connsiteY6" fmla="*/ 625253 h 3771957"/>
              <a:gd name="connsiteX7" fmla="*/ 0 w 7557315"/>
              <a:gd name="connsiteY7" fmla="*/ 760395 h 37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315" h="3771957">
                <a:moveTo>
                  <a:pt x="52567" y="3771957"/>
                </a:moveTo>
                <a:lnTo>
                  <a:pt x="7557315" y="3640961"/>
                </a:lnTo>
                <a:lnTo>
                  <a:pt x="3406126" y="499129"/>
                </a:lnTo>
                <a:lnTo>
                  <a:pt x="3350264" y="459014"/>
                </a:lnTo>
                <a:cubicBezTo>
                  <a:pt x="2914482" y="162529"/>
                  <a:pt x="2418440" y="12600"/>
                  <a:pt x="1923366" y="763"/>
                </a:cubicBezTo>
                <a:cubicBezTo>
                  <a:pt x="1871795" y="-470"/>
                  <a:pt x="1820236" y="-206"/>
                  <a:pt x="1768756" y="1549"/>
                </a:cubicBezTo>
                <a:cubicBezTo>
                  <a:pt x="1183172" y="21502"/>
                  <a:pt x="607903" y="234096"/>
                  <a:pt x="144811" y="625253"/>
                </a:cubicBezTo>
                <a:lnTo>
                  <a:pt x="0" y="760395"/>
                </a:lnTo>
                <a:close/>
              </a:path>
            </a:pathLst>
          </a:custGeom>
          <a:gradFill>
            <a:gsLst>
              <a:gs pos="22000">
                <a:schemeClr val="bg2">
                  <a:alpha val="80000"/>
                </a:schemeClr>
              </a:gs>
              <a:gs pos="100000">
                <a:schemeClr val="accent1">
                  <a:lumMod val="60000"/>
                  <a:lumOff val="40000"/>
                  <a:alpha val="71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956065" y="498764"/>
            <a:ext cx="3726596" cy="1496291"/>
          </a:xfrm>
        </p:spPr>
        <p:txBody>
          <a:bodyPr anchor="b">
            <a:normAutofit/>
          </a:bodyPr>
          <a:lstStyle/>
          <a:p>
            <a:pPr>
              <a:lnSpc>
                <a:spcPct val="90000"/>
              </a:lnSpc>
            </a:pPr>
            <a:r>
              <a:rPr lang="en-US" sz="3200"/>
              <a:t>Literature Review and Identify Problems</a:t>
            </a:r>
          </a:p>
        </p:txBody>
      </p:sp>
    </p:spTree>
    <p:extLst>
      <p:ext uri="{BB962C8B-B14F-4D97-AF65-F5344CB8AC3E}">
        <p14:creationId xmlns:p14="http://schemas.microsoft.com/office/powerpoint/2010/main" val="97780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B7AFED0-D729-7332-FB1F-42C526D6966A}"/>
              </a:ext>
            </a:extLst>
          </p:cNvPr>
          <p:cNvSpPr>
            <a:spLocks noGrp="1"/>
          </p:cNvSpPr>
          <p:nvPr>
            <p:ph type="title"/>
          </p:nvPr>
        </p:nvSpPr>
        <p:spPr>
          <a:xfrm>
            <a:off x="1066800" y="1142999"/>
            <a:ext cx="4173416" cy="1257299"/>
          </a:xfrm>
        </p:spPr>
        <p:txBody>
          <a:bodyPr anchor="ctr">
            <a:normAutofit/>
          </a:bodyPr>
          <a:lstStyle/>
          <a:p>
            <a:r>
              <a:rPr lang="en-US" sz="3000" b="0"/>
              <a:t>Status of autonomous driving development</a:t>
            </a:r>
            <a:endParaRPr lang="en-US" sz="3000"/>
          </a:p>
        </p:txBody>
      </p:sp>
      <p:sp>
        <p:nvSpPr>
          <p:cNvPr id="3" name="Content Placeholder"/>
          <p:cNvSpPr>
            <a:spLocks noGrp="1"/>
          </p:cNvSpPr>
          <p:nvPr>
            <p:ph idx="1"/>
          </p:nvPr>
        </p:nvSpPr>
        <p:spPr>
          <a:xfrm>
            <a:off x="1066797" y="2736850"/>
            <a:ext cx="4173415" cy="2978152"/>
          </a:xfrm>
        </p:spPr>
        <p:txBody>
          <a:bodyPr>
            <a:normAutofit/>
          </a:bodyPr>
          <a:lstStyle/>
          <a:p>
            <a:pPr lvl="0">
              <a:lnSpc>
                <a:spcPct val="110000"/>
              </a:lnSpc>
            </a:pPr>
            <a:r>
              <a:rPr lang="en-US" sz="1300"/>
              <a:t>Although many car manufacturers have promoted that they have built L4 and even L5 level autonomous vehicles, these vehicles can only drive on fixed routes or specific cities</a:t>
            </a:r>
          </a:p>
          <a:p>
            <a:pPr lvl="0">
              <a:lnSpc>
                <a:spcPct val="110000"/>
              </a:lnSpc>
            </a:pPr>
            <a:r>
              <a:rPr lang="en-US" sz="1300"/>
              <a:t>In view of achieving full autonomous driving, much investment is required to update infrastructure and train models</a:t>
            </a:r>
          </a:p>
          <a:p>
            <a:pPr lvl="0">
              <a:lnSpc>
                <a:spcPct val="110000"/>
              </a:lnSpc>
            </a:pPr>
            <a:r>
              <a:rPr lang="en-US" sz="1300"/>
              <a:t>At the same time, many surveys and studies have shown that the accident rate per million kilometers of self-driving cars is higher than that of human-driven cars</a:t>
            </a:r>
          </a:p>
        </p:txBody>
      </p:sp>
      <p:pic>
        <p:nvPicPr>
          <p:cNvPr id="2" name="Picture 1" descr="A diagram of a vehicle&#10;&#10;Description automatically generated">
            <a:extLst>
              <a:ext uri="{FF2B5EF4-FFF2-40B4-BE49-F238E27FC236}">
                <a16:creationId xmlns:a16="http://schemas.microsoft.com/office/drawing/2014/main" id="{499BFEF8-7B68-64B8-E4BF-FDD8D553B76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1926040"/>
            <a:ext cx="4953000" cy="2971800"/>
          </a:xfrm>
          <a:prstGeom prst="rect">
            <a:avLst/>
          </a:prstGeom>
          <a:noFill/>
        </p:spPr>
      </p:pic>
      <p:sp>
        <p:nvSpPr>
          <p:cNvPr id="11"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8A30D767-F653-423A-93E6-AAC55B8F1B4C}" type="datetime1">
              <a:rPr lang="en-US" smtClean="0"/>
              <a:pPr>
                <a:spcAft>
                  <a:spcPts val="600"/>
                </a:spcAft>
              </a:pPr>
              <a:t>12/6/2023</a:t>
            </a:fld>
            <a:endParaRPr lang="en-US"/>
          </a:p>
        </p:txBody>
      </p:sp>
      <p:sp>
        <p:nvSpPr>
          <p:cNvPr id="13"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dirty="0"/>
              <a:t>Sample Footer Text</a:t>
            </a:r>
          </a:p>
        </p:txBody>
      </p:sp>
      <p:sp>
        <p:nvSpPr>
          <p:cNvPr id="15"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2</a:t>
            </a:fld>
            <a:endParaRPr lang="en-US"/>
          </a:p>
        </p:txBody>
      </p:sp>
      <p:sp>
        <p:nvSpPr>
          <p:cNvPr id="4" name="TextBox 3">
            <a:extLst>
              <a:ext uri="{FF2B5EF4-FFF2-40B4-BE49-F238E27FC236}">
                <a16:creationId xmlns:a16="http://schemas.microsoft.com/office/drawing/2014/main" id="{F92E4FF0-00E2-4F81-4A59-557841433723}"/>
              </a:ext>
            </a:extLst>
          </p:cNvPr>
          <p:cNvSpPr txBox="1"/>
          <p:nvPr/>
        </p:nvSpPr>
        <p:spPr>
          <a:xfrm>
            <a:off x="8216173" y="4697785"/>
            <a:ext cx="283282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7152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7239000" y="1143000"/>
            <a:ext cx="3924299" cy="1612290"/>
          </a:xfrm>
        </p:spPr>
        <p:txBody>
          <a:bodyPr anchor="ctr">
            <a:normAutofit/>
          </a:bodyPr>
          <a:lstStyle/>
          <a:p>
            <a:r>
              <a:rPr lang="en-US" dirty="0"/>
              <a:t>Information overload problem</a:t>
            </a:r>
          </a:p>
        </p:txBody>
      </p:sp>
      <p:pic>
        <p:nvPicPr>
          <p:cNvPr id="4" name="Picture 3" descr="A car driving on a highway&#10;&#10;Description automatically generated">
            <a:extLst>
              <a:ext uri="{FF2B5EF4-FFF2-40B4-BE49-F238E27FC236}">
                <a16:creationId xmlns:a16="http://schemas.microsoft.com/office/drawing/2014/main" id="{B07E5971-4B8D-1488-B4A1-5B2A5E6FEB5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28701" y="1807134"/>
            <a:ext cx="5406218" cy="3243730"/>
          </a:xfrm>
          <a:prstGeom prst="rect">
            <a:avLst/>
          </a:prstGeom>
          <a:noFill/>
        </p:spPr>
      </p:pic>
      <p:sp>
        <p:nvSpPr>
          <p:cNvPr id="3" name="Content Placeholder"/>
          <p:cNvSpPr>
            <a:spLocks noGrp="1"/>
          </p:cNvSpPr>
          <p:nvPr>
            <p:ph idx="1"/>
          </p:nvPr>
        </p:nvSpPr>
        <p:spPr>
          <a:xfrm>
            <a:off x="7239000" y="2736850"/>
            <a:ext cx="3924299" cy="2978150"/>
          </a:xfrm>
        </p:spPr>
        <p:txBody>
          <a:bodyPr>
            <a:normAutofit/>
          </a:bodyPr>
          <a:lstStyle/>
          <a:p>
            <a:pPr lvl="0">
              <a:lnSpc>
                <a:spcPct val="110000"/>
              </a:lnSpc>
            </a:pPr>
            <a:r>
              <a:rPr lang="en-US" sz="1100"/>
              <a:t>When humans are driving vehicles, the problem of information overload is particularly prominent in the development of intelligent transportation systems</a:t>
            </a:r>
          </a:p>
          <a:p>
            <a:pPr lvl="0">
              <a:lnSpc>
                <a:spcPct val="110000"/>
              </a:lnSpc>
            </a:pPr>
            <a:r>
              <a:rPr lang="en-US" sz="1100"/>
              <a:t>Currently, vehicle-mounted intelligent systems are becoming more intelligent and convenient, which means that drivers can obtain various information by interacting with the vehicle-mounted system</a:t>
            </a:r>
          </a:p>
          <a:p>
            <a:pPr lvl="0">
              <a:lnSpc>
                <a:spcPct val="110000"/>
              </a:lnSpc>
            </a:pPr>
            <a:r>
              <a:rPr lang="en-US" sz="1100"/>
              <a:t>For example, they can request the vehicle-mounted system to play specific music through voice control, and provide designated contacts to make phone calls, receive emails, and more</a:t>
            </a:r>
          </a:p>
        </p:txBody>
      </p:sp>
      <p:sp>
        <p:nvSpPr>
          <p:cNvPr id="9"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426E4A9E-2EFE-45B0-B07E-8DDB65DD5AE0}" type="datetime1">
              <a:rPr lang="en-US" smtClean="0"/>
              <a:pPr>
                <a:spcAft>
                  <a:spcPts val="600"/>
                </a:spcAft>
              </a:pPr>
              <a:t>12/6/2023</a:t>
            </a:fld>
            <a:endParaRPr lang="en-US"/>
          </a:p>
        </p:txBody>
      </p:sp>
      <p:sp>
        <p:nvSpPr>
          <p:cNvPr id="11"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Sample Footer Text</a:t>
            </a:r>
          </a:p>
        </p:txBody>
      </p:sp>
      <p:sp>
        <p:nvSpPr>
          <p:cNvPr id="13"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3</a:t>
            </a:fld>
            <a:endParaRPr lang="en-US"/>
          </a:p>
        </p:txBody>
      </p:sp>
      <p:sp>
        <p:nvSpPr>
          <p:cNvPr id="5" name="TextBox 4">
            <a:extLst>
              <a:ext uri="{FF2B5EF4-FFF2-40B4-BE49-F238E27FC236}">
                <a16:creationId xmlns:a16="http://schemas.microsoft.com/office/drawing/2014/main" id="{30728436-B052-9D4D-2E81-CFAFB9056ADE}"/>
              </a:ext>
            </a:extLst>
          </p:cNvPr>
          <p:cNvSpPr txBox="1"/>
          <p:nvPr/>
        </p:nvSpPr>
        <p:spPr>
          <a:xfrm>
            <a:off x="3768805" y="4850809"/>
            <a:ext cx="266611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29549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066800" y="1142999"/>
            <a:ext cx="4173416" cy="1257299"/>
          </a:xfrm>
        </p:spPr>
        <p:txBody>
          <a:bodyPr anchor="ctr">
            <a:normAutofit/>
          </a:bodyPr>
          <a:lstStyle/>
          <a:p>
            <a:r>
              <a:rPr lang="en-US" dirty="0"/>
              <a:t>Driver distraction problem</a:t>
            </a:r>
          </a:p>
        </p:txBody>
      </p:sp>
      <p:sp>
        <p:nvSpPr>
          <p:cNvPr id="3" name="Content Placeholder"/>
          <p:cNvSpPr>
            <a:spLocks noGrp="1"/>
          </p:cNvSpPr>
          <p:nvPr>
            <p:ph idx="1"/>
          </p:nvPr>
        </p:nvSpPr>
        <p:spPr>
          <a:xfrm>
            <a:off x="1066797" y="2736850"/>
            <a:ext cx="4173415" cy="2978152"/>
          </a:xfrm>
        </p:spPr>
        <p:txBody>
          <a:bodyPr>
            <a:normAutofit/>
          </a:bodyPr>
          <a:lstStyle/>
          <a:p>
            <a:pPr lvl="0">
              <a:lnSpc>
                <a:spcPct val="110000"/>
              </a:lnSpc>
            </a:pPr>
            <a:r>
              <a:rPr lang="en-US" sz="1100"/>
              <a:t>However, if the in-vehicle system cannot accurately distinguish the current background, it may automatically activate some unrelated functions at inappropriate times, such as broadcasting incoming emails on the highway, news unrelated to road conditions, etc., which means that the driver may temporarily accept a large amount of irrelevant information in a brief period</a:t>
            </a:r>
          </a:p>
          <a:p>
            <a:pPr lvl="0">
              <a:lnSpc>
                <a:spcPct val="110000"/>
              </a:lnSpc>
            </a:pPr>
            <a:r>
              <a:rPr lang="en-US" sz="1100"/>
              <a:t>Although the in-car system aims to provide a more efficient, convenient, and intelligent road experience, at the same time, drivers often face the challenge of information overload when interacting with these systems</a:t>
            </a:r>
          </a:p>
        </p:txBody>
      </p:sp>
      <p:pic>
        <p:nvPicPr>
          <p:cNvPr id="4" name="Picture 3" descr="A person in a car using a tablet&#10;&#10;Description automatically generated">
            <a:extLst>
              <a:ext uri="{FF2B5EF4-FFF2-40B4-BE49-F238E27FC236}">
                <a16:creationId xmlns:a16="http://schemas.microsoft.com/office/drawing/2014/main" id="{D22F83C1-54EF-D45E-34E1-3E046F7E0ED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1758877"/>
            <a:ext cx="4953000" cy="3306127"/>
          </a:xfrm>
          <a:prstGeom prst="rect">
            <a:avLst/>
          </a:prstGeom>
          <a:noFill/>
        </p:spPr>
      </p:pic>
      <p:sp>
        <p:nvSpPr>
          <p:cNvPr id="9"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8A30D767-F653-423A-93E6-AAC55B8F1B4C}" type="datetime1">
              <a:rPr lang="en-US" smtClean="0"/>
              <a:pPr>
                <a:spcAft>
                  <a:spcPts val="600"/>
                </a:spcAft>
              </a:pPr>
              <a:t>12/6/2023</a:t>
            </a:fld>
            <a:endParaRPr lang="en-US"/>
          </a:p>
        </p:txBody>
      </p:sp>
      <p:sp>
        <p:nvSpPr>
          <p:cNvPr id="11"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dirty="0"/>
              <a:t>Sample Footer Text</a:t>
            </a:r>
          </a:p>
        </p:txBody>
      </p:sp>
      <p:sp>
        <p:nvSpPr>
          <p:cNvPr id="13"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4</a:t>
            </a:fld>
            <a:endParaRPr lang="en-US"/>
          </a:p>
        </p:txBody>
      </p:sp>
      <p:sp>
        <p:nvSpPr>
          <p:cNvPr id="5" name="TextBox 4">
            <a:extLst>
              <a:ext uri="{FF2B5EF4-FFF2-40B4-BE49-F238E27FC236}">
                <a16:creationId xmlns:a16="http://schemas.microsoft.com/office/drawing/2014/main" id="{191BAE7E-BA03-0AB2-2D1C-C22A8DBE5168}"/>
              </a:ext>
            </a:extLst>
          </p:cNvPr>
          <p:cNvSpPr txBox="1"/>
          <p:nvPr/>
        </p:nvSpPr>
        <p:spPr>
          <a:xfrm>
            <a:off x="8216173" y="4864949"/>
            <a:ext cx="283282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00203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7239000" y="1143000"/>
            <a:ext cx="3924299" cy="1612290"/>
          </a:xfrm>
        </p:spPr>
        <p:txBody>
          <a:bodyPr anchor="ctr">
            <a:normAutofit/>
          </a:bodyPr>
          <a:lstStyle/>
          <a:p>
            <a:r>
              <a:rPr lang="en-US"/>
              <a:t>Driver distraction problem</a:t>
            </a:r>
          </a:p>
        </p:txBody>
      </p:sp>
      <p:pic>
        <p:nvPicPr>
          <p:cNvPr id="4" name="Picture 3" descr="A person in a car looking at her phone&#10;&#10;Description automatically generated">
            <a:extLst>
              <a:ext uri="{FF2B5EF4-FFF2-40B4-BE49-F238E27FC236}">
                <a16:creationId xmlns:a16="http://schemas.microsoft.com/office/drawing/2014/main" id="{4862CC61-475B-821C-0107-3ED70446922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 b="1804"/>
          <a:stretch/>
        </p:blipFill>
        <p:spPr>
          <a:xfrm>
            <a:off x="1028701" y="1557612"/>
            <a:ext cx="5406218" cy="3742775"/>
          </a:xfrm>
          <a:prstGeom prst="rect">
            <a:avLst/>
          </a:prstGeom>
          <a:noFill/>
        </p:spPr>
      </p:pic>
      <p:sp>
        <p:nvSpPr>
          <p:cNvPr id="3" name="Content Placeholder"/>
          <p:cNvSpPr>
            <a:spLocks noGrp="1"/>
          </p:cNvSpPr>
          <p:nvPr>
            <p:ph idx="1"/>
          </p:nvPr>
        </p:nvSpPr>
        <p:spPr>
          <a:xfrm>
            <a:off x="7239000" y="2736850"/>
            <a:ext cx="3924299" cy="2978150"/>
          </a:xfrm>
        </p:spPr>
        <p:txBody>
          <a:bodyPr>
            <a:normAutofit/>
          </a:bodyPr>
          <a:lstStyle/>
          <a:p>
            <a:pPr lvl="0"/>
            <a:r>
              <a:rPr lang="en-US" dirty="0"/>
              <a:t>Researchers have observed that “Connected systems must be specifically optimized for the in-car experience and thoughtfully integrate eyes-free and hands-free voice and content capabilities from the perspective of the driver</a:t>
            </a:r>
          </a:p>
        </p:txBody>
      </p:sp>
      <p:sp>
        <p:nvSpPr>
          <p:cNvPr id="9"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426E4A9E-2EFE-45B0-B07E-8DDB65DD5AE0}" type="datetime1">
              <a:rPr lang="en-US" smtClean="0"/>
              <a:pPr>
                <a:spcAft>
                  <a:spcPts val="600"/>
                </a:spcAft>
              </a:pPr>
              <a:t>12/6/2023</a:t>
            </a:fld>
            <a:endParaRPr lang="en-US"/>
          </a:p>
        </p:txBody>
      </p:sp>
      <p:sp>
        <p:nvSpPr>
          <p:cNvPr id="11"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dirty="0"/>
              <a:t>Sample Footer Text</a:t>
            </a:r>
          </a:p>
        </p:txBody>
      </p:sp>
      <p:sp>
        <p:nvSpPr>
          <p:cNvPr id="13"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5</a:t>
            </a:fld>
            <a:endParaRPr lang="en-US"/>
          </a:p>
        </p:txBody>
      </p:sp>
      <p:sp>
        <p:nvSpPr>
          <p:cNvPr id="5" name="TextBox 4">
            <a:extLst>
              <a:ext uri="{FF2B5EF4-FFF2-40B4-BE49-F238E27FC236}">
                <a16:creationId xmlns:a16="http://schemas.microsoft.com/office/drawing/2014/main" id="{7D507F31-12FE-5034-72C1-9D865E17F3E2}"/>
              </a:ext>
            </a:extLst>
          </p:cNvPr>
          <p:cNvSpPr txBox="1"/>
          <p:nvPr/>
        </p:nvSpPr>
        <p:spPr>
          <a:xfrm>
            <a:off x="3594078" y="5100332"/>
            <a:ext cx="284084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311819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066800" y="3723933"/>
            <a:ext cx="4018672" cy="2085828"/>
          </a:xfrm>
        </p:spPr>
        <p:txBody>
          <a:bodyPr anchor="t">
            <a:normAutofit/>
          </a:bodyPr>
          <a:lstStyle/>
          <a:p>
            <a:pPr algn="r"/>
            <a:r>
              <a:rPr lang="en-US" sz="4100" dirty="0"/>
              <a:t>Some research</a:t>
            </a:r>
          </a:p>
        </p:txBody>
      </p:sp>
      <p:pic>
        <p:nvPicPr>
          <p:cNvPr id="4" name="Picture 3">
            <a:extLst>
              <a:ext uri="{FF2B5EF4-FFF2-40B4-BE49-F238E27FC236}">
                <a16:creationId xmlns:a16="http://schemas.microsoft.com/office/drawing/2014/main" id="{52E86DDE-5815-5084-5176-272EDD866CDD}"/>
              </a:ext>
            </a:extLst>
          </p:cNvPr>
          <p:cNvPicPr>
            <a:picLocks noChangeAspect="1"/>
          </p:cNvPicPr>
          <p:nvPr/>
        </p:nvPicPr>
        <p:blipFill rotWithShape="1">
          <a:blip r:embed="rId2"/>
          <a:srcRect l="11889" r="-2" b="-2"/>
          <a:stretch/>
        </p:blipFill>
        <p:spPr>
          <a:xfrm>
            <a:off x="6096000" y="1"/>
            <a:ext cx="4953001" cy="3429000"/>
          </a:xfrm>
          <a:prstGeom prst="rect">
            <a:avLst/>
          </a:prstGeom>
          <a:noFill/>
        </p:spPr>
      </p:pic>
      <p:sp>
        <p:nvSpPr>
          <p:cNvPr id="3" name="Content Placeholder"/>
          <p:cNvSpPr>
            <a:spLocks noGrp="1"/>
          </p:cNvSpPr>
          <p:nvPr>
            <p:ph idx="1"/>
          </p:nvPr>
        </p:nvSpPr>
        <p:spPr>
          <a:xfrm>
            <a:off x="6010716" y="3766188"/>
            <a:ext cx="4953000" cy="2142599"/>
          </a:xfrm>
        </p:spPr>
        <p:txBody>
          <a:bodyPr anchor="t">
            <a:normAutofit/>
          </a:bodyPr>
          <a:lstStyle/>
          <a:p>
            <a:pPr lvl="0">
              <a:lnSpc>
                <a:spcPct val="110000"/>
              </a:lnSpc>
            </a:pPr>
            <a:r>
              <a:rPr lang="en-US" dirty="0"/>
              <a:t>Drivers must shift their attention to processing multiple information sources, such as checking GPS navigation, answering calls, adjusting music, etc</a:t>
            </a:r>
            <a:endParaRPr lang="en-US"/>
          </a:p>
          <a:p>
            <a:pPr lvl="0">
              <a:lnSpc>
                <a:spcPct val="110000"/>
              </a:lnSpc>
            </a:pPr>
            <a:r>
              <a:rPr lang="en-US" dirty="0"/>
              <a:t>This distraction can lead to inattention, increasing the risk of road accidents</a:t>
            </a:r>
            <a:endParaRPr lang="en-US"/>
          </a:p>
        </p:txBody>
      </p:sp>
      <p:sp>
        <p:nvSpPr>
          <p:cNvPr id="9"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426E4A9E-2EFE-45B0-B07E-8DDB65DD5AE0}" type="datetime1">
              <a:rPr lang="en-US" smtClean="0"/>
              <a:pPr>
                <a:spcAft>
                  <a:spcPts val="600"/>
                </a:spcAft>
              </a:pPr>
              <a:t>12/6/2023</a:t>
            </a:fld>
            <a:endParaRPr lang="en-US"/>
          </a:p>
        </p:txBody>
      </p:sp>
      <p:sp>
        <p:nvSpPr>
          <p:cNvPr id="11"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dirty="0"/>
              <a:t>Sample Footer Text</a:t>
            </a:r>
          </a:p>
        </p:txBody>
      </p:sp>
      <p:sp>
        <p:nvSpPr>
          <p:cNvPr id="13"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6</a:t>
            </a:fld>
            <a:endParaRPr lang="en-US"/>
          </a:p>
        </p:txBody>
      </p:sp>
    </p:spTree>
    <p:extLst>
      <p:ext uri="{BB962C8B-B14F-4D97-AF65-F5344CB8AC3E}">
        <p14:creationId xmlns:p14="http://schemas.microsoft.com/office/powerpoint/2010/main" val="2102422289"/>
      </p:ext>
    </p:extLst>
  </p:cSld>
  <p:clrMapOvr>
    <a:masterClrMapping/>
  </p:clrMapOvr>
</p:sld>
</file>

<file path=ppt/theme/theme1.xml><?xml version="1.0" encoding="utf-8"?>
<a:theme xmlns:a="http://schemas.openxmlformats.org/drawingml/2006/main" name="SwellVTI">
  <a:themeElements>
    <a:clrScheme name="AnalogousFromRegularSeedRightStep">
      <a:dk1>
        <a:srgbClr val="000000"/>
      </a:dk1>
      <a:lt1>
        <a:srgbClr val="FFFFFF"/>
      </a:lt1>
      <a:dk2>
        <a:srgbClr val="3C3122"/>
      </a:dk2>
      <a:lt2>
        <a:srgbClr val="E2E7E8"/>
      </a:lt2>
      <a:accent1>
        <a:srgbClr val="C3614D"/>
      </a:accent1>
      <a:accent2>
        <a:srgbClr val="B1813B"/>
      </a:accent2>
      <a:accent3>
        <a:srgbClr val="A7A842"/>
      </a:accent3>
      <a:accent4>
        <a:srgbClr val="7FB13B"/>
      </a:accent4>
      <a:accent5>
        <a:srgbClr val="59B748"/>
      </a:accent5>
      <a:accent6>
        <a:srgbClr val="3BB159"/>
      </a:accent6>
      <a:hlink>
        <a:srgbClr val="358EA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0</TotalTime>
  <Words>20</Words>
  <Application>Microsoft Office PowerPoint</Application>
  <PresentationFormat>Widescreen</PresentationFormat>
  <Paragraphs>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SwellVTI</vt:lpstr>
      <vt:lpstr>Literature Review and Identify Problems</vt:lpstr>
      <vt:lpstr>Status of autonomous driving development</vt:lpstr>
      <vt:lpstr>Information overload problem</vt:lpstr>
      <vt:lpstr>Driver distraction problem</vt:lpstr>
      <vt:lpstr>Driver distraction problem</vt:lpstr>
      <vt:lpstr>Some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21</cp:revision>
  <dcterms:created xsi:type="dcterms:W3CDTF">2023-12-06T16:21:37Z</dcterms:created>
  <dcterms:modified xsi:type="dcterms:W3CDTF">2023-12-06T16:27:03Z</dcterms:modified>
</cp:coreProperties>
</file>