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AE737-AE6A-4D7D-B439-0272A3A28113}" v="17" dt="2023-12-06T18:30:0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CDC.1990.203865" TargetMode="External"/><Relationship Id="rId2" Type="http://schemas.openxmlformats.org/officeDocument/2006/relationships/hyperlink" Target="https://doi.org/10.1016/C2018-0-02602-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3390/s22239556" TargetMode="External"/><Relationship Id="rId4" Type="http://schemas.openxmlformats.org/officeDocument/2006/relationships/hyperlink" Target="https://doi.org/10.1177/107118131963107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ITS.2013.2261064" TargetMode="External"/><Relationship Id="rId2" Type="http://schemas.openxmlformats.org/officeDocument/2006/relationships/hyperlink" Target="https://doi.org/10.1016/j.inpa.2022.05.0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6AC7157F-237D-F4D5-E124-D787B7FC8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" b="1560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Calibri Light"/>
              </a:rPr>
              <a:t>References list 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F8C8-AD1C-A494-6760-04E3D47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List-1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608D-CFE2-3950-4BD1-900A13D0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Alavi, A. H., Feng, Q. M., &amp;Jiao, P. C. (2015). The Rise of Smart Cities-Advanced Structural Sensing and Monitoring Systems (2022). Butterworth-Heinemann. </a:t>
            </a:r>
            <a:r>
              <a:rPr lang="en-US" sz="1200" dirty="0">
                <a:latin typeface="Times New Roman"/>
                <a:cs typeface="Times New Roman"/>
                <a:hlinkClick r:id="rId2"/>
              </a:rPr>
              <a:t>https://doi.org/10.1016/C2018-0-02602-X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endParaRPr lang="en-US"/>
          </a:p>
          <a:p>
            <a:r>
              <a:rPr lang="en-US" sz="1200" dirty="0">
                <a:latin typeface="Times New Roman"/>
                <a:cs typeface="Times New Roman"/>
              </a:rPr>
              <a:t>DeJong. (1990). A machine learning approach to intelligent adaptive control. 29th IEEE Conference on Decision and Control, 1513–1518 vol.3. </a:t>
            </a:r>
            <a:r>
              <a:rPr lang="en-US" sz="1200" dirty="0">
                <a:latin typeface="Times New Roman"/>
                <a:cs typeface="Times New Roman"/>
                <a:hlinkClick r:id="rId3"/>
              </a:rPr>
              <a:t>https://doi.org/10.1109/CDC.1990.203865</a:t>
            </a:r>
            <a:endParaRPr lang="en-US"/>
          </a:p>
          <a:p>
            <a:r>
              <a:rPr lang="en-US" sz="1200" dirty="0">
                <a:latin typeface="Times New Roman"/>
                <a:cs typeface="Times New Roman"/>
              </a:rPr>
              <a:t>Deng, Cauffman, S., Lau, M., Johnson, E., Cunningham, C., Kaber, D., &amp; Feng, J. (2019). On-Road and In-Vehicle Delivery of Service Signs: Effects of Information Source and Age. Proceedings of the Human Factors and Ergonomics Society Annual Meeting, 63(1), 2117–2121. </a:t>
            </a:r>
            <a:r>
              <a:rPr lang="en-US" sz="1200" dirty="0">
                <a:latin typeface="Times New Roman"/>
                <a:cs typeface="Times New Roman"/>
                <a:hlinkClick r:id="rId4"/>
              </a:rPr>
              <a:t>https://doi.org/10.1177/1071181319631076</a:t>
            </a:r>
            <a:endParaRPr lang="en-US"/>
          </a:p>
          <a:p>
            <a:r>
              <a:rPr lang="en-US" sz="1200" dirty="0">
                <a:latin typeface="Times New Roman"/>
                <a:cs typeface="Times New Roman"/>
              </a:rPr>
              <a:t>Marx, Kalayci, E. G., &amp; Mortel, P. (2022). Temporal Dashboard Gaze Variance (TDGV) Changes for Measuring Cognitive Distraction While Driving. Sensors (Basel, Switzerland), 22(23), 9556–. </a:t>
            </a:r>
            <a:r>
              <a:rPr lang="en-US" sz="1200" dirty="0">
                <a:latin typeface="Times New Roman"/>
                <a:cs typeface="Times New Roman"/>
                <a:hlinkClick r:id="rId5"/>
              </a:rPr>
              <a:t>https://doi.org/10.3390/s22239556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3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EA2C-D4DA-164E-D86B-9A443FE8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List-2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7F7E-2A18-10EB-7BC2-3A05F423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Masterson. (2014). AAA: in-car voice systems are still dangerous. In Speech Technology (Vol. 19, Issue 4, p. 9–). Information Today, Inc.</a:t>
            </a:r>
            <a:endParaRPr lang="en-US" dirty="0"/>
          </a:p>
          <a:p>
            <a:r>
              <a:rPr lang="en-US" sz="1200" dirty="0">
                <a:latin typeface="Times New Roman"/>
                <a:cs typeface="Times New Roman"/>
              </a:rPr>
              <a:t>Mohi-Alden, Omid, M., Soltani Firouz, M., &amp; Nasiri, A. (2022). A machine vision-intelligent modelling-based technique for in-line bell pepper sorting. Information Processing in Agriculture. </a:t>
            </a:r>
            <a:r>
              <a:rPr lang="en-US" sz="1200" dirty="0">
                <a:latin typeface="Times New Roman"/>
                <a:cs typeface="Times New Roman"/>
                <a:hlinkClick r:id="rId2"/>
              </a:rPr>
              <a:t>https://doi.org/10.1016/j.inpa.2022.05.003</a:t>
            </a:r>
            <a:endParaRPr lang="en-US"/>
          </a:p>
          <a:p>
            <a:r>
              <a:rPr lang="en-US" sz="1200" dirty="0">
                <a:latin typeface="Times New Roman"/>
                <a:cs typeface="Times New Roman"/>
              </a:rPr>
              <a:t>Wang, Jiang, J., &amp; Mu, T. (2013). Context-Aware and Energy-Driven Route Optimization for Fully Electric Vehicles via Crowdsourcing. IEEE Transactions on Intelligent Transportation Systems, 14(3), 1331–1345. </a:t>
            </a:r>
            <a:r>
              <a:rPr lang="en-US" sz="1200" dirty="0">
                <a:latin typeface="Times New Roman"/>
                <a:cs typeface="Times New Roman"/>
                <a:hlinkClick r:id="rId3"/>
              </a:rPr>
              <a:t>https://doi.org/10.1109/TITS.2013.2261064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535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6E2E8"/>
      </a:lt2>
      <a:accent1>
        <a:srgbClr val="8BAA80"/>
      </a:accent1>
      <a:accent2>
        <a:srgbClr val="96A872"/>
      </a:accent2>
      <a:accent3>
        <a:srgbClr val="A6A27D"/>
      </a:accent3>
      <a:accent4>
        <a:srgbClr val="BA9C7F"/>
      </a:accent4>
      <a:accent5>
        <a:srgbClr val="C59793"/>
      </a:accent5>
      <a:accent6>
        <a:srgbClr val="BA7F93"/>
      </a:accent6>
      <a:hlink>
        <a:srgbClr val="9C69AE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DappledVTI</vt:lpstr>
      <vt:lpstr>References list </vt:lpstr>
      <vt:lpstr>List-1</vt:lpstr>
      <vt:lpstr>List-2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</cp:revision>
  <dcterms:created xsi:type="dcterms:W3CDTF">2023-12-06T18:28:14Z</dcterms:created>
  <dcterms:modified xsi:type="dcterms:W3CDTF">2023-12-06T18:30:21Z</dcterms:modified>
</cp:coreProperties>
</file>