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3D8E-9FE3-40A8-A37C-7A8DA94F555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59DE3-8636-43C4-BBDC-531A9312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9DE3-8636-43C4-BBDC-531A9312C3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762000"/>
            <a:ext cx="7315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675" y="317714"/>
            <a:ext cx="140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Basic Info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399" y="2590800"/>
            <a:ext cx="4457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  Yang Wong (River)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	   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YW59785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 ICG Tech CN Analyst   PB Service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0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381000" y="762000"/>
            <a:ext cx="7315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3675" y="317714"/>
            <a:ext cx="280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Other Info about me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1219200"/>
            <a:ext cx="7993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Learnt </a:t>
            </a:r>
            <a:r>
              <a:rPr lang="en-US" b="1" dirty="0" smtClean="0"/>
              <a:t>Micro service principle </a:t>
            </a:r>
            <a:r>
              <a:rPr lang="en-US" dirty="0" smtClean="0"/>
              <a:t>and know how to build a simple standard micro service project  with Spring Cloud in Java, but no real project experience just some demo projects. (Eureka, Ribbon, Fegin, Hystrix, Zuul, Spring Cloud Config, sleuth)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 with some </a:t>
            </a:r>
            <a:r>
              <a:rPr lang="en-US" b="1" dirty="0" smtClean="0"/>
              <a:t>financial business knowledge </a:t>
            </a:r>
            <a:r>
              <a:rPr lang="en-US" dirty="0" smtClean="0"/>
              <a:t>such as PB, Hedge Fund, SBL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Already got the certification from Andrew Ng’s deeplearning.ai course in </a:t>
            </a:r>
            <a:r>
              <a:rPr lang="en-US" dirty="0" err="1" smtClean="0"/>
              <a:t>coursera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 with </a:t>
            </a:r>
            <a:r>
              <a:rPr lang="en-US" dirty="0" err="1" smtClean="0"/>
              <a:t>linux</a:t>
            </a:r>
            <a:r>
              <a:rPr lang="en-US" dirty="0" smtClean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 with </a:t>
            </a:r>
            <a:r>
              <a:rPr lang="en-US" dirty="0" err="1" smtClean="0"/>
              <a:t>Git</a:t>
            </a:r>
            <a:r>
              <a:rPr lang="en-US" dirty="0" smtClean="0"/>
              <a:t> Bash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Learnt how to configure a spark and </a:t>
            </a:r>
            <a:r>
              <a:rPr lang="en-US" dirty="0" err="1" smtClean="0"/>
              <a:t>hadoop</a:t>
            </a:r>
            <a:r>
              <a:rPr lang="en-US" dirty="0" smtClean="0"/>
              <a:t>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Participated in </a:t>
            </a:r>
            <a:r>
              <a:rPr lang="en-US" altLang="zh-CN" dirty="0" smtClean="0"/>
              <a:t>TIANCHI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analysis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Understand many mainstream machine learning algorithms such as KNN, SVM, Decision Tree, Native Bayes, boosting, bagging, GBDT,  </a:t>
            </a:r>
            <a:r>
              <a:rPr lang="en-US" altLang="zh-CN" dirty="0" err="1" smtClean="0"/>
              <a:t>Arima</a:t>
            </a:r>
            <a:r>
              <a:rPr lang="en-US" altLang="zh-CN" dirty="0" smtClean="0"/>
              <a:t>, EM, RNN, CNN etc. </a:t>
            </a:r>
          </a:p>
        </p:txBody>
      </p:sp>
    </p:spTree>
    <p:extLst>
      <p:ext uri="{BB962C8B-B14F-4D97-AF65-F5344CB8AC3E}">
        <p14:creationId xmlns:p14="http://schemas.microsoft.com/office/powerpoint/2010/main" val="387313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762000"/>
            <a:ext cx="7315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675" y="317714"/>
            <a:ext cx="385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Project Experience Overview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674" y="841375"/>
            <a:ext cx="79845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Bond Trade System (2015/09 </a:t>
            </a:r>
            <a:r>
              <a:rPr lang="en-US" altLang="zh-CN" dirty="0" smtClean="0">
                <a:solidFill>
                  <a:srgbClr val="002060"/>
                </a:solidFill>
              </a:rPr>
              <a:t>—— 2015/11</a:t>
            </a:r>
            <a:r>
              <a:rPr lang="en-US" dirty="0" smtClean="0">
                <a:solidFill>
                  <a:srgbClr val="002060"/>
                </a:solidFill>
              </a:rPr>
              <a:t>)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WPF +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Intern final training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Windows Application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Stock Mock Trading and Predicting System (201</a:t>
            </a:r>
            <a:r>
              <a:rPr lang="en-US" altLang="zh-CN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/12 </a:t>
            </a:r>
            <a:r>
              <a:rPr lang="en-US" altLang="zh-CN" dirty="0" smtClean="0">
                <a:solidFill>
                  <a:srgbClr val="002060"/>
                </a:solidFill>
              </a:rPr>
              <a:t>—— 2016/04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jquery + echarts + Spring </a:t>
            </a:r>
            <a:r>
              <a:rPr lang="en-US" altLang="zh-CN" dirty="0">
                <a:solidFill>
                  <a:srgbClr val="002060"/>
                </a:solidFill>
              </a:rPr>
              <a:t>Boot</a:t>
            </a:r>
            <a:r>
              <a:rPr lang="zh-CN" altLang="en-US" dirty="0">
                <a:solidFill>
                  <a:srgbClr val="002060"/>
                </a:solidFill>
              </a:rPr>
              <a:t>， </a:t>
            </a:r>
            <a:r>
              <a:rPr lang="en-US" altLang="zh-CN" dirty="0">
                <a:solidFill>
                  <a:srgbClr val="002060"/>
                </a:solidFill>
              </a:rPr>
              <a:t>Basic NN + AdaBoosting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Graduation </a:t>
            </a:r>
            <a:r>
              <a:rPr lang="en-US" dirty="0" smtClean="0">
                <a:solidFill>
                  <a:srgbClr val="002060"/>
                </a:solidFill>
              </a:rPr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Prime Finance Reporting System (201</a:t>
            </a:r>
            <a:r>
              <a:rPr lang="en-US" altLang="zh-CN" b="1" dirty="0" smtClean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/07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——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2017/07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Angular + Material + Spring Boot, Jasmine + Karma + Protractor,              Gulp + Webpack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module embedded in </a:t>
            </a:r>
            <a:r>
              <a:rPr lang="en-US" altLang="zh-CN" dirty="0" smtClean="0">
                <a:solidFill>
                  <a:srgbClr val="002060"/>
                </a:solidFill>
              </a:rPr>
              <a:t>CitiVelocity Portal for PB businesses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RESTful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API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Platform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(2017/02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2017/05)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2060"/>
                </a:solidFill>
              </a:rPr>
              <a:t>Angular + Spring Boot + Material, Angular-cli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2060"/>
                </a:solidFill>
              </a:rPr>
              <a:t>Process Improvement Project when the ending of first year as an Analyst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LandMark Data Analysis System (2017/08 </a:t>
            </a:r>
            <a:r>
              <a:rPr lang="en-US" altLang="zh-CN" b="1" dirty="0" smtClean="0">
                <a:solidFill>
                  <a:srgbClr val="002060"/>
                </a:solidFill>
              </a:rPr>
              <a:t>—— To Date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Angular + </a:t>
            </a:r>
            <a:r>
              <a:rPr lang="en-US" dirty="0" err="1" smtClean="0">
                <a:solidFill>
                  <a:srgbClr val="002060"/>
                </a:solidFill>
              </a:rPr>
              <a:t>Nodejs</a:t>
            </a:r>
            <a:r>
              <a:rPr lang="en-US" dirty="0" smtClean="0">
                <a:solidFill>
                  <a:srgbClr val="002060"/>
                </a:solidFill>
              </a:rPr>
              <a:t> + Flask,  pandas,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matplotlib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keras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tensorflow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redis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sklearn</a:t>
            </a:r>
            <a:r>
              <a:rPr lang="en-US" dirty="0" smtClean="0">
                <a:solidFill>
                  <a:srgbClr val="002060"/>
                </a:solidFill>
              </a:rPr>
              <a:t>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An assistant decision For Hong Kong SBL trading business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81000" y="762000"/>
            <a:ext cx="7315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75" y="317714"/>
            <a:ext cx="270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Front-end Structure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1142851"/>
            <a:ext cx="7543800" cy="5181599"/>
            <a:chOff x="2134627" y="1574218"/>
            <a:chExt cx="5467291" cy="4191148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134627" y="1574218"/>
              <a:ext cx="5467291" cy="4191148"/>
              <a:chOff x="2154264" y="2448732"/>
              <a:chExt cx="5002340" cy="371959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57485" y="5438495"/>
                <a:ext cx="4178784" cy="729829"/>
              </a:xfrm>
              <a:prstGeom prst="rect">
                <a:avLst/>
              </a:prstGeom>
              <a:solidFill>
                <a:srgbClr val="C9C7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3" name="Picture 12" descr="C:\Users\YW59785\Desktop\nodejs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148" y="5469014"/>
                <a:ext cx="2266127" cy="609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2957485" y="3101069"/>
                <a:ext cx="4199119" cy="1746701"/>
                <a:chOff x="2957486" y="3767067"/>
                <a:chExt cx="4199119" cy="161508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957486" y="3767067"/>
                  <a:ext cx="2382067" cy="1595893"/>
                </a:xfrm>
                <a:prstGeom prst="rect">
                  <a:avLst/>
                </a:prstGeom>
                <a:solidFill>
                  <a:srgbClr val="F8412C">
                    <a:alpha val="9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7" name="Picture 26" descr="Image result for angular cli 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6134" y="3860701"/>
                  <a:ext cx="2343032" cy="1521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5448489" y="3767067"/>
                  <a:ext cx="1708116" cy="1595893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9882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2154264" y="2448732"/>
                <a:ext cx="729145" cy="3719592"/>
              </a:xfrm>
              <a:prstGeom prst="rect">
                <a:avLst/>
              </a:prstGeom>
              <a:solidFill>
                <a:srgbClr val="FBDE34">
                  <a:alpha val="9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ES6</a:t>
                </a:r>
              </a:p>
            </p:txBody>
          </p: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5512397" y="4136640"/>
                <a:ext cx="1591918" cy="601616"/>
                <a:chOff x="5492761" y="4649174"/>
                <a:chExt cx="1591918" cy="62896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5492761" y="4649174"/>
                  <a:ext cx="1591918" cy="62896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5" name="Picture 24" descr="Image result for webpack 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0579" y="4709252"/>
                  <a:ext cx="1198233" cy="5356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7" name="Rectangle 16"/>
              <p:cNvSpPr/>
              <p:nvPr/>
            </p:nvSpPr>
            <p:spPr>
              <a:xfrm>
                <a:off x="2957485" y="4943959"/>
                <a:ext cx="4178784" cy="408592"/>
              </a:xfrm>
              <a:prstGeom prst="rect">
                <a:avLst/>
              </a:prstGeom>
              <a:solidFill>
                <a:srgbClr val="8ED6FB">
                  <a:alpha val="9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8" name="Picture 17" descr="Image result for typescript 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8524" y="5001628"/>
                <a:ext cx="412574" cy="292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8" descr="Image result for htm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0450" y="4963894"/>
                <a:ext cx="344925" cy="34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512397" y="3602651"/>
                <a:ext cx="1591918" cy="500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1" name="Picture 20" descr="C:\Users\YW59785\Desktop\frontHeader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692" y="3630887"/>
                <a:ext cx="1132332" cy="444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506587" y="3161654"/>
                <a:ext cx="1591918" cy="391684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57485" y="2448732"/>
                <a:ext cx="4178784" cy="612888"/>
              </a:xfrm>
              <a:prstGeom prst="rect">
                <a:avLst/>
              </a:prstGeom>
              <a:solidFill>
                <a:srgbClr val="8ED6FB">
                  <a:alpha val="9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9" name="Picture 8" descr="Image result for gulp 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520" y="2354484"/>
              <a:ext cx="1205980" cy="46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C:\Users\YW59785\Desktop\Picture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622" y="1610523"/>
              <a:ext cx="676256" cy="618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681023" y="1735194"/>
              <a:ext cx="17427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latin typeface="Candara" pitchFamily="34" charset="0"/>
                </a:rPr>
                <a:t>Material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5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81000" y="762000"/>
            <a:ext cx="7315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75" y="317714"/>
            <a:ext cx="391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Back-end Structure Overview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34399" y="3449117"/>
            <a:ext cx="1066726" cy="73605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1" y="2845593"/>
            <a:ext cx="6770623" cy="1943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6801" y="1712118"/>
            <a:ext cx="6770623" cy="762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GUI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66801" y="5155404"/>
            <a:ext cx="6770623" cy="762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16413" y="3022996"/>
            <a:ext cx="1128437" cy="1588293"/>
          </a:xfrm>
          <a:prstGeom prst="round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Service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12094" y="3022996"/>
            <a:ext cx="1155106" cy="1588293"/>
          </a:xfrm>
          <a:prstGeom prst="roundRect">
            <a:avLst/>
          </a:prstGeom>
          <a:solidFill>
            <a:srgbClr val="E331B4"/>
          </a:solidFill>
          <a:ln>
            <a:solidFill>
              <a:srgbClr val="E3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</a:p>
          <a:p>
            <a:pPr algn="ctr"/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734222" y="3022996"/>
            <a:ext cx="1128437" cy="15882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Training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285823" y="3022996"/>
            <a:ext cx="1128437" cy="15882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Process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644850" y="3817143"/>
            <a:ext cx="467244" cy="0"/>
          </a:xfrm>
          <a:prstGeom prst="straightConnector1">
            <a:avLst/>
          </a:prstGeom>
          <a:ln w="19050">
            <a:solidFill>
              <a:srgbClr val="E331B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6850041" y="4611289"/>
            <a:ext cx="0" cy="544115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2080631" y="2474118"/>
            <a:ext cx="0" cy="548878"/>
          </a:xfrm>
          <a:prstGeom prst="straightConnector1">
            <a:avLst/>
          </a:prstGeom>
          <a:ln w="19050">
            <a:solidFill>
              <a:srgbClr val="E331B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2080631" y="4611289"/>
            <a:ext cx="0" cy="544115"/>
          </a:xfrm>
          <a:prstGeom prst="straightConnector1">
            <a:avLst/>
          </a:prstGeom>
          <a:ln w="19050">
            <a:solidFill>
              <a:srgbClr val="E331B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5298440" y="4611289"/>
            <a:ext cx="0" cy="544115"/>
          </a:xfrm>
          <a:prstGeom prst="straightConnector1">
            <a:avLst/>
          </a:prstGeom>
          <a:ln w="19050">
            <a:solidFill>
              <a:srgbClr val="E331B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12" idx="3"/>
          </p:cNvCxnSpPr>
          <p:nvPr/>
        </p:nvCxnSpPr>
        <p:spPr>
          <a:xfrm flipH="1">
            <a:off x="4267200" y="3817143"/>
            <a:ext cx="467022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14" idx="3"/>
          </p:cNvCxnSpPr>
          <p:nvPr/>
        </p:nvCxnSpPr>
        <p:spPr>
          <a:xfrm flipH="1">
            <a:off x="7414260" y="3817143"/>
            <a:ext cx="520139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28600" y="1712118"/>
            <a:ext cx="609525" cy="420528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Log Sys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243" y="1325583"/>
            <a:ext cx="7315200" cy="4953000"/>
            <a:chOff x="816652" y="1219200"/>
            <a:chExt cx="7315200" cy="4953000"/>
          </a:xfrm>
        </p:grpSpPr>
        <p:sp>
          <p:nvSpPr>
            <p:cNvPr id="5" name="Rounded Rectangle 4"/>
            <p:cNvSpPr/>
            <p:nvPr/>
          </p:nvSpPr>
          <p:spPr>
            <a:xfrm>
              <a:off x="816652" y="1219200"/>
              <a:ext cx="731520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219200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Preprocessing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676400"/>
              <a:ext cx="91440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Cleaning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1676400"/>
              <a:ext cx="102870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ntegration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1676400"/>
              <a:ext cx="137160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ransformation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0200" y="1676400"/>
              <a:ext cx="91440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reduction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81800" y="1676400"/>
              <a:ext cx="121920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discretization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0228" y="3347290"/>
              <a:ext cx="1578381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cxnSp>
          <p:nvCxnSpPr>
            <p:cNvPr id="13" name="Straight Connector 12"/>
            <p:cNvCxnSpPr>
              <a:endCxn id="44" idx="1"/>
            </p:cNvCxnSpPr>
            <p:nvPr/>
          </p:nvCxnSpPr>
          <p:spPr>
            <a:xfrm>
              <a:off x="1905000" y="2743201"/>
              <a:ext cx="638820" cy="0"/>
            </a:xfrm>
            <a:prstGeom prst="line">
              <a:avLst/>
            </a:prstGeom>
            <a:ln w="19050">
              <a:solidFill>
                <a:srgbClr val="E331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05000" y="2743200"/>
              <a:ext cx="0" cy="604090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400" y="2286000"/>
              <a:ext cx="0" cy="768693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3054693"/>
              <a:ext cx="1676400" cy="0"/>
            </a:xfrm>
            <a:prstGeom prst="line">
              <a:avLst/>
            </a:prstGeom>
            <a:ln w="19050">
              <a:solidFill>
                <a:srgbClr val="E331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029200" y="3054693"/>
              <a:ext cx="0" cy="311493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05600" y="3054693"/>
              <a:ext cx="0" cy="311493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435271" y="3347290"/>
              <a:ext cx="1187855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Training data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65056" y="3347290"/>
              <a:ext cx="1081754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Testing data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2518672"/>
              <a:ext cx="1115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Spliting data</a:t>
              </a:r>
              <a:endParaRPr lang="en-US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905000" y="3962400"/>
              <a:ext cx="4953000" cy="0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3733800"/>
              <a:ext cx="0" cy="678025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029199" y="3733800"/>
              <a:ext cx="1" cy="228600"/>
            </a:xfrm>
            <a:prstGeom prst="line">
              <a:avLst/>
            </a:prstGeom>
            <a:ln w="19050">
              <a:solidFill>
                <a:srgbClr val="E331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6652" y="4411825"/>
              <a:ext cx="7315200" cy="9394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5747" y="4419600"/>
              <a:ext cx="1832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Training Platform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74318" y="4839966"/>
              <a:ext cx="1694902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Model Training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95887" y="4839966"/>
              <a:ext cx="1938338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Model(in memory)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6857999" y="3733800"/>
              <a:ext cx="1" cy="228600"/>
            </a:xfrm>
            <a:prstGeom prst="line">
              <a:avLst/>
            </a:prstGeom>
            <a:ln w="19050">
              <a:solidFill>
                <a:srgbClr val="E331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451642" y="5785690"/>
              <a:ext cx="2045220" cy="3865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Model(in local)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Training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1561709" y="1976038"/>
            <a:ext cx="335482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2811591" y="1976038"/>
            <a:ext cx="381000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4221291" y="1976038"/>
            <a:ext cx="342900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0" idx="1"/>
          </p:cNvCxnSpPr>
          <p:nvPr/>
        </p:nvCxnSpPr>
        <p:spPr>
          <a:xfrm>
            <a:off x="5935791" y="1976038"/>
            <a:ext cx="381000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7231191" y="1976038"/>
            <a:ext cx="457200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 result for scikit lear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8" y="2929934"/>
            <a:ext cx="1447799" cy="7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8" y="3817665"/>
            <a:ext cx="1321938" cy="13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5389965"/>
            <a:ext cx="1231974" cy="1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>
            <a:stCxn id="27" idx="3"/>
            <a:endCxn id="28" idx="1"/>
          </p:cNvCxnSpPr>
          <p:nvPr/>
        </p:nvCxnSpPr>
        <p:spPr>
          <a:xfrm>
            <a:off x="4475811" y="5139604"/>
            <a:ext cx="1626667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08378" y="4888659"/>
            <a:ext cx="1288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Output</a:t>
            </a:r>
            <a:endParaRPr lang="en-US" sz="1400" b="1" dirty="0"/>
          </a:p>
        </p:txBody>
      </p:sp>
      <p:cxnSp>
        <p:nvCxnSpPr>
          <p:cNvPr id="42" name="Straight Arrow Connector 41"/>
          <p:cNvCxnSpPr>
            <a:endCxn id="44" idx="0"/>
          </p:cNvCxnSpPr>
          <p:nvPr/>
        </p:nvCxnSpPr>
        <p:spPr>
          <a:xfrm>
            <a:off x="4283539" y="2399405"/>
            <a:ext cx="0" cy="131665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0" idx="0"/>
          </p:cNvCxnSpPr>
          <p:nvPr/>
        </p:nvCxnSpPr>
        <p:spPr>
          <a:xfrm>
            <a:off x="5380843" y="5457659"/>
            <a:ext cx="0" cy="434414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3450411" y="2531070"/>
            <a:ext cx="1666255" cy="637028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Second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learning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3658701" y="3441081"/>
            <a:ext cx="1249677" cy="41169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Training </a:t>
            </a:r>
            <a:r>
              <a:rPr lang="en-US" sz="1400" b="1" dirty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262066" y="1735081"/>
            <a:ext cx="1287591" cy="48191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Training </a:t>
            </a:r>
            <a:r>
              <a:rPr lang="en-US" b="1" dirty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4" idx="2"/>
            <a:endCxn id="45" idx="1"/>
          </p:cNvCxnSpPr>
          <p:nvPr/>
        </p:nvCxnSpPr>
        <p:spPr>
          <a:xfrm>
            <a:off x="4283539" y="3168098"/>
            <a:ext cx="1" cy="272983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31001" y="2625055"/>
            <a:ext cx="3194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16106" y="3164792"/>
            <a:ext cx="3194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283537" y="3840183"/>
            <a:ext cx="1" cy="228600"/>
          </a:xfrm>
          <a:prstGeom prst="line">
            <a:avLst/>
          </a:prstGeom>
          <a:ln w="19050">
            <a:solidFill>
              <a:srgbClr val="E33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Model Service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2900" y="1711489"/>
            <a:ext cx="7200900" cy="3962400"/>
            <a:chOff x="838200" y="1786173"/>
            <a:chExt cx="6581772" cy="3962400"/>
          </a:xfrm>
        </p:grpSpPr>
        <p:sp>
          <p:nvSpPr>
            <p:cNvPr id="6" name="Rounded Rectangle 5"/>
            <p:cNvSpPr/>
            <p:nvPr/>
          </p:nvSpPr>
          <p:spPr>
            <a:xfrm>
              <a:off x="2333626" y="1786173"/>
              <a:ext cx="5086346" cy="3962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012" y="1987178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Model Service</a:t>
              </a:r>
              <a:endParaRPr lang="en-US" sz="2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8200" y="3540170"/>
              <a:ext cx="1152525" cy="47659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Request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1990725" y="3778470"/>
              <a:ext cx="527744" cy="0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iamond 9"/>
          <p:cNvSpPr/>
          <p:nvPr/>
        </p:nvSpPr>
        <p:spPr>
          <a:xfrm>
            <a:off x="2181227" y="3284686"/>
            <a:ext cx="1981200" cy="8382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52902" y="2555246"/>
            <a:ext cx="1524000" cy="4765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Reload From File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2427" y="4581699"/>
            <a:ext cx="1524000" cy="4765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oad From Cache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3600" y="3465486"/>
            <a:ext cx="1219200" cy="4765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Compute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5" idx="1"/>
          </p:cNvCxnSpPr>
          <p:nvPr/>
        </p:nvCxnSpPr>
        <p:spPr>
          <a:xfrm flipV="1">
            <a:off x="7162800" y="3692689"/>
            <a:ext cx="685800" cy="11097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48600" y="3471934"/>
            <a:ext cx="1066800" cy="4415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0" idx="0"/>
            <a:endCxn id="11" idx="1"/>
          </p:cNvCxnSpPr>
          <p:nvPr/>
        </p:nvCxnSpPr>
        <p:spPr>
          <a:xfrm rot="5400000" flipH="1" flipV="1">
            <a:off x="3416794" y="2548579"/>
            <a:ext cx="491140" cy="981075"/>
          </a:xfrm>
          <a:prstGeom prst="bentConnector2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1"/>
          </p:cNvCxnSpPr>
          <p:nvPr/>
        </p:nvCxnSpPr>
        <p:spPr>
          <a:xfrm rot="16200000" flipH="1">
            <a:off x="3318571" y="3976142"/>
            <a:ext cx="697113" cy="990600"/>
          </a:xfrm>
          <a:prstGeom prst="bentConnector2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3" idx="0"/>
          </p:cNvCxnSpPr>
          <p:nvPr/>
        </p:nvCxnSpPr>
        <p:spPr>
          <a:xfrm>
            <a:off x="5686427" y="2793546"/>
            <a:ext cx="866773" cy="671940"/>
          </a:xfrm>
          <a:prstGeom prst="bentConnector2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3" idx="2"/>
          </p:cNvCxnSpPr>
          <p:nvPr/>
        </p:nvCxnSpPr>
        <p:spPr>
          <a:xfrm flipV="1">
            <a:off x="5686427" y="3942085"/>
            <a:ext cx="866773" cy="877914"/>
          </a:xfrm>
          <a:prstGeom prst="bentConnector2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077" y="42867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5127" y="28345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70" y="5562599"/>
            <a:ext cx="1488911" cy="14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31" y="5943600"/>
            <a:ext cx="1857524" cy="7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80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Service 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600" y="1674242"/>
            <a:ext cx="7162800" cy="4650358"/>
            <a:chOff x="723900" y="1674242"/>
            <a:chExt cx="7162800" cy="4650358"/>
          </a:xfrm>
        </p:grpSpPr>
        <p:grpSp>
          <p:nvGrpSpPr>
            <p:cNvPr id="6" name="Group 5"/>
            <p:cNvGrpSpPr/>
            <p:nvPr/>
          </p:nvGrpSpPr>
          <p:grpSpPr>
            <a:xfrm>
              <a:off x="723900" y="2362200"/>
              <a:ext cx="6696072" cy="3962400"/>
              <a:chOff x="723900" y="1786173"/>
              <a:chExt cx="6696072" cy="39624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502482" y="1786173"/>
                <a:ext cx="4917490" cy="3962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19400" y="1992956"/>
                <a:ext cx="441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Data Service</a:t>
                </a:r>
                <a:endParaRPr lang="en-US" sz="2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23900" y="3329358"/>
                <a:ext cx="1371600" cy="70659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Request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3" idx="3"/>
                <a:endCxn id="16" idx="1"/>
              </p:cNvCxnSpPr>
              <p:nvPr/>
            </p:nvCxnSpPr>
            <p:spPr>
              <a:xfrm>
                <a:off x="2095500" y="3682657"/>
                <a:ext cx="647699" cy="1"/>
              </a:xfrm>
              <a:prstGeom prst="straightConnector1">
                <a:avLst/>
              </a:prstGeom>
              <a:ln w="19050">
                <a:solidFill>
                  <a:srgbClr val="E331B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2743199" y="2661231"/>
                <a:ext cx="4114801" cy="2296301"/>
                <a:chOff x="3168264" y="2501255"/>
                <a:chExt cx="3211061" cy="1407438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68264" y="2871728"/>
                  <a:ext cx="1100085" cy="511153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Service Gateway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5041383" y="2501255"/>
                  <a:ext cx="1337939" cy="472593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Client Service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041384" y="3434172"/>
                  <a:ext cx="1337941" cy="474521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Security Service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4268349" y="2737552"/>
                  <a:ext cx="773035" cy="389753"/>
                </a:xfrm>
                <a:prstGeom prst="straightConnector1">
                  <a:avLst/>
                </a:prstGeom>
                <a:ln w="19050">
                  <a:solidFill>
                    <a:srgbClr val="E331B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8" idx="1"/>
                </p:cNvCxnSpPr>
                <p:nvPr/>
              </p:nvCxnSpPr>
              <p:spPr>
                <a:xfrm>
                  <a:off x="4268349" y="3127304"/>
                  <a:ext cx="773035" cy="544128"/>
                </a:xfrm>
                <a:prstGeom prst="straightConnector1">
                  <a:avLst/>
                </a:prstGeom>
                <a:ln w="19050">
                  <a:solidFill>
                    <a:srgbClr val="E331B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4" descr="Image result for nodejs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734" y="1674242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438" y="1748285"/>
              <a:ext cx="1280238" cy="61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>
              <a:stCxn id="17" idx="3"/>
              <a:endCxn id="21" idx="2"/>
            </p:cNvCxnSpPr>
            <p:nvPr/>
          </p:nvCxnSpPr>
          <p:spPr>
            <a:xfrm>
              <a:off x="6857996" y="3622787"/>
              <a:ext cx="1028704" cy="677740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8" idx="3"/>
              <a:endCxn id="21" idx="2"/>
            </p:cNvCxnSpPr>
            <p:nvPr/>
          </p:nvCxnSpPr>
          <p:spPr>
            <a:xfrm flipV="1">
              <a:off x="6858000" y="4300527"/>
              <a:ext cx="1028700" cy="845931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lowchart: Magnetic Disk 20"/>
          <p:cNvSpPr/>
          <p:nvPr/>
        </p:nvSpPr>
        <p:spPr>
          <a:xfrm>
            <a:off x="7391400" y="3841699"/>
            <a:ext cx="1676400" cy="91765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</a:t>
            </a:r>
            <a:r>
              <a:rPr lang="en-US" b="1" dirty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4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52562" y="1447800"/>
            <a:ext cx="7462838" cy="5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465917" y="1922277"/>
            <a:ext cx="3304406" cy="16215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82394" y="2022533"/>
            <a:ext cx="3304406" cy="16215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92555" y="4286294"/>
            <a:ext cx="3304406" cy="16215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9032" y="4386550"/>
            <a:ext cx="3304406" cy="16215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Service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169518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200" y="3939224"/>
            <a:ext cx="1152525" cy="4765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Request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1228725" y="4177524"/>
            <a:ext cx="447675" cy="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6400" y="3859501"/>
            <a:ext cx="1543051" cy="636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Load </a:t>
            </a:r>
            <a:r>
              <a:rPr lang="en-US" sz="1400" b="1" dirty="0" smtClean="0">
                <a:solidFill>
                  <a:schemeClr val="tx1"/>
                </a:solidFill>
              </a:rPr>
              <a:t>Balancer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2969277"/>
            <a:ext cx="1375950" cy="3915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Docker Router</a:t>
            </a:r>
            <a:endParaRPr lang="en-US" sz="1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94309" y="2122214"/>
            <a:ext cx="3304406" cy="1621577"/>
            <a:chOff x="5410199" y="2156846"/>
            <a:chExt cx="2133599" cy="111975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5410199" y="2156846"/>
              <a:ext cx="2133599" cy="11197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24501" y="2596544"/>
              <a:ext cx="692395" cy="299056"/>
            </a:xfrm>
            <a:prstGeom prst="round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Master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63700" y="2206725"/>
              <a:ext cx="753862" cy="299056"/>
            </a:xfrm>
            <a:prstGeom prst="round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Slave</a:t>
              </a:r>
              <a:endParaRPr lang="en-US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71239" y="2923991"/>
              <a:ext cx="738187" cy="299056"/>
            </a:xfrm>
            <a:prstGeom prst="round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Slave</a:t>
              </a:r>
              <a:endParaRPr lang="en-US" b="1" dirty="0"/>
            </a:p>
          </p:txBody>
        </p:sp>
      </p:grpSp>
      <p:cxnSp>
        <p:nvCxnSpPr>
          <p:cNvPr id="20" name="Straight Arrow Connector 19"/>
          <p:cNvCxnSpPr>
            <a:stCxn id="14" idx="3"/>
            <a:endCxn id="17" idx="1"/>
          </p:cNvCxnSpPr>
          <p:nvPr/>
        </p:nvCxnSpPr>
        <p:spPr>
          <a:xfrm flipV="1">
            <a:off x="4881150" y="2975505"/>
            <a:ext cx="590184" cy="189552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6543679" y="2410987"/>
            <a:ext cx="537112" cy="564518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6543679" y="2975505"/>
            <a:ext cx="548788" cy="474194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3219451" y="3165057"/>
            <a:ext cx="285749" cy="1012467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36" idx="1"/>
          </p:cNvCxnSpPr>
          <p:nvPr/>
        </p:nvCxnSpPr>
        <p:spPr>
          <a:xfrm>
            <a:off x="3219451" y="4177524"/>
            <a:ext cx="314324" cy="1064593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09032" y="2257098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 Docker</a:t>
            </a:r>
            <a:endParaRPr lang="en-US" sz="1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81150" y="3165058"/>
            <a:ext cx="3717566" cy="2930942"/>
            <a:chOff x="4936286" y="1946878"/>
            <a:chExt cx="3141682" cy="1931381"/>
          </a:xfrm>
        </p:grpSpPr>
        <p:grpSp>
          <p:nvGrpSpPr>
            <p:cNvPr id="27" name="Group 26"/>
            <p:cNvGrpSpPr/>
            <p:nvPr/>
          </p:nvGrpSpPr>
          <p:grpSpPr>
            <a:xfrm>
              <a:off x="5285443" y="2823619"/>
              <a:ext cx="2792525" cy="1054640"/>
              <a:chOff x="5333462" y="2126294"/>
              <a:chExt cx="2210337" cy="1130408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ounded Rectangle 31"/>
              <p:cNvSpPr/>
              <p:nvPr/>
            </p:nvSpPr>
            <p:spPr>
              <a:xfrm>
                <a:off x="5333462" y="2126294"/>
                <a:ext cx="2210337" cy="113040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524501" y="2596544"/>
                <a:ext cx="692395" cy="299056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Master</a:t>
                </a:r>
                <a:endParaRPr lang="en-US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563700" y="2206725"/>
                <a:ext cx="745726" cy="299056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Slave</a:t>
                </a:r>
                <a:endParaRPr lang="en-US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571238" y="2923991"/>
                <a:ext cx="738188" cy="299056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Slave</a:t>
                </a:r>
                <a:endParaRPr lang="en-US" b="1" dirty="0"/>
              </a:p>
            </p:txBody>
          </p:sp>
        </p:grpSp>
        <p:cxnSp>
          <p:nvCxnSpPr>
            <p:cNvPr id="28" name="Straight Arrow Connector 27"/>
            <p:cNvCxnSpPr>
              <a:stCxn id="14" idx="3"/>
              <a:endCxn id="33" idx="1"/>
            </p:cNvCxnSpPr>
            <p:nvPr/>
          </p:nvCxnSpPr>
          <p:spPr>
            <a:xfrm>
              <a:off x="4936286" y="1946878"/>
              <a:ext cx="590513" cy="1454977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3" idx="3"/>
              <a:endCxn id="34" idx="1"/>
            </p:cNvCxnSpPr>
            <p:nvPr/>
          </p:nvCxnSpPr>
          <p:spPr>
            <a:xfrm flipV="1">
              <a:off x="6401568" y="3038165"/>
              <a:ext cx="438150" cy="363691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3" idx="3"/>
              <a:endCxn id="35" idx="1"/>
            </p:cNvCxnSpPr>
            <p:nvPr/>
          </p:nvCxnSpPr>
          <p:spPr>
            <a:xfrm>
              <a:off x="6401568" y="3401855"/>
              <a:ext cx="447673" cy="305499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82394" y="2884275"/>
              <a:ext cx="1933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Security Docker</a:t>
              </a:r>
              <a:endParaRPr lang="en-US" sz="1400" b="1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3533775" y="5046337"/>
            <a:ext cx="1347375" cy="3915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Docker Router</a:t>
            </a:r>
            <a:endParaRPr lang="en-US" sz="1400" b="1" dirty="0"/>
          </a:p>
        </p:txBody>
      </p:sp>
      <p:cxnSp>
        <p:nvCxnSpPr>
          <p:cNvPr id="37" name="Straight Arrow Connector 36"/>
          <p:cNvCxnSpPr>
            <a:stCxn id="36" idx="3"/>
            <a:endCxn id="17" idx="1"/>
          </p:cNvCxnSpPr>
          <p:nvPr/>
        </p:nvCxnSpPr>
        <p:spPr>
          <a:xfrm flipV="1">
            <a:off x="4881150" y="2975505"/>
            <a:ext cx="590184" cy="2266612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33" idx="1"/>
          </p:cNvCxnSpPr>
          <p:nvPr/>
        </p:nvCxnSpPr>
        <p:spPr>
          <a:xfrm>
            <a:off x="4881150" y="5242117"/>
            <a:ext cx="698758" cy="130923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537366"/>
            <a:ext cx="540076" cy="4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625492"/>
            <a:ext cx="540076" cy="4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34" y="1675301"/>
            <a:ext cx="540076" cy="4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1" y="4048634"/>
            <a:ext cx="540076" cy="4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nginx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51734"/>
            <a:ext cx="1167223" cy="2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4439" y="3352800"/>
            <a:ext cx="6477000" cy="3175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396898" y="4869928"/>
            <a:ext cx="2794103" cy="15057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2" y="4869928"/>
            <a:ext cx="2794103" cy="15057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DataBase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1992956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Data Service (Node.js + KOA)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737" y="2428276"/>
            <a:ext cx="1152525" cy="4765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 Cache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2" y="4035362"/>
            <a:ext cx="2971798" cy="2242772"/>
            <a:chOff x="2276302" y="2704993"/>
            <a:chExt cx="2319097" cy="1374630"/>
          </a:xfrm>
        </p:grpSpPr>
        <p:sp>
          <p:nvSpPr>
            <p:cNvPr id="11" name="Rounded Rectangle 10"/>
            <p:cNvSpPr/>
            <p:nvPr/>
          </p:nvSpPr>
          <p:spPr>
            <a:xfrm>
              <a:off x="3052971" y="3765805"/>
              <a:ext cx="1063930" cy="3138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Secondary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76302" y="3351408"/>
              <a:ext cx="1129817" cy="2976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Primary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2" idx="2"/>
              <a:endCxn id="11" idx="1"/>
            </p:cNvCxnSpPr>
            <p:nvPr/>
          </p:nvCxnSpPr>
          <p:spPr>
            <a:xfrm>
              <a:off x="2841211" y="3649045"/>
              <a:ext cx="211761" cy="273669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3" idx="2"/>
              <a:endCxn id="12" idx="0"/>
            </p:cNvCxnSpPr>
            <p:nvPr/>
          </p:nvCxnSpPr>
          <p:spPr>
            <a:xfrm flipH="1">
              <a:off x="2841211" y="2704993"/>
              <a:ext cx="1754188" cy="646415"/>
            </a:xfrm>
            <a:prstGeom prst="straightConnector1">
              <a:avLst/>
            </a:prstGeom>
            <a:ln w="19050">
              <a:solidFill>
                <a:srgbClr val="E331B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11" idx="0"/>
            <a:endCxn id="33" idx="2"/>
          </p:cNvCxnSpPr>
          <p:nvPr/>
        </p:nvCxnSpPr>
        <p:spPr>
          <a:xfrm flipV="1">
            <a:off x="3277147" y="4035362"/>
            <a:ext cx="1294852" cy="1730764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5134" y="1992956"/>
            <a:ext cx="0" cy="43532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91202" y="5128118"/>
            <a:ext cx="1447800" cy="4856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Primary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913201" y="5766126"/>
            <a:ext cx="1363369" cy="512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Secondary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33" idx="2"/>
            <a:endCxn id="17" idx="0"/>
          </p:cNvCxnSpPr>
          <p:nvPr/>
        </p:nvCxnSpPr>
        <p:spPr>
          <a:xfrm>
            <a:off x="4571999" y="4035362"/>
            <a:ext cx="1943103" cy="1092756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  <a:endCxn id="33" idx="2"/>
          </p:cNvCxnSpPr>
          <p:nvPr/>
        </p:nvCxnSpPr>
        <p:spPr>
          <a:xfrm flipH="1" flipV="1">
            <a:off x="4571999" y="4035362"/>
            <a:ext cx="1022887" cy="1730764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3"/>
          </p:cNvCxnSpPr>
          <p:nvPr/>
        </p:nvCxnSpPr>
        <p:spPr>
          <a:xfrm flipH="1">
            <a:off x="6276570" y="5613726"/>
            <a:ext cx="238532" cy="408404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58831" y="1516357"/>
            <a:ext cx="1191125" cy="4765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Request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8132" y="6022130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DB1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6564" y="6022130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DB2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802232">
            <a:off x="5360370" y="4384059"/>
            <a:ext cx="79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Write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20036803">
            <a:off x="2991449" y="4313748"/>
            <a:ext cx="79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Write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18553632">
            <a:off x="3361765" y="4817363"/>
            <a:ext cx="79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3526157">
            <a:off x="4988448" y="4860656"/>
            <a:ext cx="55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3543000">
            <a:off x="1927027" y="5698340"/>
            <a:ext cx="79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Back-up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8066156">
            <a:off x="6118030" y="5756108"/>
            <a:ext cx="79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Back-up</a:t>
            </a:r>
            <a:endParaRPr lang="en-US" sz="1400" b="1" dirty="0"/>
          </a:p>
        </p:txBody>
      </p:sp>
      <p:pic>
        <p:nvPicPr>
          <p:cNvPr id="31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40" y="3543014"/>
            <a:ext cx="1370889" cy="4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88" y="2506892"/>
            <a:ext cx="956231" cy="3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>
          <a:xfrm>
            <a:off x="3581672" y="3470002"/>
            <a:ext cx="1980654" cy="5653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Router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(Configure center)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9" idx="2"/>
            <a:endCxn id="33" idx="0"/>
          </p:cNvCxnSpPr>
          <p:nvPr/>
        </p:nvCxnSpPr>
        <p:spPr>
          <a:xfrm flipH="1">
            <a:off x="4571999" y="2904875"/>
            <a:ext cx="1" cy="565127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848083" y="1992957"/>
            <a:ext cx="1" cy="435320"/>
          </a:xfrm>
          <a:prstGeom prst="straightConnector1">
            <a:avLst/>
          </a:prstGeom>
          <a:ln w="19050">
            <a:solidFill>
              <a:srgbClr val="E331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09113" y="2050191"/>
            <a:ext cx="68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0303" y="2983468"/>
            <a:ext cx="68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9001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1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436</Words>
  <Application>Microsoft Office PowerPoint</Application>
  <PresentationFormat>On-screen Show (4:3)</PresentationFormat>
  <Paragraphs>122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Data Training</vt:lpstr>
      <vt:lpstr>Model Service</vt:lpstr>
      <vt:lpstr>Data Service </vt:lpstr>
      <vt:lpstr>Data Service 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Yang1 [ICG-IT]</dc:creator>
  <cp:lastModifiedBy>Wang, Yang1 [ICG-IT NE]</cp:lastModifiedBy>
  <cp:revision>18</cp:revision>
  <dcterms:created xsi:type="dcterms:W3CDTF">2006-08-16T00:00:00Z</dcterms:created>
  <dcterms:modified xsi:type="dcterms:W3CDTF">2018-03-01T08:46:46Z</dcterms:modified>
</cp:coreProperties>
</file>