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60" r:id="rId2"/>
    <p:sldMasterId id="2147483684" r:id="rId3"/>
  </p:sldMasterIdLst>
  <p:notesMasterIdLst>
    <p:notesMasterId r:id="rId47"/>
  </p:notesMasterIdLst>
  <p:handoutMasterIdLst>
    <p:handoutMasterId r:id="rId48"/>
  </p:handoutMasterIdLst>
  <p:sldIdLst>
    <p:sldId id="293" r:id="rId4"/>
    <p:sldId id="438" r:id="rId5"/>
    <p:sldId id="439" r:id="rId6"/>
    <p:sldId id="440" r:id="rId7"/>
    <p:sldId id="441" r:id="rId8"/>
    <p:sldId id="442" r:id="rId9"/>
    <p:sldId id="444" r:id="rId10"/>
    <p:sldId id="443" r:id="rId11"/>
    <p:sldId id="404" r:id="rId12"/>
    <p:sldId id="405" r:id="rId13"/>
    <p:sldId id="406" r:id="rId14"/>
    <p:sldId id="407" r:id="rId15"/>
    <p:sldId id="408" r:id="rId16"/>
    <p:sldId id="409" r:id="rId17"/>
    <p:sldId id="411" r:id="rId18"/>
    <p:sldId id="412" r:id="rId19"/>
    <p:sldId id="410" r:id="rId20"/>
    <p:sldId id="413" r:id="rId21"/>
    <p:sldId id="414" r:id="rId22"/>
    <p:sldId id="416" r:id="rId23"/>
    <p:sldId id="415" r:id="rId24"/>
    <p:sldId id="417" r:id="rId25"/>
    <p:sldId id="418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433" r:id="rId41"/>
    <p:sldId id="434" r:id="rId42"/>
    <p:sldId id="435" r:id="rId43"/>
    <p:sldId id="436" r:id="rId44"/>
    <p:sldId id="437" r:id="rId45"/>
    <p:sldId id="403" r:id="rId46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D16"/>
    <a:srgbClr val="AB0E16"/>
    <a:srgbClr val="AB1018"/>
    <a:srgbClr val="B5121B"/>
    <a:srgbClr val="666666"/>
    <a:srgbClr val="D5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0" autoAdjust="0"/>
    <p:restoredTop sz="94000" autoAdjust="0"/>
  </p:normalViewPr>
  <p:slideViewPr>
    <p:cSldViewPr>
      <p:cViewPr varScale="1">
        <p:scale>
          <a:sx n="86" d="100"/>
          <a:sy n="86" d="100"/>
        </p:scale>
        <p:origin x="18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6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36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D0E30-1FAD-4397-9273-35EE8EF654DB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010BD-0CBB-456F-BE64-F1E946A5F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554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CDB6F-9360-4AC5-A1A4-B746F8B27D7E}" type="datetimeFigureOut">
              <a:rPr lang="en-GB" smtClean="0"/>
              <a:pPr/>
              <a:t>09/11/2018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8AF62-0413-459D-A055-9BD345497D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6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76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4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25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8775" y="6248400"/>
            <a:ext cx="6194425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SCC331 Networked Studio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29400" y="6248400"/>
            <a:ext cx="1066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69BF1-9BF2-8744-BC92-41645FF52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5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62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245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27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044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96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743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337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70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194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998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2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646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520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5464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227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359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327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644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7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4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3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1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4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6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F41-2B5D-B640-96A7-33371E523E8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A89-56E1-4A44-9E61-C9F2BE71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3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83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F41-2B5D-B640-96A7-33371E523E8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A89-56E1-4A44-9E61-C9F2BE719DB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6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ChangeArrowheads="1"/>
          </p:cNvSpPr>
          <p:nvPr/>
        </p:nvSpPr>
        <p:spPr bwMode="auto">
          <a:xfrm>
            <a:off x="539552" y="3789040"/>
            <a:ext cx="6324600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5000"/>
              </a:spcBef>
              <a:buClr>
                <a:schemeClr val="tx2"/>
              </a:buClr>
              <a:buSzPct val="70000"/>
            </a:pPr>
            <a:r>
              <a:rPr lang="en-US" altLang="zh-CN" dirty="0" smtClean="0">
                <a:latin typeface="Arial" charset="0"/>
              </a:rPr>
              <a:t>Zhang </a:t>
            </a:r>
            <a:r>
              <a:rPr lang="en-US" altLang="zh-CN" dirty="0" err="1" smtClean="0">
                <a:solidFill>
                  <a:schemeClr val="bg1"/>
                </a:solidFill>
                <a:latin typeface="Arial" charset="0"/>
              </a:rPr>
              <a:t>Jinyu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–  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zjy@bjtu.edu.cn</a:t>
            </a: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School 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of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Computer 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and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Information Technology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SD408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467544" y="2348880"/>
            <a:ext cx="849694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z="4200" dirty="0" smtClean="0">
                <a:solidFill>
                  <a:srgbClr val="BC0D16"/>
                </a:solidFill>
              </a:rPr>
              <a:t>SCC211 </a:t>
            </a:r>
            <a:r>
              <a:rPr lang="en-US" altLang="zh-CN" sz="4200" dirty="0" smtClean="0">
                <a:solidFill>
                  <a:srgbClr val="BC0D16"/>
                </a:solidFill>
              </a:rPr>
              <a:t>Operation</a:t>
            </a:r>
            <a:r>
              <a:rPr lang="en-GB" sz="4200" dirty="0" smtClean="0">
                <a:solidFill>
                  <a:srgbClr val="BC0D16"/>
                </a:solidFill>
              </a:rPr>
              <a:t> System </a:t>
            </a:r>
          </a:p>
        </p:txBody>
      </p:sp>
    </p:spTree>
    <p:extLst>
      <p:ext uri="{BB962C8B-B14F-4D97-AF65-F5344CB8AC3E}">
        <p14:creationId xmlns:p14="http://schemas.microsoft.com/office/powerpoint/2010/main" val="288485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700" y="620688"/>
            <a:ext cx="6377940" cy="129302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Assessment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360" y="1913716"/>
            <a:ext cx="7955280" cy="4349924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Coursework heavy module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Single </a:t>
            </a:r>
            <a:r>
              <a:rPr lang="en-US" altLang="zh-CN" dirty="0">
                <a:solidFill>
                  <a:schemeClr val="bg1"/>
                </a:solidFill>
              </a:rPr>
              <a:t>exercise, remaining 30% of marks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Implement </a:t>
            </a:r>
            <a:r>
              <a:rPr lang="en-US" altLang="zh-CN" dirty="0">
                <a:solidFill>
                  <a:schemeClr val="bg1"/>
                </a:solidFill>
              </a:rPr>
              <a:t>(subset of) real-world system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More </a:t>
            </a:r>
            <a:r>
              <a:rPr lang="en-US" altLang="zh-CN" dirty="0">
                <a:solidFill>
                  <a:schemeClr val="bg1"/>
                </a:solidFill>
              </a:rPr>
              <a:t>realistic problem than typical exercises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Given specification and ‘blank sheet of paper’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Implementation language: Java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Submit week 9, marking sessions week 10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To </a:t>
            </a:r>
            <a:r>
              <a:rPr lang="en-US" altLang="zh-CN" dirty="0">
                <a:solidFill>
                  <a:schemeClr val="bg1"/>
                </a:solidFill>
              </a:rPr>
              <a:t>be fair to everyone, you will only be marked in your allocated session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35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360" y="1340768"/>
            <a:ext cx="7955280" cy="511256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Different type of problem than perhaps used to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About </a:t>
            </a:r>
            <a:r>
              <a:rPr lang="en-US" altLang="zh-CN" dirty="0">
                <a:solidFill>
                  <a:schemeClr val="bg1"/>
                </a:solidFill>
              </a:rPr>
              <a:t>developing confidence as much as anything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Basic solution not difficult, but…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r>
              <a:rPr lang="en-US" altLang="zh-CN" dirty="0" smtClean="0">
                <a:solidFill>
                  <a:schemeClr val="bg1"/>
                </a:solidFill>
              </a:rPr>
              <a:t>Might </a:t>
            </a:r>
            <a:r>
              <a:rPr lang="en-US" altLang="zh-CN" dirty="0">
                <a:solidFill>
                  <a:schemeClr val="bg1"/>
                </a:solidFill>
              </a:rPr>
              <a:t>need to catch up on coding/ problem solving skills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Will </a:t>
            </a:r>
            <a:r>
              <a:rPr lang="en-US" altLang="zh-CN" dirty="0">
                <a:solidFill>
                  <a:schemeClr val="bg1"/>
                </a:solidFill>
              </a:rPr>
              <a:t>need time to think about it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r>
              <a:rPr lang="en-US" altLang="zh-CN" dirty="0" smtClean="0">
                <a:solidFill>
                  <a:schemeClr val="bg1"/>
                </a:solidFill>
              </a:rPr>
              <a:t>There </a:t>
            </a:r>
            <a:r>
              <a:rPr lang="en-US" altLang="zh-CN" dirty="0">
                <a:solidFill>
                  <a:schemeClr val="bg1"/>
                </a:solidFill>
              </a:rPr>
              <a:t>are plenty of subtleties, </a:t>
            </a:r>
            <a:r>
              <a:rPr lang="en-US" altLang="zh-CN" dirty="0" err="1">
                <a:solidFill>
                  <a:schemeClr val="bg1"/>
                </a:solidFill>
              </a:rPr>
              <a:t>gotchas</a:t>
            </a:r>
            <a:r>
              <a:rPr lang="en-US" altLang="zh-CN" dirty="0">
                <a:solidFill>
                  <a:schemeClr val="bg1"/>
                </a:solidFill>
              </a:rPr>
              <a:t>, …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Start NOW!!!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Don't </a:t>
            </a:r>
            <a:r>
              <a:rPr lang="en-US" altLang="zh-CN" dirty="0">
                <a:solidFill>
                  <a:schemeClr val="bg1"/>
                </a:solidFill>
              </a:rPr>
              <a:t>leave it or you won't complete it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r>
              <a:rPr lang="en-US" altLang="zh-CN" dirty="0" smtClean="0">
                <a:solidFill>
                  <a:schemeClr val="bg1"/>
                </a:solidFill>
              </a:rPr>
              <a:t>Or </a:t>
            </a:r>
            <a:r>
              <a:rPr lang="en-US" altLang="zh-CN" dirty="0">
                <a:solidFill>
                  <a:schemeClr val="bg1"/>
                </a:solidFill>
              </a:rPr>
              <a:t>enjoy it! …many do, eventually </a:t>
            </a:r>
            <a:r>
              <a:rPr lang="en-US" altLang="zh-CN" dirty="0" smtClean="0">
                <a:solidFill>
                  <a:schemeClr val="bg1"/>
                </a:solidFill>
              </a:rPr>
              <a:t>;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r>
              <a:rPr lang="en-US" altLang="zh-CN" dirty="0" smtClean="0">
                <a:solidFill>
                  <a:schemeClr val="bg1"/>
                </a:solidFill>
              </a:rPr>
              <a:t>Past </a:t>
            </a:r>
            <a:r>
              <a:rPr lang="en-US" altLang="zh-CN" dirty="0">
                <a:solidFill>
                  <a:schemeClr val="bg1"/>
                </a:solidFill>
              </a:rPr>
              <a:t>students report helped with FYP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531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SO WHAT IS AN OPERATING SYSTEM?</a:t>
            </a:r>
            <a:br>
              <a:rPr lang="en-US" altLang="zh-CN" dirty="0"/>
            </a:br>
            <a:r>
              <a:rPr lang="en-US" altLang="zh-CN" dirty="0"/>
              <a:t>SO WHAT IS AN OPERATING SYSTEM?</a:t>
            </a:r>
            <a:br>
              <a:rPr lang="en-US" altLang="zh-CN" dirty="0"/>
            </a:br>
            <a:r>
              <a:rPr lang="en-US" altLang="zh-CN" dirty="0">
                <a:solidFill>
                  <a:schemeClr val="bg1"/>
                </a:solidFill>
              </a:rPr>
              <a:t>SO WHAT IS AN OPERATING SYSTEM?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748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Operating System</a:t>
            </a:r>
            <a:br>
              <a:rPr lang="en-US" altLang="zh-CN" dirty="0"/>
            </a:br>
            <a:r>
              <a:rPr lang="en-US" altLang="zh-CN" dirty="0">
                <a:solidFill>
                  <a:schemeClr val="bg1"/>
                </a:solidFill>
              </a:rPr>
              <a:t>Operating System</a:t>
            </a:r>
            <a:br>
              <a:rPr lang="en-US" altLang="zh-CN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Machine does little without one, OS…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Manages </a:t>
            </a:r>
            <a:r>
              <a:rPr lang="en-US" altLang="zh-CN" dirty="0">
                <a:solidFill>
                  <a:schemeClr val="bg1"/>
                </a:solidFill>
              </a:rPr>
              <a:t>hardware and system resources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Shares </a:t>
            </a:r>
            <a:r>
              <a:rPr lang="en-US" altLang="zh-CN" dirty="0">
                <a:solidFill>
                  <a:schemeClr val="bg1"/>
                </a:solidFill>
              </a:rPr>
              <a:t>out and accounts for resources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Offers </a:t>
            </a:r>
            <a:r>
              <a:rPr lang="en-US" altLang="zh-CN" dirty="0">
                <a:solidFill>
                  <a:schemeClr val="bg1"/>
                </a:solidFill>
              </a:rPr>
              <a:t>secure environment for </a:t>
            </a:r>
            <a:r>
              <a:rPr lang="en-US" altLang="zh-CN" dirty="0" smtClean="0">
                <a:solidFill>
                  <a:schemeClr val="bg1"/>
                </a:solidFill>
              </a:rPr>
              <a:t>applications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Provides </a:t>
            </a:r>
            <a:r>
              <a:rPr lang="en-US" altLang="zh-CN" dirty="0">
                <a:solidFill>
                  <a:schemeClr val="bg1"/>
                </a:solidFill>
              </a:rPr>
              <a:t>common device or I/O system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Includes kernel and system library </a:t>
            </a:r>
            <a:r>
              <a:rPr lang="en-US" altLang="zh-CN" dirty="0" smtClean="0">
                <a:solidFill>
                  <a:schemeClr val="bg1"/>
                </a:solidFill>
              </a:rPr>
              <a:t>interface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Don’t </a:t>
            </a:r>
            <a:r>
              <a:rPr lang="en-US" altLang="zh-CN" dirty="0">
                <a:solidFill>
                  <a:schemeClr val="bg1"/>
                </a:solidFill>
              </a:rPr>
              <a:t>consider *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Applications </a:t>
            </a:r>
            <a:r>
              <a:rPr lang="en-US" altLang="zh-CN" dirty="0">
                <a:solidFill>
                  <a:schemeClr val="bg1"/>
                </a:solidFill>
              </a:rPr>
              <a:t>and services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Desktop </a:t>
            </a:r>
            <a:r>
              <a:rPr lang="en-US" altLang="zh-CN" dirty="0">
                <a:solidFill>
                  <a:schemeClr val="bg1"/>
                </a:solidFill>
              </a:rPr>
              <a:t>environment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70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Benefit of </a:t>
            </a:r>
            <a:r>
              <a:rPr lang="en-US" altLang="zh-CN" dirty="0" smtClean="0">
                <a:solidFill>
                  <a:schemeClr val="bg1"/>
                </a:solidFill>
              </a:rPr>
              <a:t>Abstraction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802392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Operating System gives known abstract environment within which application can operate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40" y="3010816"/>
            <a:ext cx="77628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31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Benefit of </a:t>
            </a:r>
            <a:r>
              <a:rPr lang="en-US" altLang="zh-CN" dirty="0" smtClean="0">
                <a:solidFill>
                  <a:schemeClr val="bg1"/>
                </a:solidFill>
              </a:rPr>
              <a:t>Abstraction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116243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Hardware abstraction allows us to hide hardware differences from Operating System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Operating </a:t>
            </a:r>
            <a:r>
              <a:rPr lang="en-US" altLang="zh-CN" dirty="0">
                <a:solidFill>
                  <a:schemeClr val="bg1"/>
                </a:solidFill>
              </a:rPr>
              <a:t>System can then run on different hardware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14" y="3467674"/>
            <a:ext cx="77247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47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Operating Systems</a:t>
            </a:r>
            <a:br>
              <a:rPr lang="en-US" altLang="zh-CN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Embedded/ Real-Time, emphasis on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Proven </a:t>
            </a:r>
            <a:r>
              <a:rPr lang="en-US" altLang="zh-CN" dirty="0">
                <a:solidFill>
                  <a:schemeClr val="bg1"/>
                </a:solidFill>
              </a:rPr>
              <a:t>long term reliability and strict timing guarantees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Small </a:t>
            </a:r>
            <a:r>
              <a:rPr lang="en-US" altLang="zh-CN" dirty="0">
                <a:solidFill>
                  <a:schemeClr val="bg1"/>
                </a:solidFill>
              </a:rPr>
              <a:t>footprint, no unnecessary code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Certification </a:t>
            </a:r>
            <a:r>
              <a:rPr lang="en-US" altLang="zh-CN" dirty="0">
                <a:solidFill>
                  <a:schemeClr val="bg1"/>
                </a:solidFill>
              </a:rPr>
              <a:t>process for safety critical systems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• </a:t>
            </a:r>
            <a:r>
              <a:rPr lang="en-US" altLang="zh-CN" dirty="0">
                <a:solidFill>
                  <a:schemeClr val="bg1"/>
                </a:solidFill>
              </a:rPr>
              <a:t>Server, emphasis on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Fairly </a:t>
            </a:r>
            <a:r>
              <a:rPr lang="en-US" altLang="zh-CN" dirty="0">
                <a:solidFill>
                  <a:schemeClr val="bg1"/>
                </a:solidFill>
              </a:rPr>
              <a:t>sharing </a:t>
            </a:r>
            <a:r>
              <a:rPr lang="en-US" altLang="zh-CN" dirty="0" smtClean="0">
                <a:solidFill>
                  <a:schemeClr val="bg1"/>
                </a:solidFill>
              </a:rPr>
              <a:t>resources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Reliability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• </a:t>
            </a:r>
            <a:r>
              <a:rPr lang="en-US" altLang="zh-CN" dirty="0">
                <a:solidFill>
                  <a:schemeClr val="bg1"/>
                </a:solidFill>
              </a:rPr>
              <a:t>Desktop, emphasis on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Interactivity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GUI </a:t>
            </a:r>
            <a:r>
              <a:rPr lang="en-US" altLang="zh-CN" dirty="0">
                <a:solidFill>
                  <a:schemeClr val="bg1"/>
                </a:solidFill>
              </a:rPr>
              <a:t>and graphics/ media</a:t>
            </a:r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580112" y="4077072"/>
            <a:ext cx="2808312" cy="12961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</a:rPr>
              <a:t>Could be same OS running with different parameters</a:t>
            </a:r>
          </a:p>
        </p:txBody>
      </p:sp>
      <p:sp>
        <p:nvSpPr>
          <p:cNvPr id="6" name="右大括号 5"/>
          <p:cNvSpPr/>
          <p:nvPr/>
        </p:nvSpPr>
        <p:spPr>
          <a:xfrm>
            <a:off x="4932040" y="3789040"/>
            <a:ext cx="288032" cy="18722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46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Operating Systems</a:t>
            </a:r>
            <a:br>
              <a:rPr lang="en-US" altLang="zh-CN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There are many, but…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Unix </a:t>
            </a:r>
            <a:r>
              <a:rPr lang="en-US" altLang="zh-CN" dirty="0">
                <a:solidFill>
                  <a:schemeClr val="bg1"/>
                </a:solidFill>
              </a:rPr>
              <a:t>and (Windows) NT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Dominate </a:t>
            </a:r>
            <a:r>
              <a:rPr lang="en-US" altLang="zh-CN" dirty="0">
                <a:solidFill>
                  <a:schemeClr val="bg1"/>
                </a:solidFill>
              </a:rPr>
              <a:t>market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Have </a:t>
            </a:r>
            <a:r>
              <a:rPr lang="en-US" altLang="zh-CN" dirty="0">
                <a:solidFill>
                  <a:schemeClr val="bg1"/>
                </a:solidFill>
              </a:rPr>
              <a:t>huge application and support base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User </a:t>
            </a:r>
            <a:r>
              <a:rPr lang="en-US" altLang="zh-CN" dirty="0">
                <a:solidFill>
                  <a:schemeClr val="bg1"/>
                </a:solidFill>
              </a:rPr>
              <a:t>view driven by graphical interface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r>
              <a:rPr lang="en-US" altLang="zh-CN" dirty="0" smtClean="0">
                <a:solidFill>
                  <a:schemeClr val="bg1"/>
                </a:solidFill>
              </a:rPr>
              <a:t>Arguably </a:t>
            </a:r>
            <a:r>
              <a:rPr lang="en-US" altLang="zh-CN" dirty="0">
                <a:solidFill>
                  <a:schemeClr val="bg1"/>
                </a:solidFill>
              </a:rPr>
              <a:t>not part of OS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r>
              <a:rPr lang="en-US" altLang="zh-CN" dirty="0" smtClean="0">
                <a:solidFill>
                  <a:schemeClr val="bg1"/>
                </a:solidFill>
              </a:rPr>
              <a:t>Can </a:t>
            </a:r>
            <a:r>
              <a:rPr lang="en-US" altLang="zh-CN" dirty="0">
                <a:solidFill>
                  <a:schemeClr val="bg1"/>
                </a:solidFill>
              </a:rPr>
              <a:t>be quite different to underlying OS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Not </a:t>
            </a:r>
            <a:r>
              <a:rPr lang="en-US" altLang="zh-CN" dirty="0">
                <a:solidFill>
                  <a:schemeClr val="bg1"/>
                </a:solidFill>
              </a:rPr>
              <a:t>necessarily where we’d start from </a:t>
            </a:r>
            <a:r>
              <a:rPr lang="en-US" altLang="zh-CN" dirty="0" smtClean="0">
                <a:solidFill>
                  <a:schemeClr val="bg1"/>
                </a:solidFill>
              </a:rPr>
              <a:t>today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271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99592" y="3068960"/>
            <a:ext cx="7315200" cy="182509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EVOLUTION OF A </a:t>
            </a:r>
            <a:r>
              <a:rPr lang="en-US" altLang="zh-CN" dirty="0" smtClean="0">
                <a:solidFill>
                  <a:schemeClr val="bg1"/>
                </a:solidFill>
              </a:rPr>
              <a:t>PLATFORM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11560" y="2060848"/>
            <a:ext cx="7315200" cy="6858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Windows and the Intel x86 Architecture have a long and shared history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836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Early PC Memory</a:t>
            </a:r>
            <a:br>
              <a:rPr lang="en-US" altLang="zh-CN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556792"/>
            <a:ext cx="48101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1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6801" y="620688"/>
            <a:ext cx="6377940" cy="129302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Course Aims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Theory and practical application of operating system concepts and concurrent systems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General understanding of issues in writing concurrent </a:t>
            </a:r>
            <a:r>
              <a:rPr lang="en-US" altLang="zh-CN" dirty="0" smtClean="0">
                <a:solidFill>
                  <a:schemeClr val="bg1"/>
                </a:solidFill>
              </a:rPr>
              <a:t>systems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Understand the role of operating systems play in </a:t>
            </a:r>
            <a:r>
              <a:rPr lang="en-US" altLang="zh-CN" dirty="0" smtClean="0">
                <a:solidFill>
                  <a:schemeClr val="bg1"/>
                </a:solidFill>
              </a:rPr>
              <a:t>computing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Experience in designing and implementing complex data structures to meet resource and operational system constraints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594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9541" y="584140"/>
            <a:ext cx="6377940" cy="129302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PC-DOS and </a:t>
            </a:r>
            <a:r>
              <a:rPr lang="en-US" altLang="zh-CN" dirty="0" smtClean="0">
                <a:solidFill>
                  <a:schemeClr val="bg1"/>
                </a:solidFill>
              </a:rPr>
              <a:t>MS-DOs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360" y="1877168"/>
            <a:ext cx="7955280" cy="4576167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Based on earlier CP/M by Digital Research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Control </a:t>
            </a:r>
            <a:r>
              <a:rPr lang="en-US" altLang="zh-CN" dirty="0" smtClean="0">
                <a:solidFill>
                  <a:schemeClr val="bg1"/>
                </a:solidFill>
              </a:rPr>
              <a:t>Program for Microcomputers(CP/M) </a:t>
            </a:r>
            <a:r>
              <a:rPr lang="en-US" altLang="zh-CN" dirty="0" smtClean="0">
                <a:solidFill>
                  <a:schemeClr val="bg1"/>
                </a:solidFill>
              </a:rPr>
              <a:t>– </a:t>
            </a:r>
            <a:r>
              <a:rPr lang="en-US" altLang="zh-CN" dirty="0" smtClean="0">
                <a:solidFill>
                  <a:schemeClr val="bg1"/>
                </a:solidFill>
              </a:rPr>
              <a:t>then for 8080, Z80 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Written </a:t>
            </a:r>
            <a:r>
              <a:rPr lang="en-US" altLang="zh-CN" dirty="0" smtClean="0">
                <a:solidFill>
                  <a:schemeClr val="bg1"/>
                </a:solidFill>
              </a:rPr>
              <a:t>in PL/M and Assembly Language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DOS designed within limits of 8086/ PC architecture 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All </a:t>
            </a:r>
            <a:r>
              <a:rPr lang="en-US" altLang="zh-CN" dirty="0" smtClean="0">
                <a:solidFill>
                  <a:schemeClr val="bg1"/>
                </a:solidFill>
              </a:rPr>
              <a:t>code equal, no protection 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Written </a:t>
            </a:r>
            <a:r>
              <a:rPr lang="en-US" altLang="zh-CN" dirty="0" smtClean="0">
                <a:solidFill>
                  <a:schemeClr val="bg1"/>
                </a:solidFill>
              </a:rPr>
              <a:t>in Assembly Language 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Shipped </a:t>
            </a:r>
            <a:r>
              <a:rPr lang="en-US" altLang="zh-CN" dirty="0" smtClean="0">
                <a:solidFill>
                  <a:schemeClr val="bg1"/>
                </a:solidFill>
              </a:rPr>
              <a:t>as PC-DOS with IBM PCs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Provided </a:t>
            </a:r>
            <a:r>
              <a:rPr lang="en-US" altLang="zh-CN" dirty="0">
                <a:solidFill>
                  <a:schemeClr val="bg1"/>
                </a:solidFill>
              </a:rPr>
              <a:t>module/ driver support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Rarely </a:t>
            </a:r>
            <a:r>
              <a:rPr lang="en-US" altLang="zh-CN" dirty="0">
                <a:solidFill>
                  <a:schemeClr val="bg1"/>
                </a:solidFill>
              </a:rPr>
              <a:t>used, most code wrote directly to hardware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Still </a:t>
            </a:r>
            <a:r>
              <a:rPr lang="en-US" altLang="zh-CN" dirty="0">
                <a:solidFill>
                  <a:schemeClr val="bg1"/>
                </a:solidFill>
              </a:rPr>
              <a:t>available for people running legacy code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Core </a:t>
            </a:r>
            <a:r>
              <a:rPr lang="en-US" altLang="zh-CN" dirty="0">
                <a:solidFill>
                  <a:schemeClr val="bg1"/>
                </a:solidFill>
              </a:rPr>
              <a:t>functionality also available through Command </a:t>
            </a:r>
            <a:r>
              <a:rPr lang="en-US" altLang="zh-CN" dirty="0" smtClean="0">
                <a:solidFill>
                  <a:schemeClr val="bg1"/>
                </a:solidFill>
              </a:rPr>
              <a:t>Prompt.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5805264"/>
            <a:ext cx="6477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86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Nov. 1985</a:t>
            </a:r>
            <a:r>
              <a:rPr lang="en-US" altLang="zh-CN" dirty="0">
                <a:solidFill>
                  <a:schemeClr val="bg1"/>
                </a:solidFill>
              </a:rPr>
              <a:t>: Windows 1.0 Premium</a:t>
            </a:r>
            <a:br>
              <a:rPr lang="en-US" altLang="zh-CN" dirty="0">
                <a:solidFill>
                  <a:schemeClr val="bg1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10484"/>
            <a:ext cx="7955280" cy="4069080"/>
          </a:xfrm>
        </p:spPr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Non-overlapping </a:t>
            </a:r>
            <a:r>
              <a:rPr lang="en-US" altLang="zh-CN" dirty="0">
                <a:solidFill>
                  <a:schemeClr val="bg1"/>
                </a:solidFill>
              </a:rPr>
              <a:t>‘Windows’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Each </a:t>
            </a:r>
            <a:r>
              <a:rPr lang="en-US" altLang="zh-CN" dirty="0" smtClean="0">
                <a:solidFill>
                  <a:schemeClr val="bg1"/>
                </a:solidFill>
              </a:rPr>
              <a:t>full-scree app</a:t>
            </a:r>
            <a:r>
              <a:rPr lang="en-US" altLang="zh-CN" dirty="0">
                <a:solidFill>
                  <a:schemeClr val="bg1"/>
                </a:solidFill>
              </a:rPr>
              <a:t>. </a:t>
            </a:r>
            <a:r>
              <a:rPr lang="en-US" altLang="zh-CN" dirty="0" smtClean="0">
                <a:solidFill>
                  <a:schemeClr val="bg1"/>
                </a:solidFill>
              </a:rPr>
              <a:t>Runs full-screen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076056" y="1636411"/>
            <a:ext cx="180020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/>
              <a:t>ALT-TAB 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ALT-ENTER</a:t>
            </a:r>
          </a:p>
          <a:p>
            <a:pPr algn="just"/>
            <a:r>
              <a:rPr lang="en-US" altLang="zh-CN" dirty="0" smtClean="0"/>
              <a:t> </a:t>
            </a:r>
            <a:r>
              <a:rPr lang="en-US" altLang="zh-CN" dirty="0"/>
              <a:t>Serial mouse</a:t>
            </a: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4716016" y="1833269"/>
            <a:ext cx="144016" cy="92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158399"/>
            <a:ext cx="6934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08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764373"/>
            <a:ext cx="7794064" cy="129302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dirty="0">
                <a:solidFill>
                  <a:schemeClr val="bg1"/>
                </a:solidFill>
              </a:rPr>
              <a:t>Dec 1987: Windows </a:t>
            </a:r>
            <a:r>
              <a:rPr lang="en-US" altLang="zh-CN" dirty="0" smtClean="0">
                <a:solidFill>
                  <a:schemeClr val="bg1"/>
                </a:solidFill>
              </a:rPr>
              <a:t>2.11 </a:t>
            </a:r>
            <a:r>
              <a:rPr lang="en-US" altLang="zh-CN" dirty="0">
                <a:solidFill>
                  <a:schemeClr val="bg1"/>
                </a:solidFill>
              </a:rPr>
              <a:t>Windows/286 or Windows/386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10484"/>
            <a:ext cx="7955280" cy="1458476"/>
          </a:xfrm>
        </p:spPr>
        <p:txBody>
          <a:bodyPr>
            <a:normAutofit fontScale="92500" lnSpcReduction="10000"/>
          </a:bodyPr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Overlapping windows + PS/2 mouse support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Intel </a:t>
            </a:r>
            <a:r>
              <a:rPr lang="en-US" altLang="zh-CN" dirty="0">
                <a:solidFill>
                  <a:schemeClr val="bg1"/>
                </a:solidFill>
              </a:rPr>
              <a:t>286 or 386 with Extended Memory driver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3.25</a:t>
            </a:r>
            <a:r>
              <a:rPr lang="en-US" altLang="zh-CN" dirty="0">
                <a:solidFill>
                  <a:schemeClr val="bg1"/>
                </a:solidFill>
              </a:rPr>
              <a:t>” floppies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67" y="3068960"/>
            <a:ext cx="72580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34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7324" y="620688"/>
            <a:ext cx="6857960" cy="1293028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chemeClr val="bg1"/>
                </a:solidFill>
              </a:rPr>
              <a:t>Backward Compatibility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360" y="1628800"/>
            <a:ext cx="7955280" cy="463484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Extra memory available with Intel 80286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Memory </a:t>
            </a:r>
            <a:r>
              <a:rPr lang="en-US" altLang="zh-CN" dirty="0">
                <a:solidFill>
                  <a:schemeClr val="bg1"/>
                </a:solidFill>
              </a:rPr>
              <a:t>no longer wrapped at 1MByte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– </a:t>
            </a:r>
            <a:r>
              <a:rPr lang="en-US" altLang="zh-CN" dirty="0">
                <a:solidFill>
                  <a:schemeClr val="bg1"/>
                </a:solidFill>
              </a:rPr>
              <a:t>Address line 20 (A20) now addressed above 1M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– Spare </a:t>
            </a:r>
            <a:r>
              <a:rPr lang="en-US" altLang="zh-CN" dirty="0" smtClean="0">
                <a:solidFill>
                  <a:schemeClr val="bg1"/>
                </a:solidFill>
              </a:rPr>
              <a:t>keyboard controller </a:t>
            </a:r>
            <a:r>
              <a:rPr lang="en-US" altLang="zh-CN" dirty="0">
                <a:solidFill>
                  <a:schemeClr val="bg1"/>
                </a:solidFill>
              </a:rPr>
              <a:t>line used to hold A20 low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r>
              <a:rPr lang="en-US" altLang="zh-CN" dirty="0" smtClean="0">
                <a:solidFill>
                  <a:schemeClr val="bg1"/>
                </a:solidFill>
              </a:rPr>
              <a:t>Allowed </a:t>
            </a:r>
            <a:r>
              <a:rPr lang="en-US" altLang="zh-CN" dirty="0">
                <a:solidFill>
                  <a:schemeClr val="bg1"/>
                </a:solidFill>
              </a:rPr>
              <a:t>old code to see wrapped memory until released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Modern </a:t>
            </a:r>
            <a:r>
              <a:rPr lang="en-US" altLang="zh-CN" dirty="0">
                <a:solidFill>
                  <a:schemeClr val="bg1"/>
                </a:solidFill>
              </a:rPr>
              <a:t>PC based OSs must still emulate this hack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– </a:t>
            </a:r>
            <a:r>
              <a:rPr lang="en-US" altLang="zh-CN" dirty="0">
                <a:solidFill>
                  <a:schemeClr val="bg1"/>
                </a:solidFill>
              </a:rPr>
              <a:t>Typically performed by </a:t>
            </a:r>
            <a:r>
              <a:rPr lang="en-US" altLang="zh-CN" dirty="0" smtClean="0">
                <a:solidFill>
                  <a:schemeClr val="bg1"/>
                </a:solidFill>
              </a:rPr>
              <a:t>bootloader during </a:t>
            </a:r>
            <a:r>
              <a:rPr lang="en-US" altLang="zh-CN" dirty="0">
                <a:solidFill>
                  <a:schemeClr val="bg1"/>
                </a:solidFill>
              </a:rPr>
              <a:t>boot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– x86 starts in ‘legacy’ mode or old code wouldn’t run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333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MS-DOS 5.0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Menu driven interface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– </a:t>
            </a:r>
            <a:r>
              <a:rPr lang="en-US" altLang="zh-CN" dirty="0">
                <a:solidFill>
                  <a:schemeClr val="bg1"/>
                </a:solidFill>
              </a:rPr>
              <a:t>Command prompt still available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938717"/>
            <a:ext cx="6984776" cy="389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05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Windows 3.1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360" y="1700808"/>
            <a:ext cx="7955280" cy="4562832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Later Windows for Workgroups 3.11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Added </a:t>
            </a:r>
            <a:r>
              <a:rPr lang="en-US" altLang="zh-CN" dirty="0">
                <a:solidFill>
                  <a:schemeClr val="bg1"/>
                </a:solidFill>
              </a:rPr>
              <a:t>network based file and printer sharing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1990</a:t>
            </a:r>
            <a:r>
              <a:rPr lang="en-US" altLang="zh-CN" dirty="0">
                <a:solidFill>
                  <a:schemeClr val="bg1"/>
                </a:solidFill>
              </a:rPr>
              <a:t>: Win 3.0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1992</a:t>
            </a:r>
            <a:r>
              <a:rPr lang="en-US" altLang="zh-CN" dirty="0">
                <a:solidFill>
                  <a:schemeClr val="bg1"/>
                </a:solidFill>
              </a:rPr>
              <a:t>: Win 3.1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Virtual </a:t>
            </a:r>
            <a:r>
              <a:rPr lang="en-US" altLang="zh-CN" dirty="0">
                <a:solidFill>
                  <a:schemeClr val="bg1"/>
                </a:solidFill>
              </a:rPr>
              <a:t>Memory </a:t>
            </a:r>
            <a:r>
              <a:rPr lang="en-US" altLang="zh-CN" dirty="0" smtClean="0">
                <a:solidFill>
                  <a:schemeClr val="bg1"/>
                </a:solidFill>
              </a:rPr>
              <a:t>and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later </a:t>
            </a:r>
            <a:r>
              <a:rPr lang="en-US" altLang="zh-CN" dirty="0">
                <a:solidFill>
                  <a:schemeClr val="bg1"/>
                </a:solidFill>
              </a:rPr>
              <a:t>Internet support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492896"/>
            <a:ext cx="4982016" cy="377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1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July 1993: Windows-NT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32 bit OS independent of MS-DOS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Born </a:t>
            </a:r>
            <a:r>
              <a:rPr lang="en-US" altLang="zh-CN" dirty="0" smtClean="0">
                <a:solidFill>
                  <a:schemeClr val="bg1"/>
                </a:solidFill>
              </a:rPr>
              <a:t>out of OS/2 collaboration with IBM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Coalesce </a:t>
            </a:r>
            <a:r>
              <a:rPr lang="en-US" altLang="zh-CN" dirty="0" smtClean="0">
                <a:solidFill>
                  <a:schemeClr val="bg1"/>
                </a:solidFill>
              </a:rPr>
              <a:t>MS Windows, MS Unix, and OS/2 </a:t>
            </a:r>
          </a:p>
          <a:p>
            <a:pPr lvl="2"/>
            <a:r>
              <a:rPr lang="en-US" altLang="zh-CN" dirty="0" smtClean="0">
                <a:solidFill>
                  <a:schemeClr val="bg1"/>
                </a:solidFill>
              </a:rPr>
              <a:t>Multiple personalities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Remained </a:t>
            </a:r>
            <a:r>
              <a:rPr lang="en-US" altLang="zh-CN" dirty="0">
                <a:solidFill>
                  <a:schemeClr val="bg1"/>
                </a:solidFill>
              </a:rPr>
              <a:t>a separate code base until Win XP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NT </a:t>
            </a:r>
            <a:r>
              <a:rPr lang="en-US" altLang="zh-CN" dirty="0">
                <a:solidFill>
                  <a:schemeClr val="bg1"/>
                </a:solidFill>
              </a:rPr>
              <a:t>for workstations, DOS for home/ small office PCs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NT </a:t>
            </a:r>
            <a:r>
              <a:rPr lang="en-US" altLang="zh-CN" dirty="0">
                <a:solidFill>
                  <a:schemeClr val="bg1"/>
                </a:solidFill>
              </a:rPr>
              <a:t>Server and NT Workstation </a:t>
            </a:r>
            <a:r>
              <a:rPr lang="en-US" altLang="zh-CN" dirty="0" smtClean="0">
                <a:solidFill>
                  <a:schemeClr val="bg1"/>
                </a:solidFill>
              </a:rPr>
              <a:t>editions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Determine </a:t>
            </a:r>
            <a:r>
              <a:rPr lang="en-US" altLang="zh-CN" dirty="0">
                <a:solidFill>
                  <a:schemeClr val="bg1"/>
                </a:solidFill>
              </a:rPr>
              <a:t>runtime operation – decided during install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991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99592" y="2852936"/>
            <a:ext cx="7315200" cy="182509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TYPES OF OPERATING SYSTEM</a:t>
            </a:r>
            <a:br>
              <a:rPr lang="en-US" altLang="zh-CN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484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Monolithic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718" y="2193925"/>
            <a:ext cx="4864564" cy="40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78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Monolithic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Traditional </a:t>
            </a:r>
            <a:r>
              <a:rPr lang="en-US" altLang="zh-CN" dirty="0">
                <a:solidFill>
                  <a:schemeClr val="bg1"/>
                </a:solidFill>
              </a:rPr>
              <a:t>approach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– </a:t>
            </a:r>
            <a:r>
              <a:rPr lang="en-US" altLang="zh-CN" dirty="0">
                <a:solidFill>
                  <a:schemeClr val="bg1"/>
                </a:solidFill>
              </a:rPr>
              <a:t>Tight coupling of non-application code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At </a:t>
            </a:r>
            <a:r>
              <a:rPr lang="en-US" altLang="zh-CN" dirty="0">
                <a:solidFill>
                  <a:schemeClr val="bg1"/>
                </a:solidFill>
              </a:rPr>
              <a:t>most two protection levels    (system and user)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46" y="3603303"/>
            <a:ext cx="4381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0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Assessment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3305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Programming </a:t>
            </a:r>
            <a:r>
              <a:rPr lang="en-US" altLang="zh-CN" dirty="0"/>
              <a:t>&amp; quiz based weekly </a:t>
            </a:r>
            <a:endParaRPr lang="en-US" altLang="zh-CN" dirty="0" smtClean="0"/>
          </a:p>
          <a:p>
            <a:r>
              <a:rPr lang="en-US" altLang="zh-CN" dirty="0" smtClean="0"/>
              <a:t>Feedback </a:t>
            </a:r>
            <a:r>
              <a:rPr lang="en-US" altLang="zh-CN" dirty="0"/>
              <a:t>given in labs &amp; office </a:t>
            </a:r>
            <a:r>
              <a:rPr lang="en-US" altLang="zh-CN" dirty="0" smtClean="0"/>
              <a:t>hours</a:t>
            </a:r>
          </a:p>
          <a:p>
            <a:r>
              <a:rPr lang="en-US" altLang="zh-CN" dirty="0" smtClean="0"/>
              <a:t>More </a:t>
            </a:r>
            <a:r>
              <a:rPr lang="en-US" altLang="zh-CN" dirty="0"/>
              <a:t>details on SCC211 Moodle page</a:t>
            </a:r>
          </a:p>
          <a:p>
            <a:r>
              <a:rPr lang="en-US" altLang="zh-CN" dirty="0"/>
              <a:t>Coursework deadlines </a:t>
            </a:r>
            <a:r>
              <a:rPr lang="en-US" altLang="zh-CN" dirty="0" smtClean="0"/>
              <a:t>is one month </a:t>
            </a:r>
            <a:r>
              <a:rPr lang="en-US" altLang="zh-CN" dirty="0"/>
              <a:t>after </a:t>
            </a:r>
            <a:r>
              <a:rPr lang="en-US" altLang="zh-CN" dirty="0" smtClean="0"/>
              <a:t>the task is assigned. </a:t>
            </a:r>
            <a:endParaRPr lang="en-US" alt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0756" y="1600200"/>
            <a:ext cx="3773488" cy="3773488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899592" y="5589240"/>
            <a:ext cx="7848872" cy="9361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Coursework is submitted online and plagiarism checked automatically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460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0271" y="620688"/>
            <a:ext cx="6377940" cy="129302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Monolithic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All OS code running with full privileges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– In </a:t>
            </a:r>
            <a:r>
              <a:rPr lang="en-US" altLang="zh-CN" dirty="0">
                <a:solidFill>
                  <a:schemeClr val="bg1"/>
                </a:solidFill>
              </a:rPr>
              <a:t>some systems may not be distinct user/ system levels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Difficult </a:t>
            </a:r>
            <a:r>
              <a:rPr lang="en-US" altLang="zh-CN" dirty="0">
                <a:solidFill>
                  <a:schemeClr val="bg1"/>
                </a:solidFill>
              </a:rPr>
              <a:t>to impose security or protection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Efficient </a:t>
            </a:r>
            <a:r>
              <a:rPr lang="en-US" altLang="zh-CN" dirty="0">
                <a:solidFill>
                  <a:schemeClr val="bg1"/>
                </a:solidFill>
              </a:rPr>
              <a:t>call structure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– </a:t>
            </a:r>
            <a:r>
              <a:rPr lang="en-US" altLang="zh-CN" sz="2200" dirty="0">
                <a:solidFill>
                  <a:schemeClr val="bg1"/>
                </a:solidFill>
              </a:rPr>
              <a:t>Shared access to resources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Difficult </a:t>
            </a:r>
            <a:r>
              <a:rPr lang="en-US" altLang="zh-CN" dirty="0">
                <a:solidFill>
                  <a:schemeClr val="bg1"/>
                </a:solidFill>
              </a:rPr>
              <a:t>to </a:t>
            </a:r>
            <a:r>
              <a:rPr lang="en-US" altLang="zh-CN" dirty="0" smtClean="0">
                <a:solidFill>
                  <a:schemeClr val="bg1"/>
                </a:solidFill>
              </a:rPr>
              <a:t>maintain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– </a:t>
            </a:r>
            <a:r>
              <a:rPr lang="en-US" altLang="zh-CN" dirty="0">
                <a:solidFill>
                  <a:schemeClr val="bg1"/>
                </a:solidFill>
              </a:rPr>
              <a:t>Code boundaries frequently </a:t>
            </a:r>
            <a:r>
              <a:rPr lang="en-US" altLang="zh-CN" dirty="0" smtClean="0">
                <a:solidFill>
                  <a:schemeClr val="bg1"/>
                </a:solidFill>
              </a:rPr>
              <a:t>blurred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Embedded OSs, DOS based MS Windows, initially Linux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789040"/>
            <a:ext cx="3096344" cy="188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89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Monolithic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664" y="1934002"/>
            <a:ext cx="6120680" cy="453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80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Layered Approach</a:t>
            </a:r>
            <a:br>
              <a:rPr lang="en-US" altLang="zh-CN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Realization </a:t>
            </a:r>
            <a:r>
              <a:rPr lang="en-US" altLang="zh-CN" dirty="0">
                <a:solidFill>
                  <a:schemeClr val="bg1"/>
                </a:solidFill>
              </a:rPr>
              <a:t>that we have identifiable layers in system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High-level </a:t>
            </a:r>
            <a:r>
              <a:rPr lang="en-US" altLang="zh-CN" dirty="0">
                <a:solidFill>
                  <a:schemeClr val="bg1"/>
                </a:solidFill>
              </a:rPr>
              <a:t>components built on lower </a:t>
            </a:r>
            <a:r>
              <a:rPr lang="en-US" altLang="zh-CN" dirty="0" smtClean="0">
                <a:solidFill>
                  <a:schemeClr val="bg1"/>
                </a:solidFill>
              </a:rPr>
              <a:t>ones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Impose </a:t>
            </a:r>
            <a:r>
              <a:rPr lang="en-US" altLang="zh-CN" dirty="0">
                <a:solidFill>
                  <a:schemeClr val="bg1"/>
                </a:solidFill>
              </a:rPr>
              <a:t>tighter security as move from hardware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r>
              <a:rPr lang="en-US" altLang="zh-CN" dirty="0" smtClean="0">
                <a:solidFill>
                  <a:schemeClr val="bg1"/>
                </a:solidFill>
              </a:rPr>
              <a:t>Performance </a:t>
            </a:r>
            <a:r>
              <a:rPr lang="en-US" altLang="zh-CN" dirty="0">
                <a:solidFill>
                  <a:schemeClr val="bg1"/>
                </a:solidFill>
              </a:rPr>
              <a:t>penalty with every layer crossed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Hard </a:t>
            </a:r>
            <a:r>
              <a:rPr lang="en-US" altLang="zh-CN" dirty="0">
                <a:solidFill>
                  <a:schemeClr val="bg1"/>
                </a:solidFill>
              </a:rPr>
              <a:t>to manage if complex inter-layer call chain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r>
              <a:rPr lang="en-US" altLang="zh-CN" dirty="0" smtClean="0">
                <a:solidFill>
                  <a:schemeClr val="bg1"/>
                </a:solidFill>
              </a:rPr>
              <a:t>Can’t </a:t>
            </a:r>
            <a:r>
              <a:rPr lang="en-US" altLang="zh-CN" dirty="0">
                <a:solidFill>
                  <a:schemeClr val="bg1"/>
                </a:solidFill>
              </a:rPr>
              <a:t>call up layers (only down) so needs thought at design stage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4648564"/>
            <a:ext cx="68770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1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3637" y="611295"/>
            <a:ext cx="6377940" cy="129302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Microkernel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637" y="1890246"/>
            <a:ext cx="5280055" cy="463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93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Monolithic vs. Microkernel OS</a:t>
            </a:r>
            <a:br>
              <a:rPr lang="en-US" altLang="zh-CN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Far </a:t>
            </a:r>
            <a:r>
              <a:rPr lang="en-US" altLang="zh-CN" dirty="0">
                <a:solidFill>
                  <a:schemeClr val="bg1"/>
                </a:solidFill>
              </a:rPr>
              <a:t>less code running with elevated privileges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Most </a:t>
            </a:r>
            <a:r>
              <a:rPr lang="en-US" altLang="zh-CN" dirty="0">
                <a:solidFill>
                  <a:schemeClr val="bg1"/>
                </a:solidFill>
              </a:rPr>
              <a:t>code subject to security constraints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3550769"/>
            <a:ext cx="75533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32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Micro-Kernel</a:t>
            </a:r>
            <a:br>
              <a:rPr lang="en-US" altLang="zh-CN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360" y="1772816"/>
            <a:ext cx="7955280" cy="4490824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Minimal amount of code has ‘system’ </a:t>
            </a:r>
            <a:r>
              <a:rPr lang="en-US" altLang="zh-CN" dirty="0" smtClean="0">
                <a:solidFill>
                  <a:schemeClr val="bg1"/>
                </a:solidFill>
              </a:rPr>
              <a:t>privileges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Most </a:t>
            </a:r>
            <a:r>
              <a:rPr lang="en-US" altLang="zh-CN" dirty="0">
                <a:solidFill>
                  <a:schemeClr val="bg1"/>
                </a:solidFill>
              </a:rPr>
              <a:t>code in unprivileged ‘user space’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Far </a:t>
            </a:r>
            <a:r>
              <a:rPr lang="en-US" altLang="zh-CN" dirty="0">
                <a:solidFill>
                  <a:schemeClr val="bg1"/>
                </a:solidFill>
              </a:rPr>
              <a:t>more secure than other approaches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Components </a:t>
            </a:r>
            <a:r>
              <a:rPr lang="en-US" altLang="zh-CN" dirty="0">
                <a:solidFill>
                  <a:schemeClr val="bg1"/>
                </a:solidFill>
              </a:rPr>
              <a:t>communicate by message passing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Main </a:t>
            </a:r>
            <a:r>
              <a:rPr lang="en-US" altLang="zh-CN" dirty="0">
                <a:solidFill>
                  <a:schemeClr val="bg1"/>
                </a:solidFill>
              </a:rPr>
              <a:t>function of kernel in this model is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r>
              <a:rPr lang="en-US" altLang="zh-CN" dirty="0" smtClean="0">
                <a:solidFill>
                  <a:schemeClr val="bg1"/>
                </a:solidFill>
              </a:rPr>
              <a:t>Inter-Process </a:t>
            </a:r>
            <a:r>
              <a:rPr lang="en-US" altLang="zh-CN" dirty="0">
                <a:solidFill>
                  <a:schemeClr val="bg1"/>
                </a:solidFill>
              </a:rPr>
              <a:t>Communication (IPC)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Can </a:t>
            </a:r>
            <a:r>
              <a:rPr lang="en-US" altLang="zh-CN" dirty="0">
                <a:solidFill>
                  <a:schemeClr val="bg1"/>
                </a:solidFill>
              </a:rPr>
              <a:t>be inefficient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Most </a:t>
            </a:r>
            <a:r>
              <a:rPr lang="en-US" altLang="zh-CN" dirty="0">
                <a:solidFill>
                  <a:schemeClr val="bg1"/>
                </a:solidFill>
              </a:rPr>
              <a:t>real implementations break model   (hybrid approach)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Extensible </a:t>
            </a:r>
            <a:r>
              <a:rPr lang="en-US" altLang="zh-CN" dirty="0">
                <a:solidFill>
                  <a:schemeClr val="bg1"/>
                </a:solidFill>
              </a:rPr>
              <a:t>and have minimal system dependencies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Clean </a:t>
            </a:r>
            <a:r>
              <a:rPr lang="en-US" altLang="zh-CN" dirty="0">
                <a:solidFill>
                  <a:schemeClr val="bg1"/>
                </a:solidFill>
              </a:rPr>
              <a:t>APIs make </a:t>
            </a:r>
            <a:r>
              <a:rPr lang="en-US" altLang="zh-CN" dirty="0" smtClean="0">
                <a:solidFill>
                  <a:schemeClr val="bg1"/>
                </a:solidFill>
              </a:rPr>
              <a:t>porting </a:t>
            </a:r>
            <a:r>
              <a:rPr lang="en-US" altLang="zh-CN" dirty="0">
                <a:solidFill>
                  <a:schemeClr val="bg1"/>
                </a:solidFill>
              </a:rPr>
              <a:t>or extending OS much </a:t>
            </a:r>
            <a:r>
              <a:rPr lang="en-US" altLang="zh-CN" dirty="0" smtClean="0">
                <a:solidFill>
                  <a:schemeClr val="bg1"/>
                </a:solidFill>
              </a:rPr>
              <a:t>easier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Example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Mach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Minix</a:t>
            </a:r>
            <a:r>
              <a:rPr lang="en-US" altLang="zh-CN" dirty="0">
                <a:solidFill>
                  <a:schemeClr val="bg1"/>
                </a:solidFill>
              </a:rPr>
              <a:t>, initially Microsoft (Windows) NT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312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764373"/>
            <a:ext cx="7073984" cy="129302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Networked Microkernel </a:t>
            </a:r>
            <a:r>
              <a:rPr lang="en-US" altLang="zh-CN" dirty="0" smtClean="0">
                <a:solidFill>
                  <a:schemeClr val="bg1"/>
                </a:solidFill>
              </a:rPr>
              <a:t>OS</a:t>
            </a:r>
            <a:r>
              <a:rPr lang="en-US" altLang="zh-CN" dirty="0">
                <a:solidFill>
                  <a:schemeClr val="bg1"/>
                </a:solidFill>
              </a:rPr>
              <a:t/>
            </a:r>
            <a:br>
              <a:rPr lang="en-US" altLang="zh-CN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Microkernels </a:t>
            </a:r>
            <a:r>
              <a:rPr lang="en-US" altLang="zh-CN" dirty="0">
                <a:solidFill>
                  <a:schemeClr val="bg1"/>
                </a:solidFill>
              </a:rPr>
              <a:t>Inter-Process Communication </a:t>
            </a:r>
            <a:r>
              <a:rPr lang="en-US" altLang="zh-CN" dirty="0" smtClean="0">
                <a:solidFill>
                  <a:schemeClr val="bg1"/>
                </a:solidFill>
              </a:rPr>
              <a:t>based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Easy </a:t>
            </a:r>
            <a:r>
              <a:rPr lang="en-US" altLang="zh-CN" dirty="0">
                <a:solidFill>
                  <a:schemeClr val="bg1"/>
                </a:solidFill>
              </a:rPr>
              <a:t>to extend over network  (with performance </a:t>
            </a:r>
            <a:r>
              <a:rPr lang="en-US" altLang="zh-CN" dirty="0" smtClean="0">
                <a:solidFill>
                  <a:schemeClr val="bg1"/>
                </a:solidFill>
              </a:rPr>
              <a:t>penalty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3356992"/>
            <a:ext cx="74580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85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Relative </a:t>
            </a:r>
            <a:r>
              <a:rPr lang="en-US" altLang="zh-CN" dirty="0" smtClean="0">
                <a:solidFill>
                  <a:schemeClr val="bg1"/>
                </a:solidFill>
              </a:rPr>
              <a:t>Evolution of NT and Linus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358" y="2193925"/>
            <a:ext cx="5985284" cy="40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16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Modular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847" y="2193925"/>
            <a:ext cx="5452305" cy="40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24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Library OS/ </a:t>
            </a:r>
            <a:r>
              <a:rPr lang="en-US" altLang="zh-CN" dirty="0" err="1">
                <a:solidFill>
                  <a:schemeClr val="bg1"/>
                </a:solidFill>
              </a:rPr>
              <a:t>Uni</a:t>
            </a:r>
            <a:r>
              <a:rPr lang="en-US" altLang="zh-CN" dirty="0">
                <a:solidFill>
                  <a:schemeClr val="bg1"/>
                </a:solidFill>
              </a:rPr>
              <a:t>-Kernel</a:t>
            </a:r>
            <a:br>
              <a:rPr lang="en-US" altLang="zh-CN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362" y="2193925"/>
            <a:ext cx="5477275" cy="40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2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is </a:t>
            </a:r>
            <a:r>
              <a:rPr lang="en-US" altLang="zh-CN" dirty="0" smtClean="0"/>
              <a:t>Plagiarism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Submitting </a:t>
            </a:r>
            <a:r>
              <a:rPr lang="en-US" altLang="zh-CN" dirty="0"/>
              <a:t>someone else's code </a:t>
            </a:r>
            <a:endParaRPr lang="en-US" altLang="zh-CN" dirty="0" smtClean="0"/>
          </a:p>
          <a:p>
            <a:r>
              <a:rPr lang="en-US" altLang="zh-CN" dirty="0" smtClean="0"/>
              <a:t>Sharing </a:t>
            </a:r>
            <a:r>
              <a:rPr lang="en-US" altLang="zh-CN" dirty="0"/>
              <a:t>code with each other </a:t>
            </a:r>
            <a:endParaRPr lang="en-US" altLang="zh-CN" dirty="0" smtClean="0"/>
          </a:p>
          <a:p>
            <a:r>
              <a:rPr lang="en-US" altLang="zh-CN" dirty="0" smtClean="0"/>
              <a:t>Paying </a:t>
            </a:r>
            <a:r>
              <a:rPr lang="en-US" altLang="zh-CN" dirty="0"/>
              <a:t>someone else to do it for you </a:t>
            </a:r>
            <a:endParaRPr lang="en-US" altLang="zh-CN" dirty="0" smtClean="0"/>
          </a:p>
          <a:p>
            <a:r>
              <a:rPr lang="en-US" altLang="zh-CN" dirty="0" smtClean="0"/>
              <a:t>Working </a:t>
            </a:r>
            <a:r>
              <a:rPr lang="en-US" altLang="zh-CN" dirty="0"/>
              <a:t>on assignment together &amp; submitting individually </a:t>
            </a:r>
            <a:endParaRPr lang="en-US" altLang="zh-CN" dirty="0" smtClean="0"/>
          </a:p>
          <a:p>
            <a:r>
              <a:rPr lang="en-US" altLang="zh-CN" dirty="0" smtClean="0"/>
              <a:t>If </a:t>
            </a:r>
            <a:r>
              <a:rPr lang="en-US" altLang="zh-CN" dirty="0"/>
              <a:t>you feel like it’s cheating, it probably is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899592" y="5589240"/>
            <a:ext cx="7848872" cy="9361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We </a:t>
            </a:r>
            <a:r>
              <a:rPr lang="en-US" altLang="zh-CN" sz="3200" dirty="0" smtClean="0"/>
              <a:t>never caught anyone in the past, </a:t>
            </a:r>
            <a:r>
              <a:rPr lang="en-US" altLang="zh-CN" sz="3200" dirty="0"/>
              <a:t>please don’t be </a:t>
            </a:r>
            <a:r>
              <a:rPr lang="en-US" altLang="zh-CN" sz="3200" dirty="0" smtClean="0"/>
              <a:t>first one</a:t>
            </a:r>
            <a:r>
              <a:rPr lang="en-US" altLang="zh-CN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4980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8028" y="332656"/>
            <a:ext cx="7031612" cy="129302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/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Library </a:t>
            </a:r>
            <a:r>
              <a:rPr lang="en-US" altLang="zh-CN" dirty="0">
                <a:solidFill>
                  <a:schemeClr val="bg1"/>
                </a:solidFill>
              </a:rPr>
              <a:t>OSs and </a:t>
            </a:r>
            <a:r>
              <a:rPr lang="en-US" altLang="zh-CN" dirty="0" err="1">
                <a:solidFill>
                  <a:schemeClr val="bg1"/>
                </a:solidFill>
              </a:rPr>
              <a:t>Uni</a:t>
            </a:r>
            <a:r>
              <a:rPr lang="en-US" altLang="zh-CN" dirty="0">
                <a:solidFill>
                  <a:schemeClr val="bg1"/>
                </a:solidFill>
              </a:rPr>
              <a:t>-kernels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4357" y="1639368"/>
            <a:ext cx="7955280" cy="474196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Kernel configures security at lowest level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Disk </a:t>
            </a:r>
            <a:r>
              <a:rPr lang="en-US" altLang="zh-CN" dirty="0">
                <a:solidFill>
                  <a:schemeClr val="bg1"/>
                </a:solidFill>
              </a:rPr>
              <a:t>blocks, for example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Libraries </a:t>
            </a:r>
            <a:r>
              <a:rPr lang="en-US" altLang="zh-CN" dirty="0">
                <a:solidFill>
                  <a:schemeClr val="bg1"/>
                </a:solidFill>
              </a:rPr>
              <a:t>provide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Additional </a:t>
            </a:r>
            <a:r>
              <a:rPr lang="en-US" altLang="zh-CN" dirty="0">
                <a:solidFill>
                  <a:schemeClr val="bg1"/>
                </a:solidFill>
              </a:rPr>
              <a:t>(user-/ resource-centric) security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OS </a:t>
            </a:r>
            <a:r>
              <a:rPr lang="en-US" altLang="zh-CN" dirty="0">
                <a:solidFill>
                  <a:schemeClr val="bg1"/>
                </a:solidFill>
              </a:rPr>
              <a:t>Structure and personality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r>
              <a:rPr lang="en-US" altLang="zh-CN" dirty="0" smtClean="0">
                <a:solidFill>
                  <a:schemeClr val="bg1"/>
                </a:solidFill>
              </a:rPr>
              <a:t>Could </a:t>
            </a:r>
            <a:r>
              <a:rPr lang="en-US" altLang="zh-CN" dirty="0">
                <a:solidFill>
                  <a:schemeClr val="bg1"/>
                </a:solidFill>
              </a:rPr>
              <a:t>have Linux and Windows libraries on same system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Applications </a:t>
            </a:r>
            <a:r>
              <a:rPr lang="en-US" altLang="zh-CN" dirty="0">
                <a:solidFill>
                  <a:schemeClr val="bg1"/>
                </a:solidFill>
              </a:rPr>
              <a:t>more aware of hardware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OS </a:t>
            </a:r>
            <a:r>
              <a:rPr lang="en-US" altLang="zh-CN" dirty="0">
                <a:solidFill>
                  <a:schemeClr val="bg1"/>
                </a:solidFill>
              </a:rPr>
              <a:t>personality bound into each application via libraries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Can </a:t>
            </a:r>
            <a:r>
              <a:rPr lang="en-US" altLang="zh-CN" dirty="0">
                <a:solidFill>
                  <a:schemeClr val="bg1"/>
                </a:solidFill>
              </a:rPr>
              <a:t>better match hardware constraints, features, …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Less </a:t>
            </a:r>
            <a:r>
              <a:rPr lang="en-US" altLang="zh-CN" dirty="0">
                <a:solidFill>
                  <a:schemeClr val="bg1"/>
                </a:solidFill>
              </a:rPr>
              <a:t>consistency in applications, APIs, etc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  <a:p>
            <a:pPr marL="457200" lvl="1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Microsoft </a:t>
            </a:r>
            <a:r>
              <a:rPr lang="en-US" altLang="zh-CN" dirty="0">
                <a:solidFill>
                  <a:schemeClr val="bg1"/>
                </a:solidFill>
              </a:rPr>
              <a:t>have demonstrated a fairly complete Library-OS re-implementation of Windows 7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107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8338120" cy="182509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WHEN YOU HAVE TO USE ASSEMBLY LANGUAGE</a:t>
            </a:r>
            <a:r>
              <a:rPr lang="en-US" altLang="zh-CN" dirty="0" smtClean="0">
                <a:solidFill>
                  <a:schemeClr val="bg1"/>
                </a:solidFill>
              </a:rPr>
              <a:t>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031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4491" y="620688"/>
            <a:ext cx="7362016" cy="129302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 or Assembly Language?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 can be used for most code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Advantage </a:t>
            </a:r>
            <a:r>
              <a:rPr lang="en-US" altLang="zh-CN" dirty="0">
                <a:solidFill>
                  <a:schemeClr val="bg1"/>
                </a:solidFill>
              </a:rPr>
              <a:t>of systems language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Max </a:t>
            </a:r>
            <a:r>
              <a:rPr lang="en-US" altLang="zh-CN" dirty="0">
                <a:solidFill>
                  <a:schemeClr val="bg1"/>
                </a:solidFill>
              </a:rPr>
              <a:t>~10% assembly language, typically a lot less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r>
              <a:rPr lang="en-US" altLang="zh-CN" dirty="0" smtClean="0">
                <a:solidFill>
                  <a:schemeClr val="bg1"/>
                </a:solidFill>
              </a:rPr>
              <a:t>Setting </a:t>
            </a:r>
            <a:r>
              <a:rPr lang="en-US" altLang="zh-CN" dirty="0">
                <a:solidFill>
                  <a:schemeClr val="bg1"/>
                </a:solidFill>
              </a:rPr>
              <a:t>up environment for C code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3"/>
            <a:r>
              <a:rPr lang="en-US" altLang="zh-CN" dirty="0" smtClean="0">
                <a:solidFill>
                  <a:schemeClr val="bg1"/>
                </a:solidFill>
              </a:rPr>
              <a:t>C </a:t>
            </a:r>
            <a:r>
              <a:rPr lang="en-US" altLang="zh-CN" dirty="0">
                <a:solidFill>
                  <a:schemeClr val="bg1"/>
                </a:solidFill>
              </a:rPr>
              <a:t>has minimal requirements so relatively easy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r>
              <a:rPr lang="en-US" altLang="zh-CN" dirty="0" smtClean="0">
                <a:solidFill>
                  <a:schemeClr val="bg1"/>
                </a:solidFill>
              </a:rPr>
              <a:t>Calling </a:t>
            </a:r>
            <a:r>
              <a:rPr lang="en-US" altLang="zh-CN" dirty="0">
                <a:solidFill>
                  <a:schemeClr val="bg1"/>
                </a:solidFill>
              </a:rPr>
              <a:t>kernel, </a:t>
            </a:r>
            <a:r>
              <a:rPr lang="en-US" altLang="zh-CN" dirty="0" err="1">
                <a:solidFill>
                  <a:schemeClr val="bg1"/>
                </a:solidFill>
              </a:rPr>
              <a:t>kmain</a:t>
            </a:r>
            <a:r>
              <a:rPr lang="en-US" altLang="zh-CN" dirty="0">
                <a:solidFill>
                  <a:schemeClr val="bg1"/>
                </a:solidFill>
              </a:rPr>
              <a:t>( )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r>
              <a:rPr lang="en-US" altLang="zh-CN" dirty="0" smtClean="0">
                <a:solidFill>
                  <a:schemeClr val="bg1"/>
                </a:solidFill>
              </a:rPr>
              <a:t>Accessing </a:t>
            </a:r>
            <a:r>
              <a:rPr lang="en-US" altLang="zh-CN" dirty="0">
                <a:solidFill>
                  <a:schemeClr val="bg1"/>
                </a:solidFill>
              </a:rPr>
              <a:t>anything non-standard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3"/>
            <a:r>
              <a:rPr lang="en-US" altLang="zh-CN" dirty="0" smtClean="0">
                <a:solidFill>
                  <a:schemeClr val="bg1"/>
                </a:solidFill>
              </a:rPr>
              <a:t>Special </a:t>
            </a:r>
            <a:r>
              <a:rPr lang="en-US" altLang="zh-CN" dirty="0">
                <a:solidFill>
                  <a:schemeClr val="bg1"/>
                </a:solidFill>
              </a:rPr>
              <a:t>CPU registers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3"/>
            <a:r>
              <a:rPr lang="en-US" altLang="zh-CN" dirty="0" smtClean="0">
                <a:solidFill>
                  <a:schemeClr val="bg1"/>
                </a:solidFill>
              </a:rPr>
              <a:t>CPU </a:t>
            </a:r>
            <a:r>
              <a:rPr lang="en-US" altLang="zh-CN" dirty="0">
                <a:solidFill>
                  <a:schemeClr val="bg1"/>
                </a:solidFill>
              </a:rPr>
              <a:t>interrupt system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3"/>
            <a:r>
              <a:rPr lang="en-US" altLang="zh-CN" dirty="0" smtClean="0">
                <a:solidFill>
                  <a:schemeClr val="bg1"/>
                </a:solidFill>
              </a:rPr>
              <a:t>Special </a:t>
            </a:r>
            <a:r>
              <a:rPr lang="en-US" altLang="zh-CN" dirty="0">
                <a:solidFill>
                  <a:schemeClr val="bg1"/>
                </a:solidFill>
              </a:rPr>
              <a:t>instructions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4"/>
            <a:r>
              <a:rPr lang="en-US" altLang="zh-CN" dirty="0" smtClean="0">
                <a:solidFill>
                  <a:schemeClr val="bg1"/>
                </a:solidFill>
              </a:rPr>
              <a:t>» </a:t>
            </a:r>
            <a:r>
              <a:rPr lang="en-US" altLang="zh-CN" dirty="0">
                <a:solidFill>
                  <a:schemeClr val="bg1"/>
                </a:solidFill>
              </a:rPr>
              <a:t>e.g. for isolated (as opposed to memory mapped) I/O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481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23638" y="2967335"/>
            <a:ext cx="3496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Question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962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What We Expect from </a:t>
            </a:r>
            <a:r>
              <a:rPr lang="en-US" altLang="zh-CN" dirty="0" smtClean="0"/>
              <a:t>You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Integrity </a:t>
            </a:r>
            <a:r>
              <a:rPr lang="en-US" altLang="zh-CN" dirty="0"/>
              <a:t>and Effort</a:t>
            </a:r>
          </a:p>
          <a:p>
            <a:r>
              <a:rPr lang="en-US" altLang="zh-CN" dirty="0" smtClean="0"/>
              <a:t>Come </a:t>
            </a:r>
            <a:r>
              <a:rPr lang="en-US" altLang="zh-CN" dirty="0"/>
              <a:t>to lectures</a:t>
            </a:r>
          </a:p>
          <a:p>
            <a:r>
              <a:rPr lang="en-US" altLang="zh-CN" dirty="0" smtClean="0"/>
              <a:t>Go </a:t>
            </a:r>
            <a:r>
              <a:rPr lang="en-US" altLang="zh-CN" dirty="0"/>
              <a:t>to labs (they are compulsory)</a:t>
            </a:r>
          </a:p>
          <a:p>
            <a:r>
              <a:rPr lang="en-US" altLang="zh-CN" dirty="0" smtClean="0"/>
              <a:t>Use </a:t>
            </a:r>
            <a:r>
              <a:rPr lang="en-US" altLang="zh-CN" dirty="0"/>
              <a:t>textbooks and Internet</a:t>
            </a:r>
          </a:p>
          <a:p>
            <a:r>
              <a:rPr lang="en-US" altLang="zh-CN" dirty="0" smtClean="0"/>
              <a:t>Take </a:t>
            </a:r>
            <a:r>
              <a:rPr lang="en-US" altLang="zh-CN" dirty="0"/>
              <a:t>notes (it does help, promise)</a:t>
            </a:r>
          </a:p>
          <a:p>
            <a:r>
              <a:rPr lang="en-US" altLang="zh-CN" dirty="0" smtClean="0"/>
              <a:t>Try </a:t>
            </a:r>
            <a:r>
              <a:rPr lang="en-US" altLang="zh-CN" dirty="0"/>
              <a:t>to keep up with coursework and time </a:t>
            </a:r>
            <a:r>
              <a:rPr lang="en-US" altLang="zh-CN" dirty="0" smtClean="0"/>
              <a:t>yourself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87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What You can Expect from </a:t>
            </a:r>
            <a:r>
              <a:rPr lang="en-US" altLang="zh-CN" dirty="0" smtClean="0"/>
              <a:t>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Lecture </a:t>
            </a:r>
            <a:r>
              <a:rPr lang="en-US" altLang="zh-CN" dirty="0"/>
              <a:t>notes on Moodle</a:t>
            </a:r>
          </a:p>
          <a:p>
            <a:r>
              <a:rPr lang="en-US" altLang="zh-CN" dirty="0" smtClean="0"/>
              <a:t>Ensure </a:t>
            </a:r>
            <a:r>
              <a:rPr lang="en-US" altLang="zh-CN" dirty="0"/>
              <a:t>labs are running smoothly and TAs are supportive</a:t>
            </a:r>
          </a:p>
          <a:p>
            <a:r>
              <a:rPr lang="en-US" altLang="zh-CN" dirty="0" smtClean="0"/>
              <a:t>Provide </a:t>
            </a:r>
            <a:r>
              <a:rPr lang="en-US" altLang="zh-CN" dirty="0"/>
              <a:t>extra support if needed</a:t>
            </a:r>
          </a:p>
          <a:p>
            <a:r>
              <a:rPr lang="en-US" altLang="zh-CN" dirty="0" smtClean="0"/>
              <a:t>Offer </a:t>
            </a:r>
            <a:r>
              <a:rPr lang="en-US" altLang="zh-CN" dirty="0"/>
              <a:t>prompt feedback on coursework</a:t>
            </a:r>
          </a:p>
          <a:p>
            <a:r>
              <a:rPr lang="en-US" altLang="zh-CN" dirty="0" smtClean="0"/>
              <a:t>Respond </a:t>
            </a:r>
            <a:r>
              <a:rPr lang="en-US" altLang="zh-CN" dirty="0"/>
              <a:t>to </a:t>
            </a:r>
            <a:r>
              <a:rPr lang="en-US" altLang="zh-CN" dirty="0" smtClean="0"/>
              <a:t>email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4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906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Nature of the </a:t>
            </a:r>
            <a:r>
              <a:rPr lang="en-US" altLang="zh-CN" dirty="0" smtClean="0"/>
              <a:t>module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/>
              <a:t>Practical and </a:t>
            </a:r>
            <a:r>
              <a:rPr lang="en-US" altLang="zh-CN" dirty="0" smtClean="0"/>
              <a:t>theory</a:t>
            </a:r>
          </a:p>
          <a:p>
            <a:r>
              <a:rPr lang="en-US" altLang="zh-CN" dirty="0" smtClean="0"/>
              <a:t>Lectures </a:t>
            </a:r>
            <a:r>
              <a:rPr lang="en-US" altLang="zh-CN" dirty="0"/>
              <a:t>go hand-in-hand with the </a:t>
            </a:r>
            <a:r>
              <a:rPr lang="en-US" altLang="zh-CN" dirty="0" smtClean="0"/>
              <a:t>labs</a:t>
            </a:r>
          </a:p>
          <a:p>
            <a:r>
              <a:rPr lang="en-US" altLang="zh-CN" dirty="0" smtClean="0"/>
              <a:t>Examples </a:t>
            </a:r>
            <a:r>
              <a:rPr lang="en-US" altLang="zh-CN" dirty="0"/>
              <a:t>use multiple programming languages </a:t>
            </a:r>
            <a:r>
              <a:rPr lang="en-US" altLang="zh-CN" dirty="0" smtClean="0"/>
              <a:t>(C, Java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3501008"/>
            <a:ext cx="3291914" cy="295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3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en-US" altLang="zh-CN" dirty="0"/>
              <a:t>Recommendations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Operating </a:t>
            </a:r>
            <a:r>
              <a:rPr lang="en-US" altLang="zh-CN" dirty="0"/>
              <a:t>System Concepts, 7</a:t>
            </a:r>
            <a:r>
              <a:rPr lang="en-US" altLang="zh-CN" dirty="0" smtClean="0"/>
              <a:t>th </a:t>
            </a:r>
            <a:r>
              <a:rPr lang="en-US" altLang="zh-CN" dirty="0"/>
              <a:t>edition: XP Version, James L. Peterson, Abraham </a:t>
            </a:r>
            <a:r>
              <a:rPr lang="en-US" altLang="zh-CN" dirty="0" err="1"/>
              <a:t>Silberschatz</a:t>
            </a:r>
            <a:r>
              <a:rPr lang="en-US" altLang="zh-CN" dirty="0"/>
              <a:t>, John Wiley &amp; Sons Inc., ISBN: 0471262722 (any ed.) </a:t>
            </a:r>
            <a:endParaRPr lang="en-US" altLang="zh-CN" dirty="0" smtClean="0"/>
          </a:p>
          <a:p>
            <a:r>
              <a:rPr lang="en-US" altLang="zh-CN" dirty="0" smtClean="0"/>
              <a:t>Burns</a:t>
            </a:r>
            <a:r>
              <a:rPr lang="en-US" altLang="zh-CN" dirty="0"/>
              <a:t>, A., and Davies, G., “Concurrent Programming”, Addison Wesley, 1993, ISBN 0-201-54417-2 </a:t>
            </a:r>
            <a:endParaRPr lang="en-US" altLang="zh-CN" dirty="0" smtClean="0"/>
          </a:p>
          <a:p>
            <a:r>
              <a:rPr lang="en-US" altLang="zh-CN" dirty="0" smtClean="0"/>
              <a:t>Switzer</a:t>
            </a:r>
            <a:r>
              <a:rPr lang="en-US" altLang="zh-CN" dirty="0"/>
              <a:t>, R., “Operating Systems: A Practical Approach”, Prentice Hall, 1993, ISBN 0-13-640152-X </a:t>
            </a:r>
            <a:endParaRPr lang="en-US" altLang="zh-CN" dirty="0" smtClean="0"/>
          </a:p>
          <a:p>
            <a:r>
              <a:rPr lang="en-US" altLang="zh-CN" dirty="0" smtClean="0"/>
              <a:t>Lea</a:t>
            </a:r>
            <a:r>
              <a:rPr lang="en-US" altLang="zh-CN" dirty="0"/>
              <a:t>, D., “Concurrent Programming in Java”, Addison Wesley, 1997, ISBN 0201-69581-2 </a:t>
            </a:r>
            <a:endParaRPr lang="en-US" altLang="zh-CN" dirty="0" smtClean="0"/>
          </a:p>
          <a:p>
            <a:r>
              <a:rPr lang="en-US" altLang="zh-CN" dirty="0" smtClean="0"/>
              <a:t>Stallings</a:t>
            </a:r>
            <a:r>
              <a:rPr lang="en-US" altLang="zh-CN" dirty="0"/>
              <a:t>, W., “Operating Systems (4th edition), Prentice Hall, ISBN 0-130319996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69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6801" y="620688"/>
            <a:ext cx="6377940" cy="129302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Overview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Introduction/ context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Input </a:t>
            </a:r>
            <a:r>
              <a:rPr lang="en-US" altLang="zh-CN" dirty="0">
                <a:solidFill>
                  <a:schemeClr val="bg1"/>
                </a:solidFill>
              </a:rPr>
              <a:t>and Output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Memory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File </a:t>
            </a:r>
            <a:r>
              <a:rPr lang="en-US" altLang="zh-CN" dirty="0">
                <a:solidFill>
                  <a:schemeClr val="bg1"/>
                </a:solidFill>
              </a:rPr>
              <a:t>handling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Support </a:t>
            </a:r>
            <a:r>
              <a:rPr lang="en-US" altLang="zh-CN" dirty="0">
                <a:solidFill>
                  <a:schemeClr val="bg1"/>
                </a:solidFill>
              </a:rPr>
              <a:t>for user applications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Multiple </a:t>
            </a:r>
            <a:r>
              <a:rPr lang="en-US" altLang="zh-CN" dirty="0">
                <a:solidFill>
                  <a:schemeClr val="bg1"/>
                </a:solidFill>
              </a:rPr>
              <a:t>cores and </a:t>
            </a:r>
            <a:r>
              <a:rPr lang="en-US" altLang="zh-CN" dirty="0" smtClean="0">
                <a:solidFill>
                  <a:schemeClr val="bg1"/>
                </a:solidFill>
              </a:rPr>
              <a:t>virtualiz3ewation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8736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11944</TotalTime>
  <Words>1440</Words>
  <Application>Microsoft Office PowerPoint</Application>
  <PresentationFormat>全屏显示(4:3)</PresentationFormat>
  <Paragraphs>242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Monotype Sorts</vt:lpstr>
      <vt:lpstr>宋体</vt:lpstr>
      <vt:lpstr>Arial</vt:lpstr>
      <vt:lpstr>Calibri</vt:lpstr>
      <vt:lpstr>Century Gothic</vt:lpstr>
      <vt:lpstr>Custom Design</vt:lpstr>
      <vt:lpstr>Slide 2: Text Only</vt:lpstr>
      <vt:lpstr>水汽尾迹</vt:lpstr>
      <vt:lpstr>PowerPoint 演示文稿</vt:lpstr>
      <vt:lpstr>Course Aims</vt:lpstr>
      <vt:lpstr> Assessment</vt:lpstr>
      <vt:lpstr>What is Plagiarism</vt:lpstr>
      <vt:lpstr>What We Expect from You</vt:lpstr>
      <vt:lpstr>What You can Expect from Us</vt:lpstr>
      <vt:lpstr>Nature of the module</vt:lpstr>
      <vt:lpstr>Recommendations</vt:lpstr>
      <vt:lpstr>Overview</vt:lpstr>
      <vt:lpstr>Assessment</vt:lpstr>
      <vt:lpstr>PowerPoint 演示文稿</vt:lpstr>
      <vt:lpstr>SO WHAT IS AN OPERATING SYSTEM? SO WHAT IS AN OPERATING SYSTEM? SO WHAT IS AN OPERATING SYSTEM?</vt:lpstr>
      <vt:lpstr>Operating System Operating System </vt:lpstr>
      <vt:lpstr>Benefit of Abstraction</vt:lpstr>
      <vt:lpstr>Benefit of Abstraction</vt:lpstr>
      <vt:lpstr>Operating Systems </vt:lpstr>
      <vt:lpstr>Operating Systems </vt:lpstr>
      <vt:lpstr>EVOLUTION OF A PLATFORM</vt:lpstr>
      <vt:lpstr>Early PC Memory </vt:lpstr>
      <vt:lpstr>PC-DOS and MS-DOs</vt:lpstr>
      <vt:lpstr>Nov. 1985: Windows 1.0 Premium </vt:lpstr>
      <vt:lpstr>Dec 1987: Windows 2.11 Windows/286 or Windows/386 </vt:lpstr>
      <vt:lpstr>Backward Compatibility</vt:lpstr>
      <vt:lpstr>MS-DOS 5.0</vt:lpstr>
      <vt:lpstr>Windows 3.1</vt:lpstr>
      <vt:lpstr>July 1993: Windows-NT</vt:lpstr>
      <vt:lpstr>TYPES OF OPERATING SYSTEM </vt:lpstr>
      <vt:lpstr>Monolithic</vt:lpstr>
      <vt:lpstr>Monolithic</vt:lpstr>
      <vt:lpstr>Monolithic</vt:lpstr>
      <vt:lpstr>Monolithic</vt:lpstr>
      <vt:lpstr>Layered Approach </vt:lpstr>
      <vt:lpstr>Microkernel</vt:lpstr>
      <vt:lpstr>Monolithic vs. Microkernel OS </vt:lpstr>
      <vt:lpstr>Micro-Kernel </vt:lpstr>
      <vt:lpstr>Networked Microkernel OS </vt:lpstr>
      <vt:lpstr>Relative Evolution of NT and Linus</vt:lpstr>
      <vt:lpstr>Modular</vt:lpstr>
      <vt:lpstr>Library OS/ Uni-Kernel </vt:lpstr>
      <vt:lpstr> Library OSs and Uni-kernels</vt:lpstr>
      <vt:lpstr>WHEN YOU HAVE TO USE ASSEMBLY LANGUAGE…</vt:lpstr>
      <vt:lpstr>C or Assembly Language?</vt:lpstr>
      <vt:lpstr>PowerPoint 演示文稿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zjy</cp:lastModifiedBy>
  <cp:revision>546</cp:revision>
  <cp:lastPrinted>2015-10-16T12:49:29Z</cp:lastPrinted>
  <dcterms:created xsi:type="dcterms:W3CDTF">2011-10-31T13:04:17Z</dcterms:created>
  <dcterms:modified xsi:type="dcterms:W3CDTF">2018-11-09T03:44:17Z</dcterms:modified>
</cp:coreProperties>
</file>