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36"/>
  </p:notesMasterIdLst>
  <p:handoutMasterIdLst>
    <p:handoutMasterId r:id="rId37"/>
  </p:handoutMasterIdLst>
  <p:sldIdLst>
    <p:sldId id="29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03" r:id="rId35"/>
  </p:sldIdLst>
  <p:sldSz cx="9144000" cy="6858000" type="screen4x3"/>
  <p:notesSz cx="6797675" cy="9928225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C0D16"/>
    <a:srgbClr val="AB0E16"/>
    <a:srgbClr val="AB1018"/>
    <a:srgbClr val="B5121B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00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panose="020B0604020202020204" pitchFamily="34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zjy@bjtu.edu.cn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SD408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1844824"/>
            <a:ext cx="8496944" cy="1512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4200" dirty="0" smtClean="0">
                <a:solidFill>
                  <a:srgbClr val="BC0D16"/>
                </a:solidFill>
              </a:rPr>
              <a:t>(Input and Output) 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Multiple Interrupt Service </a:t>
            </a:r>
            <a:r>
              <a:rPr lang="en-US" altLang="zh-CN" dirty="0" smtClean="0"/>
              <a:t>Routines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530193"/>
            <a:ext cx="7848872" cy="49529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15920" y="566102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zh-CN" altLang="en-US"/>
              <a:t>三个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46240" y="1577340"/>
            <a:ext cx="83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77305" y="2974340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31740" y="4166235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Pushal</a:t>
            </a:r>
            <a:r>
              <a:rPr lang="en-US" altLang="zh-CN" dirty="0"/>
              <a:t> Instruction and C </a:t>
            </a:r>
            <a:r>
              <a:rPr lang="en-US" altLang="zh-CN" dirty="0" smtClean="0"/>
              <a:t>Handler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63088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 Pushes x86 registers in following order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cpu_registers</a:t>
            </a:r>
            <a:r>
              <a:rPr lang="en-US" altLang="zh-CN" dirty="0"/>
              <a:t>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uint32_t </a:t>
            </a:r>
            <a:r>
              <a:rPr lang="en-US" altLang="zh-CN" dirty="0" err="1"/>
              <a:t>edi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uint32_t </a:t>
            </a:r>
            <a:r>
              <a:rPr lang="en-US" altLang="zh-CN" dirty="0" err="1"/>
              <a:t>esi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uint32_t </a:t>
            </a:r>
            <a:r>
              <a:rPr lang="en-US" altLang="zh-CN" dirty="0" err="1"/>
              <a:t>ebp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uint32_t  </a:t>
            </a:r>
            <a:r>
              <a:rPr lang="en-US" altLang="zh-CN" dirty="0" err="1"/>
              <a:t>esp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uint32_t  </a:t>
            </a:r>
            <a:r>
              <a:rPr lang="en-US" altLang="zh-CN" dirty="0" err="1"/>
              <a:t>ebx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uint32_t  </a:t>
            </a:r>
            <a:r>
              <a:rPr lang="en-US" altLang="zh-CN" dirty="0" err="1"/>
              <a:t>edx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uint32_t </a:t>
            </a:r>
            <a:r>
              <a:rPr lang="en-US" altLang="zh-CN" dirty="0" err="1"/>
              <a:t>ecx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uint32_t </a:t>
            </a:r>
            <a:r>
              <a:rPr lang="en-US" altLang="zh-CN" dirty="0" err="1"/>
              <a:t>eax</a:t>
            </a:r>
            <a:r>
              <a:rPr lang="en-US" altLang="zh-CN" dirty="0"/>
              <a:t>; 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C_handler</a:t>
            </a:r>
            <a:r>
              <a:rPr lang="en-US" altLang="zh-CN" dirty="0"/>
              <a:t>( // Interrupt handler called from assembler ISR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cpu_registers</a:t>
            </a:r>
            <a:r>
              <a:rPr lang="en-US" altLang="zh-CN" dirty="0"/>
              <a:t> </a:t>
            </a:r>
            <a:r>
              <a:rPr lang="en-US" altLang="zh-CN" dirty="0" err="1"/>
              <a:t>regs</a:t>
            </a:r>
            <a:r>
              <a:rPr lang="en-US" altLang="zh-CN" dirty="0"/>
              <a:t>, uint32_t </a:t>
            </a:r>
            <a:r>
              <a:rPr lang="en-US" altLang="zh-CN" dirty="0" err="1"/>
              <a:t>irq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uint32_t </a:t>
            </a:r>
            <a:r>
              <a:rPr lang="en-US" altLang="zh-CN" dirty="0" err="1"/>
              <a:t>instr_ptr</a:t>
            </a:r>
            <a:r>
              <a:rPr lang="en-US" altLang="zh-CN" dirty="0"/>
              <a:t>, uint32_t </a:t>
            </a:r>
            <a:r>
              <a:rPr lang="en-US" altLang="zh-CN" dirty="0" err="1"/>
              <a:t>cs</a:t>
            </a:r>
            <a:r>
              <a:rPr lang="en-US" altLang="zh-CN" dirty="0"/>
              <a:t>, uint32_t </a:t>
            </a:r>
            <a:r>
              <a:rPr lang="en-US" altLang="zh-CN" dirty="0" err="1"/>
              <a:t>cpu_flags</a:t>
            </a:r>
            <a:r>
              <a:rPr lang="en-US" altLang="zh-CN" dirty="0"/>
              <a:t> ) {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39952" y="2872210"/>
            <a:ext cx="2376264" cy="1036711"/>
          </a:xfrm>
          <a:ln>
            <a:solidFill>
              <a:srgbClr val="666666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isr</a:t>
            </a:r>
            <a:r>
              <a:rPr lang="en-US" altLang="zh-CN" dirty="0"/>
              <a:t>:  </a:t>
            </a:r>
            <a:r>
              <a:rPr lang="en-US" altLang="zh-CN" dirty="0" smtClean="0"/>
              <a:t>push           </a:t>
            </a:r>
            <a:r>
              <a:rPr lang="en-US" altLang="zh-CN" dirty="0"/>
              <a:t>$3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ushal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call </a:t>
            </a:r>
            <a:r>
              <a:rPr lang="en-US" altLang="zh-CN" dirty="0" err="1"/>
              <a:t>C_handler</a:t>
            </a:r>
            <a:r>
              <a:rPr lang="en-US" altLang="zh-CN" dirty="0"/>
              <a:t> 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 rot="16200000">
            <a:off x="3023828" y="3465004"/>
            <a:ext cx="72008" cy="46085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187624" y="5869907"/>
            <a:ext cx="4032448" cy="28803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Always pushed by x86 processor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763688" y="3908921"/>
            <a:ext cx="2520280" cy="888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3"/>
          <p:cNvSpPr txBox="1"/>
          <p:nvPr/>
        </p:nvSpPr>
        <p:spPr>
          <a:xfrm>
            <a:off x="6516797" y="3279426"/>
            <a:ext cx="2376264" cy="650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Interrupt number we pushed   ($3)</a:t>
            </a:r>
            <a:endParaRPr lang="en-US" altLang="zh-CN" dirty="0"/>
          </a:p>
          <a:p>
            <a:pPr marL="0" indent="0">
              <a:buFont typeface="Arial" panose="020B0604020202020204"/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427984" y="4027934"/>
            <a:ext cx="2874032" cy="932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43940" y="5501640"/>
            <a:ext cx="152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指令</a:t>
            </a:r>
            <a:r>
              <a:rPr lang="zh-CN" altLang="en-US"/>
              <a:t>寄存器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71775" y="5584825"/>
            <a:ext cx="107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</a:t>
            </a:r>
            <a:r>
              <a:rPr lang="zh-CN" altLang="en-US"/>
              <a:t>栈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558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Generalizing </a:t>
            </a:r>
            <a:r>
              <a:rPr lang="en-US" altLang="zh-CN" dirty="0"/>
              <a:t>the </a:t>
            </a:r>
            <a:r>
              <a:rPr lang="en-US" altLang="zh-CN" dirty="0" smtClean="0"/>
              <a:t>Mechanism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Interrupts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 </a:t>
            </a:r>
            <a:r>
              <a:rPr lang="en-US" altLang="zh-CN" dirty="0"/>
              <a:t>Request signal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Generated </a:t>
            </a:r>
            <a:r>
              <a:rPr lang="en-US" altLang="zh-CN" dirty="0"/>
              <a:t>by device attached to specific wire/ line</a:t>
            </a:r>
            <a:endParaRPr lang="en-US" altLang="zh-CN" dirty="0"/>
          </a:p>
          <a:p>
            <a:pPr lvl="1"/>
            <a:r>
              <a:rPr lang="en-US" altLang="zh-CN" dirty="0" smtClean="0"/>
              <a:t>Message </a:t>
            </a:r>
            <a:r>
              <a:rPr lang="en-US" altLang="zh-CN" dirty="0"/>
              <a:t>based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Requested </a:t>
            </a:r>
            <a:r>
              <a:rPr lang="en-US" altLang="zh-CN" dirty="0"/>
              <a:t>in ‘message’ over intelligent bus, e.g. PCI</a:t>
            </a:r>
            <a:endParaRPr lang="en-US" altLang="zh-CN" dirty="0"/>
          </a:p>
          <a:p>
            <a:r>
              <a:rPr lang="en-US" altLang="zh-CN" dirty="0" smtClean="0"/>
              <a:t>Exceptions  </a:t>
            </a:r>
            <a:r>
              <a:rPr lang="en-US" altLang="zh-CN" dirty="0"/>
              <a:t>(can be generic term encompassing others)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Generated </a:t>
            </a:r>
            <a:r>
              <a:rPr lang="en-US" altLang="zh-CN" dirty="0"/>
              <a:t>in response to internal processor problem</a:t>
            </a:r>
            <a:endParaRPr lang="en-US" altLang="zh-CN" dirty="0"/>
          </a:p>
          <a:p>
            <a:r>
              <a:rPr lang="en-US" altLang="zh-CN" dirty="0" smtClean="0"/>
              <a:t>Software </a:t>
            </a:r>
            <a:r>
              <a:rPr lang="en-US" altLang="zh-CN" dirty="0"/>
              <a:t>Interrupts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Initiated </a:t>
            </a:r>
            <a:r>
              <a:rPr lang="en-US" altLang="zh-CN" dirty="0"/>
              <a:t>by executing special Interrupt/ Trap instruction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64760" y="2074545"/>
            <a:ext cx="258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发生中断，电压</a:t>
            </a:r>
            <a:r>
              <a:rPr lang="zh-CN" altLang="en-US"/>
              <a:t>升高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31820" y="3429000"/>
            <a:ext cx="171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zh-CN" altLang="en-US"/>
              <a:t>互联网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21560" y="3874770"/>
            <a:ext cx="225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两种：外部，</a:t>
            </a:r>
            <a:r>
              <a:rPr lang="zh-CN" altLang="en-US"/>
              <a:t>自己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60515" y="5589270"/>
            <a:ext cx="1633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陷阱，设计好的</a:t>
            </a:r>
            <a:r>
              <a:rPr lang="zh-CN" altLang="en-US"/>
              <a:t>中断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463" y="116632"/>
            <a:ext cx="4042792" cy="58092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x86 Exception 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8771" y="671729"/>
            <a:ext cx="8712968" cy="58536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char * x86Exception[ ] =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/>
              <a:t>Division by zero",                          </a:t>
            </a:r>
            <a:r>
              <a:rPr lang="en-US" altLang="zh-CN" dirty="0" smtClean="0"/>
              <a:t>              //  </a:t>
            </a:r>
            <a:r>
              <a:rPr lang="en-US" altLang="zh-CN" dirty="0"/>
              <a:t>0 F -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/>
              <a:t>Single step",                                   </a:t>
            </a:r>
            <a:r>
              <a:rPr lang="en-US" altLang="zh-CN" dirty="0" smtClean="0"/>
              <a:t>             //  </a:t>
            </a:r>
            <a:r>
              <a:rPr lang="en-US" altLang="zh-CN" dirty="0"/>
              <a:t>1 FT </a:t>
            </a:r>
            <a:r>
              <a:rPr lang="en-US" altLang="zh-CN" dirty="0" smtClean="0"/>
              <a:t>-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Non-</a:t>
            </a:r>
            <a:r>
              <a:rPr lang="en-US" altLang="zh-CN" dirty="0" err="1"/>
              <a:t>Maskable</a:t>
            </a:r>
            <a:r>
              <a:rPr lang="en-US" altLang="zh-CN" dirty="0"/>
              <a:t> Interrupt (NMI</a:t>
            </a:r>
            <a:r>
              <a:rPr lang="en-US" altLang="zh-CN" dirty="0" smtClean="0"/>
              <a:t>)",             </a:t>
            </a:r>
            <a:r>
              <a:rPr lang="en-US" altLang="zh-CN" dirty="0"/>
              <a:t>//  2 I  </a:t>
            </a:r>
            <a:r>
              <a:rPr lang="en-US" altLang="zh-CN" dirty="0" smtClean="0"/>
              <a:t>-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Breakpoint",                    </a:t>
            </a:r>
            <a:r>
              <a:rPr lang="en-US" altLang="zh-CN" dirty="0" smtClean="0"/>
              <a:t>                            </a:t>
            </a:r>
            <a:r>
              <a:rPr lang="en-US" altLang="zh-CN" dirty="0"/>
              <a:t>//  3 T  </a:t>
            </a:r>
            <a:r>
              <a:rPr lang="en-US" altLang="zh-CN" dirty="0" smtClean="0"/>
              <a:t>-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INTO executed with overflow flag set",  </a:t>
            </a:r>
            <a:r>
              <a:rPr lang="en-US" altLang="zh-CN" dirty="0" smtClean="0"/>
              <a:t> </a:t>
            </a:r>
            <a:r>
              <a:rPr lang="en-US" altLang="zh-CN" dirty="0"/>
              <a:t>//  4 T  </a:t>
            </a:r>
            <a:r>
              <a:rPr lang="en-US" altLang="zh-CN" dirty="0" smtClean="0"/>
              <a:t>-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BOUND executed with index outside array bounds",  //  5 F </a:t>
            </a:r>
            <a:r>
              <a:rPr lang="en-US" altLang="zh-CN" dirty="0" smtClean="0"/>
              <a:t>-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Invalid Op-code",                                 //  6 F  </a:t>
            </a:r>
            <a:r>
              <a:rPr lang="en-US" altLang="zh-CN" dirty="0" smtClean="0"/>
              <a:t>-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Device/ Co-processor not available", </a:t>
            </a:r>
            <a:r>
              <a:rPr lang="en-US" altLang="zh-CN" dirty="0" smtClean="0"/>
              <a:t>      </a:t>
            </a:r>
            <a:r>
              <a:rPr lang="en-US" altLang="zh-CN" dirty="0"/>
              <a:t>//  7 F </a:t>
            </a:r>
            <a:r>
              <a:rPr lang="en-US" altLang="zh-CN" dirty="0" smtClean="0"/>
              <a:t>-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Double fault - no handler for exception", </a:t>
            </a:r>
            <a:r>
              <a:rPr lang="en-US" altLang="zh-CN" dirty="0" smtClean="0"/>
              <a:t> </a:t>
            </a:r>
            <a:r>
              <a:rPr lang="en-US" altLang="zh-CN" dirty="0"/>
              <a:t>//  8 A 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/>
              <a:t>Co-processor Segment overrun (pre i486)",      //  9 </a:t>
            </a:r>
            <a:r>
              <a:rPr lang="en-US" altLang="zh-CN" dirty="0" smtClean="0"/>
              <a:t>F -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"Invalid Task State Segment (TSS)",         // 10 F  E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"Segment not present",                            // 11 F  E </a:t>
            </a:r>
            <a:br>
              <a:rPr lang="en-US" altLang="zh-CN" dirty="0"/>
            </a:br>
            <a:r>
              <a:rPr lang="en-US" altLang="zh-CN" dirty="0"/>
              <a:t>    "Stack/ Segment Fault",                            // 12 F  E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"General Protection Fault (GPF)",           // 13 F  E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"Page Fault",                                                // 14 F  E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"Exception 0x0F - reserved by Intel",        // 15 </a:t>
            </a:r>
            <a:r>
              <a:rPr lang="en-US" altLang="zh-CN" dirty="0" smtClean="0"/>
              <a:t>-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"x87 Floating Point exception",                 // 16 F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"Alignment check (Ring 3: user mode)",  // 17 F  0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"Machine check (internal processor error)",  // 18 A  ?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"SIMD Floating Point exception",                   // 19 F </a:t>
            </a:r>
            <a:r>
              <a:rPr lang="en-US" altLang="zh-CN" dirty="0" smtClean="0"/>
              <a:t>-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292090" y="3644900"/>
            <a:ext cx="206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没有处理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8175" y="4725035"/>
            <a:ext cx="247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内存管理是分页</a:t>
            </a:r>
            <a:r>
              <a:rPr lang="zh-CN" altLang="en-US"/>
              <a:t>管理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0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Programmable Interrupt Controller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Processor can’t have separate wire to every device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 </a:t>
            </a:r>
            <a:r>
              <a:rPr lang="en-US" altLang="zh-CN" dirty="0"/>
              <a:t>now uses Advanced PIC (Intel 82093 APIC)</a:t>
            </a:r>
            <a:endParaRPr lang="en-US" altLang="zh-CN" dirty="0"/>
          </a:p>
          <a:p>
            <a:r>
              <a:rPr lang="en-US" altLang="zh-CN" dirty="0" smtClean="0"/>
              <a:t>Gives </a:t>
            </a:r>
            <a:r>
              <a:rPr lang="en-US" altLang="zh-CN" dirty="0"/>
              <a:t>priority to most important devices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Orders </a:t>
            </a:r>
            <a:r>
              <a:rPr lang="en-US" altLang="zh-CN" dirty="0"/>
              <a:t>generated interrupts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99" y="4293096"/>
            <a:ext cx="7737347" cy="23762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02180" y="1268730"/>
            <a:ext cx="287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</a:t>
            </a:r>
            <a:r>
              <a:rPr lang="zh-CN" altLang="en-US"/>
              <a:t>中断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27630" y="2060575"/>
            <a:ext cx="479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不能为每一个外设弄</a:t>
            </a:r>
            <a:r>
              <a:rPr lang="zh-CN" altLang="en-US"/>
              <a:t>一根线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43530" y="3068955"/>
            <a:ext cx="1855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PIC:</a:t>
            </a:r>
            <a:r>
              <a:rPr lang="zh-CN" altLang="en-US"/>
              <a:t>程序</a:t>
            </a:r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260" y="116840"/>
            <a:ext cx="6926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The PIC is responsible for routing interrupt requests from devices to the appropriate Interrupt Service Routine (ISR) in the system.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Remapping PIC Interrupts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624" y="1419163"/>
            <a:ext cx="6984776" cy="52501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16475" y="2425700"/>
            <a:ext cx="263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映射成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672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Precise and Imprecise </a:t>
            </a:r>
            <a:r>
              <a:rPr lang="en-US" altLang="zh-CN" dirty="0" smtClean="0"/>
              <a:t>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Precise </a:t>
            </a:r>
            <a:r>
              <a:rPr lang="en-US" altLang="zh-CN" dirty="0"/>
              <a:t>Exceptions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Current </a:t>
            </a:r>
            <a:r>
              <a:rPr lang="en-US" altLang="zh-CN" dirty="0"/>
              <a:t>instruction(s) complete execution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 </a:t>
            </a:r>
            <a:r>
              <a:rPr lang="en-US" altLang="zh-CN" dirty="0"/>
              <a:t>service routine called</a:t>
            </a:r>
            <a:endParaRPr lang="en-US" altLang="zh-CN" dirty="0"/>
          </a:p>
          <a:p>
            <a:r>
              <a:rPr lang="en-US" altLang="zh-CN" dirty="0" smtClean="0"/>
              <a:t>Imprecise </a:t>
            </a:r>
            <a:r>
              <a:rPr lang="en-US" altLang="zh-CN" dirty="0"/>
              <a:t>Exceptions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 </a:t>
            </a:r>
            <a:r>
              <a:rPr lang="en-US" altLang="zh-CN" dirty="0"/>
              <a:t>service routine called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Deeply </a:t>
            </a:r>
            <a:r>
              <a:rPr lang="en-US" altLang="zh-CN" dirty="0"/>
              <a:t>pipelined instructions not fully complete </a:t>
            </a:r>
            <a:endParaRPr lang="en-US" altLang="zh-CN" dirty="0"/>
          </a:p>
          <a:p>
            <a:pPr lvl="1"/>
            <a:r>
              <a:rPr lang="en-US" altLang="zh-CN" dirty="0" smtClean="0"/>
              <a:t>Hard </a:t>
            </a:r>
            <a:r>
              <a:rPr lang="en-US" altLang="zh-CN" dirty="0"/>
              <a:t>to recover from due to unknown state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unrolled in hardware, leads to complex internal </a:t>
            </a:r>
            <a:r>
              <a:rPr lang="en-US" altLang="zh-CN" dirty="0" smtClean="0"/>
              <a:t>logic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08070" y="5631815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00470" y="2952115"/>
            <a:ext cx="24409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精确的例外</a:t>
            </a:r>
            <a:endParaRPr lang="zh-CN" altLang="en-US" sz="800"/>
          </a:p>
          <a:p>
            <a:r>
              <a:rPr lang="zh-CN" altLang="en-US" sz="800"/>
              <a:t>当前指令完成执行</a:t>
            </a:r>
            <a:endParaRPr lang="zh-CN" altLang="en-US" sz="800"/>
          </a:p>
          <a:p>
            <a:r>
              <a:rPr lang="zh-CN" altLang="en-US" sz="800"/>
              <a:t>中断服务例程</a:t>
            </a:r>
            <a:endParaRPr lang="zh-CN" altLang="en-US" sz="800"/>
          </a:p>
          <a:p>
            <a:r>
              <a:rPr lang="zh-CN" altLang="en-US" sz="800"/>
              <a:t>不精确的例外</a:t>
            </a:r>
            <a:endParaRPr lang="zh-CN" altLang="en-US" sz="800"/>
          </a:p>
          <a:p>
            <a:r>
              <a:rPr lang="zh-CN" altLang="en-US" sz="800"/>
              <a:t>中断服务例程</a:t>
            </a:r>
            <a:endParaRPr lang="zh-CN" altLang="en-US" sz="800"/>
          </a:p>
          <a:p>
            <a:r>
              <a:rPr lang="zh-CN" altLang="en-US" sz="800"/>
              <a:t>由于未知状态难以恢复．</a:t>
            </a:r>
            <a:endParaRPr lang="zh-CN" altLang="en-US" sz="800"/>
          </a:p>
          <a:p>
            <a:endParaRPr lang="zh-CN" altLang="en-US" sz="800"/>
          </a:p>
        </p:txBody>
      </p:sp>
      <p:sp>
        <p:nvSpPr>
          <p:cNvPr id="6" name="文本框 5"/>
          <p:cNvSpPr txBox="1"/>
          <p:nvPr/>
        </p:nvSpPr>
        <p:spPr>
          <a:xfrm>
            <a:off x="2178050" y="4371975"/>
            <a:ext cx="196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一级一级</a:t>
            </a:r>
            <a:r>
              <a:rPr lang="zh-CN" altLang="en-US"/>
              <a:t>执行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00505" y="5366385"/>
            <a:ext cx="184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</a:t>
            </a:r>
            <a:r>
              <a:rPr lang="zh-CN" altLang="en-US"/>
              <a:t>回滚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altLang="zh-CN" dirty="0"/>
              <a:t>When Exceptions go Wrong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Interrupts MUST be correctly handled</a:t>
            </a:r>
            <a:endParaRPr lang="en-US" altLang="zh-CN" dirty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no interrupt service routine set for interrupt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Processor </a:t>
            </a:r>
            <a:r>
              <a:rPr lang="en-US" altLang="zh-CN" dirty="0"/>
              <a:t>raises Double Fault interrupt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Unknown </a:t>
            </a:r>
            <a:r>
              <a:rPr lang="en-US" altLang="zh-CN" dirty="0"/>
              <a:t>state can be hard to recover from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Blue </a:t>
            </a:r>
            <a:r>
              <a:rPr lang="en-US" altLang="zh-CN" dirty="0"/>
              <a:t>Screen of Death</a:t>
            </a:r>
            <a:endParaRPr lang="en-US" altLang="zh-CN" dirty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double fault isn’t </a:t>
            </a:r>
            <a:r>
              <a:rPr lang="en-US" altLang="zh-CN" dirty="0" smtClean="0"/>
              <a:t>handled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Processor </a:t>
            </a:r>
            <a:r>
              <a:rPr lang="en-US" altLang="zh-CN" dirty="0"/>
              <a:t>Triple Faults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Causes </a:t>
            </a:r>
            <a:r>
              <a:rPr lang="en-US" altLang="zh-CN" dirty="0"/>
              <a:t>machine restart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127" y="4149080"/>
            <a:ext cx="3086243" cy="23042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4390" y="3068955"/>
            <a:ext cx="264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二次</a:t>
            </a:r>
            <a:r>
              <a:rPr lang="zh-CN" altLang="en-US"/>
              <a:t>中断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66815" y="6317615"/>
            <a:ext cx="2553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出现错误但无法</a:t>
            </a:r>
            <a:r>
              <a:rPr lang="zh-CN" altLang="en-US"/>
              <a:t>处理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5560098" cy="6996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Key feature of 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1506613"/>
            <a:ext cx="8712968" cy="228242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 Not typically generated by running program*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Though </a:t>
            </a:r>
            <a:r>
              <a:rPr lang="en-US" altLang="zh-CN" dirty="0"/>
              <a:t>program could be </a:t>
            </a:r>
            <a:r>
              <a:rPr lang="en-US" altLang="zh-CN" dirty="0" smtClean="0"/>
              <a:t>cause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Allows </a:t>
            </a:r>
            <a:r>
              <a:rPr lang="en-US" altLang="zh-CN" dirty="0"/>
              <a:t>switch from user to system/ kernel </a:t>
            </a:r>
            <a:r>
              <a:rPr lang="en-US" altLang="zh-CN" dirty="0" smtClean="0"/>
              <a:t>mode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</a:t>
            </a:r>
            <a:r>
              <a:rPr lang="en-US" altLang="zh-CN" dirty="0"/>
              <a:t>x86 has 4 ring levels, need Requested Privilege </a:t>
            </a:r>
            <a:r>
              <a:rPr lang="en-US" altLang="zh-CN" dirty="0" smtClean="0"/>
              <a:t>Level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 noGrp="1"/>
          </p:cNvSpPr>
          <p:nvPr>
            <p:ph sz="half" idx="2"/>
          </p:nvPr>
        </p:nvSpPr>
        <p:spPr>
          <a:xfrm>
            <a:off x="253357" y="3356992"/>
            <a:ext cx="8925317" cy="2926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//   </a:t>
            </a:r>
            <a:r>
              <a:rPr lang="en-US" altLang="zh-CN" dirty="0"/>
              <a:t>Following set for each Interrupt Vector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Note x86 records more info than just the ISR address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static </a:t>
            </a:r>
            <a:r>
              <a:rPr lang="en-US" altLang="zh-CN" dirty="0"/>
              <a:t>void </a:t>
            </a:r>
            <a:r>
              <a:rPr lang="en-US" altLang="zh-CN" dirty="0" err="1"/>
              <a:t>set_IDTentry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IDTentry</a:t>
            </a:r>
            <a:r>
              <a:rPr lang="en-US" altLang="zh-CN" dirty="0"/>
              <a:t> * entry, uint32_t address, uint8_t attributes)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entry-</a:t>
            </a:r>
            <a:r>
              <a:rPr lang="en-US" altLang="zh-CN" dirty="0"/>
              <a:t>&gt;offset </a:t>
            </a:r>
            <a:r>
              <a:rPr lang="en-US" altLang="zh-CN" dirty="0" smtClean="0"/>
              <a:t> </a:t>
            </a:r>
            <a:r>
              <a:rPr lang="en-US" altLang="zh-CN" dirty="0"/>
              <a:t>= address;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entry-</a:t>
            </a:r>
            <a:r>
              <a:rPr lang="en-US" altLang="zh-CN" dirty="0"/>
              <a:t>&gt;</a:t>
            </a:r>
            <a:r>
              <a:rPr lang="en-US" altLang="zh-CN" dirty="0" smtClean="0"/>
              <a:t>selector= </a:t>
            </a:r>
            <a:r>
              <a:rPr lang="en-US" altLang="zh-CN" dirty="0"/>
              <a:t>CODE_SEGMENT(1) | GDT | RPL0;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entry-</a:t>
            </a:r>
            <a:r>
              <a:rPr lang="en-US" altLang="zh-CN" dirty="0"/>
              <a:t>&gt;</a:t>
            </a:r>
            <a:r>
              <a:rPr lang="en-US" altLang="zh-CN" dirty="0" err="1"/>
              <a:t>IDTtype_attr</a:t>
            </a:r>
            <a:r>
              <a:rPr lang="en-US" altLang="zh-CN" dirty="0"/>
              <a:t> = attributes; }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4716016" y="1916832"/>
            <a:ext cx="4032448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 have software interrupts……</a:t>
            </a:r>
            <a:endParaRPr lang="en-US" altLang="zh-CN" dirty="0" smtClean="0"/>
          </a:p>
          <a:p>
            <a:pPr algn="ctr"/>
            <a:r>
              <a:rPr lang="en-US" altLang="zh-CN" dirty="0"/>
              <a:t>INT/ TRAP instructions</a:t>
            </a:r>
            <a:endParaRPr lang="zh-CN" altLang="en-US" dirty="0"/>
          </a:p>
        </p:txBody>
      </p:sp>
      <p:cxnSp>
        <p:nvCxnSpPr>
          <p:cNvPr id="12" name="曲线连接符 11"/>
          <p:cNvCxnSpPr/>
          <p:nvPr/>
        </p:nvCxnSpPr>
        <p:spPr>
          <a:xfrm rot="16200000" flipH="1">
            <a:off x="5904148" y="3825044"/>
            <a:ext cx="2304256" cy="6480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019925" y="2348865"/>
            <a:ext cx="1841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ring 0 </a:t>
            </a:r>
            <a:r>
              <a:rPr lang="zh-CN" altLang="en-US"/>
              <a:t>系统</a:t>
            </a:r>
            <a:endParaRPr lang="en-US" altLang="zh-CN"/>
          </a:p>
          <a:p>
            <a:r>
              <a:rPr lang="en-US" altLang="zh-CN"/>
              <a:t>ring 1 OS</a:t>
            </a:r>
            <a:endParaRPr lang="en-US" altLang="zh-CN"/>
          </a:p>
          <a:p>
            <a:r>
              <a:rPr lang="en-US" altLang="zh-CN"/>
              <a:t>ring 2 </a:t>
            </a:r>
            <a:r>
              <a:rPr lang="zh-CN" altLang="en-US"/>
              <a:t>设备驱动</a:t>
            </a:r>
            <a:endParaRPr lang="en-US" altLang="zh-CN"/>
          </a:p>
          <a:p>
            <a:r>
              <a:rPr lang="en-US" altLang="zh-CN"/>
              <a:t>ring 3 </a:t>
            </a:r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56550" y="3789045"/>
            <a:ext cx="167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</a:t>
            </a:r>
            <a:r>
              <a:rPr lang="zh-CN" altLang="en-US"/>
              <a:t>身份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23765" y="4612005"/>
            <a:ext cx="4384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身份实体，地址，</a:t>
            </a:r>
            <a:r>
              <a:rPr lang="zh-CN" altLang="en-US"/>
              <a:t>属性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Clocks and </a:t>
            </a:r>
            <a:r>
              <a:rPr lang="en-US" altLang="zh-CN" dirty="0" smtClean="0"/>
              <a:t>Timers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Real Time Clock (RTC)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Returns </a:t>
            </a:r>
            <a:r>
              <a:rPr lang="en-US" altLang="zh-CN" dirty="0"/>
              <a:t>encoding of current date</a:t>
            </a:r>
            <a:endParaRPr lang="en-US" altLang="zh-CN" dirty="0"/>
          </a:p>
          <a:p>
            <a:r>
              <a:rPr lang="en-US" altLang="zh-CN" dirty="0" smtClean="0"/>
              <a:t>Programmable </a:t>
            </a:r>
            <a:r>
              <a:rPr lang="en-US" altLang="zh-CN" dirty="0"/>
              <a:t>Interrupt Timer (PIT)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Creates </a:t>
            </a:r>
            <a:r>
              <a:rPr lang="en-US" altLang="zh-CN" dirty="0"/>
              <a:t>periodic event at set/ configurable interval</a:t>
            </a:r>
            <a:endParaRPr lang="en-US" altLang="zh-CN" dirty="0"/>
          </a:p>
          <a:p>
            <a:pPr lvl="1"/>
            <a:r>
              <a:rPr lang="en-US" altLang="zh-CN" dirty="0" smtClean="0"/>
              <a:t>Used </a:t>
            </a:r>
            <a:r>
              <a:rPr lang="en-US" altLang="zh-CN" dirty="0"/>
              <a:t>to invoke periodic kernel tasks</a:t>
            </a:r>
            <a:endParaRPr lang="en-US" altLang="zh-CN" dirty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frequency too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Low</a:t>
            </a:r>
            <a:r>
              <a:rPr lang="en-US" altLang="zh-CN" dirty="0"/>
              <a:t>: Kernel can seem unresponsive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High</a:t>
            </a:r>
            <a:r>
              <a:rPr lang="en-US" altLang="zh-CN" dirty="0"/>
              <a:t>: OS spends too much time servicing </a:t>
            </a:r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5420" y="1196975"/>
            <a:ext cx="251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1s</a:t>
            </a:r>
            <a:r>
              <a:rPr lang="zh-CN" altLang="en-US"/>
              <a:t>运行千万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23665" y="2493010"/>
            <a:ext cx="298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格林威志时间：</a:t>
            </a:r>
            <a:r>
              <a:rPr lang="en-US" altLang="zh-CN"/>
              <a:t>1970:01:01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484755" y="370332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周期</a:t>
            </a:r>
            <a:r>
              <a:rPr lang="zh-CN" altLang="en-US"/>
              <a:t>性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7540" y="5517515"/>
            <a:ext cx="5143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低:内核可能看起来没有响应</a:t>
            </a:r>
            <a:endParaRPr lang="zh-CN" altLang="en-US"/>
          </a:p>
          <a:p>
            <a:r>
              <a:rPr lang="zh-CN" altLang="en-US"/>
              <a:t>高:操作系统花费太多时间维护计时器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Look at I/O mechanisms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How </a:t>
            </a:r>
            <a:r>
              <a:rPr lang="en-US" altLang="zh-CN" dirty="0"/>
              <a:t>we implement access to devices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Examples </a:t>
            </a:r>
            <a:r>
              <a:rPr lang="en-US" altLang="zh-CN" dirty="0"/>
              <a:t>based on x86 architecture</a:t>
            </a:r>
            <a:endParaRPr lang="en-US" altLang="zh-CN" dirty="0"/>
          </a:p>
          <a:p>
            <a:r>
              <a:rPr lang="en-US" altLang="zh-CN" dirty="0" smtClean="0"/>
              <a:t>Device </a:t>
            </a:r>
            <a:r>
              <a:rPr lang="en-US" altLang="zh-CN" dirty="0"/>
              <a:t>Drivers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How </a:t>
            </a:r>
            <a:r>
              <a:rPr lang="en-US" altLang="zh-CN" dirty="0"/>
              <a:t>we encapsulate I/O functions and manage devices within an Operating </a:t>
            </a:r>
            <a:r>
              <a:rPr lang="en-US" altLang="zh-CN" dirty="0" smtClean="0"/>
              <a:t>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Avoiding Fine-grained Timers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an event queue: on timer interrupt…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interval timer to time delta (+n </a:t>
            </a:r>
            <a:r>
              <a:rPr lang="en-US" altLang="zh-CN" dirty="0" err="1"/>
              <a:t>ms</a:t>
            </a:r>
            <a:r>
              <a:rPr lang="en-US" altLang="zh-CN" dirty="0"/>
              <a:t>) to next event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Timer </a:t>
            </a:r>
            <a:r>
              <a:rPr lang="en-US" altLang="zh-CN" dirty="0"/>
              <a:t>fires when next task due, rather than at set period</a:t>
            </a:r>
            <a:endParaRPr lang="en-US" altLang="zh-CN" dirty="0"/>
          </a:p>
          <a:p>
            <a:r>
              <a:rPr lang="en-US" altLang="zh-CN" smtClean="0"/>
              <a:t>Technique </a:t>
            </a:r>
            <a:r>
              <a:rPr lang="en-US" altLang="zh-CN" dirty="0"/>
              <a:t>used widely: OSs, simulators, etc.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4581128"/>
            <a:ext cx="7056785" cy="21638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7765" y="69278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16400" y="3891915"/>
            <a:ext cx="265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我执行完你再</a:t>
            </a:r>
            <a:r>
              <a:rPr lang="zh-CN" altLang="en-US"/>
              <a:t>执行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I/O Device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Circular buffers help improve data throughput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Help </a:t>
            </a:r>
            <a:r>
              <a:rPr lang="en-US" altLang="zh-CN" dirty="0"/>
              <a:t>decouple operation of processor and device</a:t>
            </a:r>
            <a:endParaRPr lang="en-US" altLang="zh-CN" dirty="0"/>
          </a:p>
          <a:p>
            <a:r>
              <a:rPr lang="en-US" altLang="zh-CN" dirty="0" smtClean="0"/>
              <a:t>Status </a:t>
            </a:r>
            <a:r>
              <a:rPr lang="en-US" altLang="zh-CN" dirty="0"/>
              <a:t>Register holds flags for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Device ready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available, etc.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8" y="4365104"/>
            <a:ext cx="6624736" cy="24199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48250" y="3188970"/>
            <a:ext cx="3916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循环缓冲器有助于提高数据吞吐量，帮助解耦处理器和设备的操作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Direct </a:t>
            </a:r>
            <a:r>
              <a:rPr lang="en-US" altLang="zh-CN" dirty="0"/>
              <a:t>M</a:t>
            </a:r>
            <a:r>
              <a:rPr lang="en-US" altLang="zh-CN" dirty="0" smtClean="0"/>
              <a:t>emory </a:t>
            </a:r>
            <a:r>
              <a:rPr lang="en-US" altLang="zh-CN" dirty="0"/>
              <a:t>A</a:t>
            </a:r>
            <a:r>
              <a:rPr lang="en-US" altLang="zh-CN" dirty="0" smtClean="0"/>
              <a:t>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US" altLang="zh-CN" dirty="0"/>
              <a:t> Alternative to programmed I/O </a:t>
            </a:r>
            <a:endParaRPr lang="en-US" altLang="zh-CN" dirty="0" smtClean="0"/>
          </a:p>
          <a:p>
            <a:r>
              <a:rPr lang="en-US" altLang="zh-CN" dirty="0" smtClean="0"/>
              <a:t>Relieves </a:t>
            </a:r>
            <a:r>
              <a:rPr lang="en-US" altLang="zh-CN" dirty="0"/>
              <a:t>CPU of data transfer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2768120"/>
            <a:ext cx="7893967" cy="37572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3110" y="4774565"/>
            <a:ext cx="1298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</a:t>
            </a:r>
            <a:r>
              <a:rPr lang="en-US" altLang="zh-CN"/>
              <a:t>cpu,</a:t>
            </a:r>
            <a:r>
              <a:rPr lang="zh-CN" altLang="en-US"/>
              <a:t>可运行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6305" y="2863215"/>
            <a:ext cx="2832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大量数据从硬盘传到内存</a:t>
            </a:r>
            <a:endParaRPr lang="zh-CN" altLang="en-US" sz="1000"/>
          </a:p>
          <a:p>
            <a:r>
              <a:rPr lang="en-US" altLang="zh-CN" sz="1000"/>
              <a:t>cpu</a:t>
            </a:r>
            <a:r>
              <a:rPr lang="zh-CN" altLang="en-US" sz="1000"/>
              <a:t>配置</a:t>
            </a:r>
            <a:r>
              <a:rPr lang="en-US" altLang="zh-CN" sz="1000"/>
              <a:t>DMA</a:t>
            </a:r>
            <a:endParaRPr lang="en-US" altLang="zh-CN" sz="1000"/>
          </a:p>
          <a:p>
            <a:r>
              <a:rPr lang="zh-CN" altLang="en-US" sz="1000"/>
              <a:t>一条一条读</a:t>
            </a:r>
            <a:endParaRPr lang="zh-CN" altLang="en-US" sz="1000"/>
          </a:p>
          <a:p>
            <a:r>
              <a:rPr lang="zh-CN" altLang="en-US" sz="1000"/>
              <a:t>读完后向</a:t>
            </a:r>
            <a:r>
              <a:rPr lang="en-US" altLang="zh-CN" sz="1000"/>
              <a:t>cpu</a:t>
            </a:r>
            <a:r>
              <a:rPr lang="zh-CN" altLang="en-US" sz="1000"/>
              <a:t>发送中断说读完了，你可以处理了</a:t>
            </a:r>
            <a:endParaRPr lang="zh-CN" alt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Managing I/O access within an Operating </a:t>
            </a:r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DEVICE </a:t>
            </a:r>
            <a:r>
              <a:rPr lang="en-US" altLang="zh-CN" dirty="0" smtClean="0"/>
              <a:t>DRIVERS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Device </a:t>
            </a:r>
            <a:r>
              <a:rPr lang="en-US" altLang="zh-CN" dirty="0" smtClean="0"/>
              <a:t>Drivers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Uniform, defined interface to I/O system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Unix </a:t>
            </a:r>
            <a:r>
              <a:rPr lang="en-US" altLang="zh-CN" dirty="0"/>
              <a:t>adopted a common ‘file oriented’ interface read( ), write( ), </a:t>
            </a:r>
            <a:r>
              <a:rPr lang="en-US" altLang="zh-CN" dirty="0" err="1"/>
              <a:t>ioctl</a:t>
            </a:r>
            <a:r>
              <a:rPr lang="en-US" altLang="zh-CN" dirty="0"/>
              <a:t>( ), </a:t>
            </a:r>
            <a:r>
              <a:rPr lang="en-US" altLang="zh-CN" dirty="0" err="1"/>
              <a:t>mmap</a:t>
            </a:r>
            <a:r>
              <a:rPr lang="en-US" altLang="zh-CN" dirty="0"/>
              <a:t>( ), …</a:t>
            </a:r>
            <a:endParaRPr lang="en-US" altLang="zh-CN" dirty="0"/>
          </a:p>
          <a:p>
            <a:r>
              <a:rPr lang="en-US" altLang="zh-CN" dirty="0" smtClean="0"/>
              <a:t>Extensible model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</a:t>
            </a:r>
            <a:r>
              <a:rPr lang="en-US" altLang="zh-CN" dirty="0"/>
              <a:t>new drivers as </a:t>
            </a:r>
            <a:r>
              <a:rPr lang="en-US" altLang="zh-CN" dirty="0" smtClean="0"/>
              <a:t>needed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Loadable </a:t>
            </a:r>
            <a:r>
              <a:rPr lang="en-US" altLang="zh-CN" dirty="0"/>
              <a:t>modules allow run-time changes</a:t>
            </a:r>
            <a:endParaRPr lang="en-US" altLang="zh-CN" dirty="0"/>
          </a:p>
          <a:p>
            <a:r>
              <a:rPr lang="en-US" altLang="zh-CN" dirty="0" smtClean="0"/>
              <a:t>Drivers </a:t>
            </a:r>
            <a:r>
              <a:rPr lang="en-US" altLang="zh-CN" dirty="0"/>
              <a:t>must typically be re-entrant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be called again before previous request serviced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055" y="2211705"/>
            <a:ext cx="95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0615" y="2837180"/>
            <a:ext cx="243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独立</a:t>
            </a:r>
            <a:r>
              <a:rPr lang="en-US" altLang="zh-CN"/>
              <a:t>IO</a:t>
            </a:r>
            <a:r>
              <a:rPr lang="zh-CN" altLang="en-US"/>
              <a:t>，</a:t>
            </a:r>
            <a:r>
              <a:rPr lang="en-US" altLang="zh-CN"/>
              <a:t>IO</a:t>
            </a:r>
            <a:r>
              <a:rPr lang="zh-CN" altLang="en-US"/>
              <a:t>映射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07845" y="1508760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一致的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96610" y="3823335"/>
            <a:ext cx="2913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一开始没有</a:t>
            </a:r>
            <a:r>
              <a:rPr lang="zh-CN" altLang="en-US" sz="1000"/>
              <a:t>启动，用什么，加载什么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6798310" y="4680585"/>
            <a:ext cx="173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可以重新</a:t>
            </a:r>
            <a:r>
              <a:rPr lang="zh-CN" altLang="en-US"/>
              <a:t>进入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43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Unix: Raw Device Entry </a:t>
            </a:r>
            <a:r>
              <a:rPr lang="en-US" altLang="zh-CN" dirty="0" smtClean="0"/>
              <a:t>Points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Entry 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open(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Open the device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close(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 the device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ioctl</a:t>
                      </a:r>
                      <a:r>
                        <a:rPr lang="en-US" altLang="zh-CN" dirty="0" smtClean="0"/>
                        <a:t>(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I/O control operations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mmap</a:t>
                      </a:r>
                      <a:r>
                        <a:rPr lang="en-US" altLang="zh-CN" dirty="0" smtClean="0"/>
                        <a:t>(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 device contents into memory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read(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Input data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reset( 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Reinitialise</a:t>
                      </a:r>
                      <a:r>
                        <a:rPr lang="en-US" altLang="zh-CN" dirty="0" smtClean="0"/>
                        <a:t> device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select( 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Poll device for readiness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stop(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Stop output on device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write(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Output 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660" y="6206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Example device driver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Typically </a:t>
            </a:r>
            <a:r>
              <a:rPr lang="en-US" altLang="zh-CN" dirty="0"/>
              <a:t>maintain table of device functions</a:t>
            </a:r>
            <a:endParaRPr lang="en-US" altLang="zh-CN" dirty="0"/>
          </a:p>
          <a:p>
            <a:r>
              <a:rPr lang="en-US" altLang="zh-CN" dirty="0" smtClean="0"/>
              <a:t>Devices </a:t>
            </a:r>
            <a:r>
              <a:rPr lang="en-US" altLang="zh-CN" dirty="0"/>
              <a:t>have NULL entries for functions/ operations that have no meaning for device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432" y="3573016"/>
            <a:ext cx="8003135" cy="26642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3350" y="3204845"/>
            <a:ext cx="189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延时，匹配</a:t>
            </a:r>
            <a:r>
              <a:rPr lang="zh-CN" altLang="en-US"/>
              <a:t>速度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615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I/O in Traditional Unix </a:t>
            </a:r>
            <a:r>
              <a:rPr lang="en-US" altLang="zh-CN" dirty="0" smtClean="0"/>
              <a:t>Kernels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648" y="1481050"/>
            <a:ext cx="6900707" cy="5188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9750" y="4886325"/>
            <a:ext cx="134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76190" y="3140710"/>
            <a:ext cx="69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磁盘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36010" y="3717290"/>
            <a:ext cx="1403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终端放</a:t>
            </a:r>
            <a:r>
              <a:rPr lang="zh-CN" altLang="en-US"/>
              <a:t>硬盘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2290" y="1619885"/>
            <a:ext cx="244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cache:cpu</a:t>
            </a:r>
            <a:r>
              <a:rPr lang="zh-CN" altLang="en-US"/>
              <a:t>缓存</a:t>
            </a:r>
            <a:endParaRPr lang="en-US" altLang="zh-CN"/>
          </a:p>
          <a:p>
            <a:r>
              <a:rPr lang="en-US" altLang="zh-CN"/>
              <a:t>cooked:</a:t>
            </a:r>
            <a:r>
              <a:rPr lang="zh-CN" altLang="en-US"/>
              <a:t>用户端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83485" y="3284855"/>
            <a:ext cx="137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未加密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 I/O system in use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160" y="1600200"/>
            <a:ext cx="7771961" cy="4709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99835" y="3068955"/>
            <a:ext cx="1793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重新排序，更高效访问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055995" y="5157470"/>
            <a:ext cx="2037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解释数据（</a:t>
            </a:r>
            <a:r>
              <a:rPr lang="en-US" altLang="zh-CN" sz="1200"/>
              <a:t>00101010-&gt;’a’)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1678940" y="5837555"/>
            <a:ext cx="138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48170" y="4004945"/>
            <a:ext cx="198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线解释器</a:t>
            </a:r>
            <a:r>
              <a:rPr lang="en-US" altLang="zh-CN"/>
              <a:t>  </a:t>
            </a:r>
            <a:r>
              <a:rPr lang="zh-CN" altLang="en-US"/>
              <a:t>八根线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23440" y="285305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Device Driver </a:t>
            </a:r>
            <a:r>
              <a:rPr lang="en-US" altLang="zh-CN" dirty="0" smtClean="0"/>
              <a:t>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I/O Scheduling</a:t>
            </a:r>
            <a:endParaRPr lang="en-US" altLang="zh-CN" dirty="0"/>
          </a:p>
          <a:p>
            <a:r>
              <a:rPr lang="en-US" altLang="zh-CN" dirty="0" smtClean="0"/>
              <a:t>Buffering</a:t>
            </a:r>
            <a:r>
              <a:rPr lang="en-US" altLang="zh-CN" dirty="0"/>
              <a:t>, Spooling and Caching</a:t>
            </a:r>
            <a:endParaRPr lang="en-US" altLang="zh-CN" dirty="0"/>
          </a:p>
          <a:p>
            <a:r>
              <a:rPr lang="en-US" altLang="zh-CN" dirty="0" smtClean="0"/>
              <a:t>Error Handling</a:t>
            </a:r>
            <a:endParaRPr lang="en-US" altLang="zh-CN" dirty="0" smtClean="0"/>
          </a:p>
          <a:p>
            <a:r>
              <a:rPr lang="en-US" altLang="zh-CN" dirty="0" smtClean="0"/>
              <a:t>I/O </a:t>
            </a:r>
            <a:r>
              <a:rPr lang="en-US" altLang="zh-CN" dirty="0"/>
              <a:t>Protection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8805" y="1028700"/>
            <a:ext cx="123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9505" y="1748790"/>
            <a:ext cx="220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特权，改变</a:t>
            </a:r>
            <a:r>
              <a:rPr lang="zh-CN" altLang="en-US"/>
              <a:t>顺序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56325" y="2132965"/>
            <a:ext cx="2351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buffer </a:t>
            </a:r>
            <a:r>
              <a:rPr lang="zh-CN" altLang="en-US" sz="1200"/>
              <a:t>在内存，</a:t>
            </a:r>
            <a:r>
              <a:rPr lang="zh-CN" altLang="en-US" sz="1200"/>
              <a:t>一次性处理</a:t>
            </a:r>
            <a:endParaRPr lang="zh-CN" altLang="en-US" sz="1200"/>
          </a:p>
          <a:p>
            <a:r>
              <a:rPr lang="zh-CN" altLang="en-US" sz="1200"/>
              <a:t>脱机服务：将打印文件放进队列一个一个</a:t>
            </a:r>
            <a:r>
              <a:rPr lang="zh-CN" altLang="en-US" sz="1200"/>
              <a:t>处理</a:t>
            </a:r>
            <a:endParaRPr lang="zh-CN" altLang="en-US" sz="1200"/>
          </a:p>
          <a:p>
            <a:r>
              <a:rPr lang="en-US" altLang="zh-CN" sz="1200"/>
              <a:t>cpu </a:t>
            </a:r>
            <a:r>
              <a:rPr lang="zh-CN" altLang="en-US" sz="1200"/>
              <a:t>有缓存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136640" y="3591560"/>
            <a:ext cx="218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buffer</a:t>
            </a:r>
            <a:r>
              <a:rPr lang="zh-CN" altLang="en-US"/>
              <a:t>与</a:t>
            </a:r>
            <a:r>
              <a:rPr lang="en-US" altLang="zh-CN"/>
              <a:t>cache</a:t>
            </a:r>
            <a:r>
              <a:rPr lang="zh-CN" altLang="en-US"/>
              <a:t>区别？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7684"/>
            <a:ext cx="8229600" cy="1143000"/>
          </a:xfrm>
        </p:spPr>
        <p:txBody>
          <a:bodyPr/>
          <a:lstStyle/>
          <a:p>
            <a:r>
              <a:rPr lang="en-US" altLang="zh-CN" dirty="0"/>
              <a:t>Memory Mapped 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I/O devices visible as normal memory locations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Easily </a:t>
            </a:r>
            <a:r>
              <a:rPr lang="en-US" altLang="zh-CN" dirty="0"/>
              <a:t>accessed using C pointers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7" y="3212976"/>
            <a:ext cx="6264697" cy="32837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6280" y="109283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11730" y="2078355"/>
            <a:ext cx="559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将</a:t>
            </a:r>
            <a:r>
              <a:rPr lang="en-US" altLang="zh-CN"/>
              <a:t>IO</a:t>
            </a:r>
            <a:r>
              <a:rPr lang="zh-CN" altLang="en-US"/>
              <a:t>看成内存一部分，利用（</a:t>
            </a:r>
            <a:r>
              <a:rPr lang="en-US" altLang="zh-CN"/>
              <a:t>C</a:t>
            </a:r>
            <a:r>
              <a:rPr lang="zh-CN" altLang="en-US"/>
              <a:t>语言）指针进行</a:t>
            </a:r>
            <a:r>
              <a:rPr lang="zh-CN" altLang="en-US"/>
              <a:t>访问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03350" y="3284855"/>
            <a:ext cx="2903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数据总线</a:t>
            </a:r>
            <a:r>
              <a:rPr lang="en-US" altLang="zh-CN"/>
              <a:t> 8</a:t>
            </a:r>
            <a:r>
              <a:rPr lang="zh-CN" altLang="en-US"/>
              <a:t>根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地址总线</a:t>
            </a:r>
            <a:r>
              <a:rPr lang="en-US" altLang="zh-CN" b="1">
                <a:solidFill>
                  <a:srgbClr val="FF0000"/>
                </a:solidFill>
              </a:rPr>
              <a:t> 8</a:t>
            </a:r>
            <a:r>
              <a:rPr lang="zh-CN" altLang="en-US" b="1">
                <a:solidFill>
                  <a:srgbClr val="FF0000"/>
                </a:solidFill>
              </a:rPr>
              <a:t>根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11545" y="2446655"/>
            <a:ext cx="1656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winxp 32 4G</a:t>
            </a:r>
            <a:endParaRPr lang="en-US" altLang="zh-CN"/>
          </a:p>
          <a:p>
            <a:r>
              <a:rPr lang="en-US" altLang="zh-CN"/>
              <a:t>win 7/10 64 8G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842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Single- and Multi-Instance Devices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Single instance (e.g. a printer)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Devices </a:t>
            </a:r>
            <a:r>
              <a:rPr lang="en-US" altLang="zh-CN" dirty="0"/>
              <a:t>that can only be used by one process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Error </a:t>
            </a:r>
            <a:r>
              <a:rPr lang="en-US" altLang="zh-CN" dirty="0"/>
              <a:t>if another process attempts to use them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– Often use spool files to sequence requests</a:t>
            </a:r>
            <a:endParaRPr lang="en-US" altLang="zh-CN" dirty="0" smtClean="0"/>
          </a:p>
          <a:p>
            <a:r>
              <a:rPr lang="en-US" altLang="zh-CN" dirty="0" smtClean="0"/>
              <a:t>Multi-instance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handle requests from multiple sources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</a:t>
            </a:r>
            <a:r>
              <a:rPr lang="en-US" altLang="zh-CN" dirty="0"/>
              <a:t>another instance of internal data structures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07540" y="5229225"/>
            <a:ext cx="41795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单个实例(例如打印机)</a:t>
            </a:r>
            <a:endParaRPr lang="zh-CN" altLang="en-US" sz="1200"/>
          </a:p>
          <a:p>
            <a:r>
              <a:rPr lang="zh-CN" altLang="en-US" sz="1200"/>
              <a:t>只能被一个进程使用的设备</a:t>
            </a:r>
            <a:endParaRPr lang="zh-CN" altLang="en-US" sz="1200"/>
          </a:p>
          <a:p>
            <a:r>
              <a:rPr lang="zh-CN" altLang="en-US" sz="1200"/>
              <a:t>错误，如果另一个进程试图使用</a:t>
            </a:r>
            <a:endParaRPr lang="zh-CN" altLang="en-US" sz="1200"/>
          </a:p>
          <a:p>
            <a:r>
              <a:rPr lang="zh-CN" altLang="en-US" sz="1200"/>
              <a:t>它们经常使用spool文件对请求进行</a:t>
            </a:r>
            <a:r>
              <a:rPr lang="zh-CN" altLang="en-US" sz="1200"/>
              <a:t>序列化</a:t>
            </a:r>
            <a:endParaRPr lang="zh-CN" altLang="en-US" sz="1200"/>
          </a:p>
          <a:p>
            <a:r>
              <a:rPr lang="zh-CN" altLang="en-US" sz="1200"/>
              <a:t>多实例</a:t>
            </a:r>
            <a:endParaRPr lang="zh-CN" altLang="en-US" sz="1200"/>
          </a:p>
          <a:p>
            <a:r>
              <a:rPr lang="zh-CN" altLang="en-US" sz="1200"/>
              <a:t>处理来自多个源的请求</a:t>
            </a:r>
            <a:r>
              <a:rPr lang="en-US" altLang="zh-CN" sz="1200"/>
              <a:t>,</a:t>
            </a:r>
            <a:r>
              <a:rPr lang="zh-CN" altLang="en-US" sz="1200"/>
              <a:t>多进程</a:t>
            </a:r>
            <a:r>
              <a:rPr lang="zh-CN" altLang="en-US" sz="1200"/>
              <a:t>访问</a:t>
            </a:r>
            <a:endParaRPr lang="zh-CN" altLang="en-US" sz="1200"/>
          </a:p>
          <a:p>
            <a:r>
              <a:rPr lang="zh-CN" altLang="en-US" sz="1200"/>
              <a:t>创建内部数据结构的另一个实例</a:t>
            </a:r>
            <a:endParaRPr lang="zh-CN" alt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Isolated I/O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Separate bus for I/O devices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Easier </a:t>
            </a:r>
            <a:r>
              <a:rPr lang="en-US" altLang="zh-CN" dirty="0"/>
              <a:t>interfacing: distinct from high-speed memory bus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Accessed </a:t>
            </a:r>
            <a:r>
              <a:rPr lang="en-US" altLang="zh-CN" dirty="0"/>
              <a:t>via special instructions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Generally </a:t>
            </a:r>
            <a:r>
              <a:rPr lang="en-US" altLang="zh-CN" dirty="0"/>
              <a:t>not supported by compilers (must use assembler)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4437112"/>
            <a:ext cx="5543550" cy="2181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550" y="1340485"/>
            <a:ext cx="426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独立</a:t>
            </a:r>
            <a:r>
              <a:rPr lang="en-US" altLang="zh-CN"/>
              <a:t>IO</a:t>
            </a:r>
            <a:r>
              <a:rPr lang="zh-CN" altLang="en-US"/>
              <a:t>线，专门建一条线共</a:t>
            </a:r>
            <a:r>
              <a:rPr lang="en-US" altLang="zh-CN"/>
              <a:t>CPU</a:t>
            </a:r>
            <a:r>
              <a:rPr lang="zh-CN" altLang="en-US"/>
              <a:t>访问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95420" y="4069080"/>
            <a:ext cx="283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高级语言只能访问</a:t>
            </a:r>
            <a:r>
              <a:rPr lang="zh-CN" altLang="en-US"/>
              <a:t>内存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842" y="4684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Polling or Busy waiting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Code ‘spins’ on busy flag</a:t>
            </a:r>
            <a:r>
              <a:rPr lang="en-US" altLang="zh-CN" dirty="0" smtClean="0"/>
              <a:t>* awaiting </a:t>
            </a:r>
            <a:r>
              <a:rPr lang="en-US" altLang="zh-CN" dirty="0"/>
              <a:t>status change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Very </a:t>
            </a:r>
            <a:r>
              <a:rPr lang="en-US" altLang="zh-CN" dirty="0"/>
              <a:t>wasteful of processor time</a:t>
            </a:r>
            <a:endParaRPr lang="en-US" altLang="zh-CN" dirty="0"/>
          </a:p>
          <a:p>
            <a:r>
              <a:rPr lang="en-US" altLang="zh-CN" dirty="0" smtClean="0"/>
              <a:t>Very </a:t>
            </a:r>
            <a:r>
              <a:rPr lang="en-US" altLang="zh-CN" dirty="0"/>
              <a:t>difficult to interleave useful code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Need </a:t>
            </a:r>
            <a:r>
              <a:rPr lang="en-US" altLang="zh-CN" dirty="0"/>
              <a:t>automated mechanism</a:t>
            </a:r>
            <a:endParaRPr lang="en-US" altLang="zh-CN" dirty="0"/>
          </a:p>
          <a:p>
            <a:r>
              <a:rPr lang="en-US" altLang="zh-CN" dirty="0" smtClean="0"/>
              <a:t>Also </a:t>
            </a:r>
            <a:r>
              <a:rPr lang="en-US" altLang="zh-CN" dirty="0"/>
              <a:t>known as Synchronous I/O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0" y="5982624"/>
            <a:ext cx="882047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 Remember: a flag is just a status bit on device e.g. data available, operation complete, …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95800" y="1436034"/>
            <a:ext cx="4324672" cy="405635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35785" y="468630"/>
            <a:ext cx="282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轮询：浪费计算机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242570" y="1225550"/>
            <a:ext cx="315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活锁：提高效率，</a:t>
            </a:r>
            <a:r>
              <a:rPr lang="zh-CN" altLang="en-US"/>
              <a:t>消耗时间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00020" y="4725035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自动化</a:t>
            </a:r>
            <a:r>
              <a:rPr lang="zh-CN" altLang="en-US"/>
              <a:t>机制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31820" y="5300980"/>
            <a:ext cx="191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轮到谁，</a:t>
            </a:r>
            <a:r>
              <a:rPr lang="zh-CN" altLang="en-US"/>
              <a:t>就是谁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80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Interrupt Driven/ Asynchronous I/O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348652"/>
            <a:ext cx="7200800" cy="53927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1505" y="2204720"/>
            <a:ext cx="19424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发送数据</a:t>
            </a:r>
            <a:r>
              <a:rPr lang="zh-CN" altLang="en-US" sz="1000"/>
              <a:t>请求，发送中断请求</a:t>
            </a:r>
            <a:endParaRPr lang="zh-CN" altLang="en-US" sz="1000"/>
          </a:p>
          <a:p>
            <a:r>
              <a:rPr lang="en-US" altLang="zh-CN" sz="1000"/>
              <a:t>cpu</a:t>
            </a:r>
            <a:r>
              <a:rPr lang="zh-CN" altLang="en-US" sz="1000"/>
              <a:t>相应：处理请求</a:t>
            </a:r>
            <a:endParaRPr lang="zh-CN" altLang="en-US" sz="1000"/>
          </a:p>
          <a:p>
            <a:r>
              <a:rPr lang="zh-CN" altLang="en-US" sz="1000"/>
              <a:t>不响应：等待</a:t>
            </a:r>
            <a:endParaRPr lang="zh-CN" altLang="en-US" sz="1000"/>
          </a:p>
        </p:txBody>
      </p:sp>
      <p:sp>
        <p:nvSpPr>
          <p:cNvPr id="4" name="文本框 3"/>
          <p:cNvSpPr txBox="1"/>
          <p:nvPr/>
        </p:nvSpPr>
        <p:spPr>
          <a:xfrm>
            <a:off x="1044575" y="368300"/>
            <a:ext cx="201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解决轮询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409700" y="2817495"/>
            <a:ext cx="4973320" cy="4048125"/>
          </a:xfrm>
          <a:custGeom>
            <a:avLst/>
            <a:gdLst>
              <a:gd name="connisteX0" fmla="*/ 2532238 w 4973583"/>
              <a:gd name="connsiteY0" fmla="*/ 320123 h 4048382"/>
              <a:gd name="connisteX1" fmla="*/ 4418188 w 4973583"/>
              <a:gd name="connsiteY1" fmla="*/ 320123 h 4048382"/>
              <a:gd name="connisteX2" fmla="*/ 4829668 w 4973583"/>
              <a:gd name="connsiteY2" fmla="*/ 1717123 h 4048382"/>
              <a:gd name="connisteX3" fmla="*/ 2764013 w 4973583"/>
              <a:gd name="connsiteY3" fmla="*/ 1846028 h 4048382"/>
              <a:gd name="connisteX4" fmla="*/ 2609708 w 4973583"/>
              <a:gd name="connsiteY4" fmla="*/ 3637363 h 4048382"/>
              <a:gd name="connisteX5" fmla="*/ 303388 w 4973583"/>
              <a:gd name="connsiteY5" fmla="*/ 3663398 h 4048382"/>
              <a:gd name="connisteX6" fmla="*/ 209408 w 4973583"/>
              <a:gd name="connsiteY6" fmla="*/ 294088 h 4048382"/>
              <a:gd name="connisteX7" fmla="*/ 1306688 w 4973583"/>
              <a:gd name="connsiteY7" fmla="*/ 302978 h 4048382"/>
              <a:gd name="connisteX8" fmla="*/ 1272398 w 4973583"/>
              <a:gd name="connsiteY8" fmla="*/ 242653 h 404838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4973584" h="4048383">
                <a:moveTo>
                  <a:pt x="2532238" y="320123"/>
                </a:moveTo>
                <a:cubicBezTo>
                  <a:pt x="2901173" y="292183"/>
                  <a:pt x="3958448" y="40723"/>
                  <a:pt x="4418188" y="320123"/>
                </a:cubicBezTo>
                <a:cubicBezTo>
                  <a:pt x="4877928" y="599523"/>
                  <a:pt x="5160503" y="1411688"/>
                  <a:pt x="4829668" y="1717123"/>
                </a:cubicBezTo>
                <a:cubicBezTo>
                  <a:pt x="4498833" y="2022558"/>
                  <a:pt x="3207878" y="1461853"/>
                  <a:pt x="2764013" y="1846028"/>
                </a:cubicBezTo>
                <a:cubicBezTo>
                  <a:pt x="2320148" y="2230203"/>
                  <a:pt x="3101833" y="3274143"/>
                  <a:pt x="2609708" y="3637363"/>
                </a:cubicBezTo>
                <a:cubicBezTo>
                  <a:pt x="2117583" y="4000583"/>
                  <a:pt x="783448" y="4332053"/>
                  <a:pt x="303388" y="3663398"/>
                </a:cubicBezTo>
                <a:cubicBezTo>
                  <a:pt x="-176672" y="2994743"/>
                  <a:pt x="8748" y="965918"/>
                  <a:pt x="209408" y="294088"/>
                </a:cubicBezTo>
                <a:cubicBezTo>
                  <a:pt x="410068" y="-377742"/>
                  <a:pt x="1093963" y="313138"/>
                  <a:pt x="1306688" y="302978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27630" y="1340485"/>
            <a:ext cx="434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异步，节省</a:t>
            </a:r>
            <a:r>
              <a:rPr lang="zh-CN" altLang="en-US"/>
              <a:t>时间</a:t>
            </a:r>
            <a:endParaRPr lang="zh-CN" altLang="en-US"/>
          </a:p>
          <a:p>
            <a:r>
              <a:rPr lang="zh-CN" altLang="en-US"/>
              <a:t>不公平，由于优先级更高而不处理</a:t>
            </a:r>
            <a:r>
              <a:rPr lang="zh-CN" altLang="en-US"/>
              <a:t>中断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Interrupt Service Routine (</a:t>
            </a:r>
            <a:r>
              <a:rPr lang="en-US" altLang="zh-CN" dirty="0" smtClean="0"/>
              <a:t>ISR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2551" y="1822237"/>
            <a:ext cx="3963425" cy="4303926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05293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Note we push a copy of all registers so C handler has access to all system state</a:t>
            </a:r>
            <a:endParaRPr lang="en-US" altLang="zh-CN" dirty="0"/>
          </a:p>
          <a:p>
            <a:r>
              <a:rPr lang="en-US" altLang="zh-CN" dirty="0"/>
              <a:t>Some interrupt systems by default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Disable </a:t>
            </a:r>
            <a:r>
              <a:rPr lang="en-US" altLang="zh-CN" dirty="0"/>
              <a:t>interrupts - typically do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</a:t>
            </a:r>
            <a:r>
              <a:rPr lang="en-US" altLang="zh-CN" dirty="0"/>
              <a:t>all registers - easy but </a:t>
            </a:r>
            <a:r>
              <a:rPr lang="en-US" altLang="zh-CN" dirty="0" smtClean="0"/>
              <a:t>slow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</a:t>
            </a:r>
            <a:r>
              <a:rPr lang="en-US" altLang="zh-CN" dirty="0"/>
              <a:t>few, if any - fast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4859338"/>
            <a:ext cx="2895600" cy="1266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36235" y="1124585"/>
            <a:ext cx="105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必须做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55915" y="2060575"/>
            <a:ext cx="147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 :control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304925" y="402590"/>
            <a:ext cx="163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中断业务</a:t>
            </a:r>
            <a:r>
              <a:rPr lang="zh-CN" altLang="en-US"/>
              <a:t>历程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27630" y="3933190"/>
            <a:ext cx="2523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不允许其它中断，会把重要信息过滤掉</a:t>
            </a:r>
            <a:endParaRPr lang="zh-CN" altLang="en-US" sz="1000"/>
          </a:p>
          <a:p>
            <a:r>
              <a:rPr lang="zh-CN" altLang="en-US" sz="1000"/>
              <a:t>清空寄存器，留给它用</a:t>
            </a:r>
            <a:endParaRPr lang="zh-CN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Interrupt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 If devices share interrupt/ interrupt line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/>
              <a:t>idea which generated interrupt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Back </a:t>
            </a:r>
            <a:r>
              <a:rPr lang="en-US" altLang="zh-CN" dirty="0"/>
              <a:t>to polling</a:t>
            </a:r>
            <a:endParaRPr lang="en-US" altLang="zh-CN" dirty="0"/>
          </a:p>
          <a:p>
            <a:r>
              <a:rPr lang="en-US" altLang="zh-CN" dirty="0"/>
              <a:t>• After </a:t>
            </a:r>
            <a:r>
              <a:rPr lang="en-US" altLang="zh-CN" dirty="0" smtClean="0"/>
              <a:t>interrupt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Must </a:t>
            </a:r>
            <a:r>
              <a:rPr lang="en-US" altLang="zh-CN" dirty="0"/>
              <a:t>poll each device for data ready/ state change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88024" y="2517422"/>
            <a:ext cx="3744415" cy="2279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195" y="2853055"/>
            <a:ext cx="232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不知道谁发生</a:t>
            </a:r>
            <a:r>
              <a:rPr lang="zh-CN" altLang="en-US"/>
              <a:t>中断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63395" y="4869180"/>
            <a:ext cx="243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轮询每一个</a:t>
            </a:r>
            <a:r>
              <a:rPr lang="zh-CN" altLang="en-US"/>
              <a:t>设备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463" y="47885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Multiple Interrupt </a:t>
            </a:r>
            <a:r>
              <a:rPr lang="en-US" altLang="zh-CN" dirty="0" smtClean="0"/>
              <a:t>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Narrows </a:t>
            </a:r>
            <a:r>
              <a:rPr lang="en-US" altLang="zh-CN" dirty="0"/>
              <a:t>search when subsequently polling</a:t>
            </a:r>
            <a:endParaRPr lang="en-US" altLang="zh-CN" dirty="0"/>
          </a:p>
          <a:p>
            <a:r>
              <a:rPr lang="en-US" altLang="zh-CN" dirty="0" smtClean="0"/>
              <a:t>Groups </a:t>
            </a:r>
            <a:r>
              <a:rPr lang="en-US" altLang="zh-CN" dirty="0"/>
              <a:t>similar devices</a:t>
            </a:r>
            <a:endParaRPr lang="en-US" altLang="zh-CN" dirty="0"/>
          </a:p>
          <a:p>
            <a:r>
              <a:rPr lang="en-US" altLang="zh-CN" dirty="0" smtClean="0"/>
              <a:t>More </a:t>
            </a:r>
            <a:r>
              <a:rPr lang="en-US" altLang="zh-CN" dirty="0"/>
              <a:t>support required on </a:t>
            </a:r>
            <a:r>
              <a:rPr lang="en-US" altLang="zh-CN" dirty="0" smtClean="0"/>
              <a:t>processor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</a:t>
            </a:r>
            <a:r>
              <a:rPr lang="en-US" altLang="zh-CN" dirty="0"/>
              <a:t>lines/ </a:t>
            </a:r>
            <a:r>
              <a:rPr lang="en-US" altLang="zh-CN" dirty="0" smtClean="0"/>
              <a:t>wires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</a:t>
            </a:r>
            <a:r>
              <a:rPr lang="en-US" altLang="zh-CN" dirty="0"/>
              <a:t>ISRs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88024" y="2276872"/>
            <a:ext cx="4012788" cy="29838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76700" y="1474470"/>
            <a:ext cx="164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缩小搜索范围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61333dc-d3d4-4af8-8596-6979152023ca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8241</Words>
  <Application>WPS 演示</Application>
  <PresentationFormat>全屏显示(4:3)</PresentationFormat>
  <Paragraphs>485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Arial</vt:lpstr>
      <vt:lpstr>Monotype Sorts</vt:lpstr>
      <vt:lpstr>Wingdings</vt:lpstr>
      <vt:lpstr>Century Gothic</vt:lpstr>
      <vt:lpstr>微软雅黑</vt:lpstr>
      <vt:lpstr>Arial Unicode MS</vt:lpstr>
      <vt:lpstr>Calibri</vt:lpstr>
      <vt:lpstr>Custom Design</vt:lpstr>
      <vt:lpstr>Slide 2: Text Only</vt:lpstr>
      <vt:lpstr>水汽尾迹</vt:lpstr>
      <vt:lpstr>PowerPoint 演示文稿</vt:lpstr>
      <vt:lpstr>Objectives</vt:lpstr>
      <vt:lpstr>Memory Mapped I/O</vt:lpstr>
      <vt:lpstr>Isolated I/O </vt:lpstr>
      <vt:lpstr>Polling or Busy waiting</vt:lpstr>
      <vt:lpstr>Interrupt Driven/ Asynchronous I/O</vt:lpstr>
      <vt:lpstr>Interrupt Service Routine (ISR)</vt:lpstr>
      <vt:lpstr>Interrupt</vt:lpstr>
      <vt:lpstr>Multiple Interrupt Lines</vt:lpstr>
      <vt:lpstr>Multiple Interrupt Service Routines</vt:lpstr>
      <vt:lpstr>Pushal Instruction and C Handler</vt:lpstr>
      <vt:lpstr>Generalizing the Mechanism</vt:lpstr>
      <vt:lpstr>x86 Exception List</vt:lpstr>
      <vt:lpstr>Programmable Interrupt Controller</vt:lpstr>
      <vt:lpstr>Remapping PIC Interrupts</vt:lpstr>
      <vt:lpstr>Precise and Imprecise Exceptions</vt:lpstr>
      <vt:lpstr>When Exceptions go Wrong</vt:lpstr>
      <vt:lpstr>Key feature of Exceptions</vt:lpstr>
      <vt:lpstr>Clocks and Timers</vt:lpstr>
      <vt:lpstr>Avoiding Fine-grained Timers</vt:lpstr>
      <vt:lpstr>Typical I/O Device</vt:lpstr>
      <vt:lpstr>Direct Memory Access</vt:lpstr>
      <vt:lpstr>Managing I/O access within an Operating System</vt:lpstr>
      <vt:lpstr>Device Drivers</vt:lpstr>
      <vt:lpstr>Unix: Raw Device Entry Points</vt:lpstr>
      <vt:lpstr>Example device driver functions</vt:lpstr>
      <vt:lpstr>I/O in Traditional Unix Kernels</vt:lpstr>
      <vt:lpstr>Unix I/O system in use</vt:lpstr>
      <vt:lpstr>Device Driver Tasks</vt:lpstr>
      <vt:lpstr>Single- and Multi-Instance Devices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1178</cp:revision>
  <cp:lastPrinted>2015-10-16T12:49:00Z</cp:lastPrinted>
  <dcterms:created xsi:type="dcterms:W3CDTF">2011-10-31T13:04:00Z</dcterms:created>
  <dcterms:modified xsi:type="dcterms:W3CDTF">2023-02-22T14:00:29Z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368C1855BE31445BB9A24E6A3404EFA5</vt:lpwstr>
  </property>
  <property fmtid="{D5CDD505-2E9C-101B-9397-08002B2CF9AE}" pid="3" name="KSOProductBuildVer">
    <vt:lpwstr>2052-11.1.0.13703</vt:lpwstr>
  </property>
</Properties>
</file>