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9" r:id="rId4"/>
  </p:sldMasterIdLst>
  <p:notesMasterIdLst>
    <p:notesMasterId r:id="rId24"/>
  </p:notesMasterIdLst>
  <p:handoutMasterIdLst>
    <p:handoutMasterId r:id="rId25"/>
  </p:handoutMasterIdLst>
  <p:sldIdLst>
    <p:sldId id="293" r:id="rId5"/>
    <p:sldId id="404" r:id="rId6"/>
    <p:sldId id="405" r:id="rId7"/>
    <p:sldId id="406" r:id="rId8"/>
    <p:sldId id="407" r:id="rId9"/>
    <p:sldId id="408" r:id="rId10"/>
    <p:sldId id="409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03" r:id="rId23"/>
  </p:sldIdLst>
  <p:sldSz cx="9144000" cy="6858000" type="screen4x3"/>
  <p:notesSz cx="6797675" cy="9928225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BC0D16"/>
    <a:srgbClr val="AB0E16"/>
    <a:srgbClr val="AB1018"/>
    <a:srgbClr val="B5121B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000" autoAdjust="0"/>
  </p:normalViewPr>
  <p:slideViewPr>
    <p:cSldViewPr>
      <p:cViewPr varScale="1">
        <p:scale>
          <a:sx n="92" d="100"/>
          <a:sy n="92" d="100"/>
        </p:scale>
        <p:origin x="13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36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D0E30-1FAD-4397-9273-35EE8EF654DB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010BD-0CBB-456F-BE64-F1E946A5F94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248400"/>
            <a:ext cx="61944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SCC331 Networked Studio 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29400" y="6248400"/>
            <a:ext cx="1066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69BF1-9BF2-8744-BC92-41645FF52E2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18" Type="http://schemas.openxmlformats.org/officeDocument/2006/relationships/image" Target="../media/image4.png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ChangeArrowheads="1"/>
          </p:cNvSpPr>
          <p:nvPr/>
        </p:nvSpPr>
        <p:spPr bwMode="auto">
          <a:xfrm>
            <a:off x="539552" y="3789040"/>
            <a:ext cx="6324600" cy="22844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ct val="25000"/>
              </a:spcBef>
              <a:buClr>
                <a:schemeClr val="tx2"/>
              </a:buClr>
              <a:buSzPct val="70000"/>
            </a:pPr>
            <a:r>
              <a:rPr lang="en-US" altLang="zh-CN" dirty="0" smtClean="0">
                <a:latin typeface="Arial" panose="020B0604020202020204" pitchFamily="34" charset="0"/>
              </a:rPr>
              <a:t>Zhang </a:t>
            </a:r>
            <a:r>
              <a:rPr lang="en-US" altLang="zh-CN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Jinyu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–  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zjy@bjtu.edu.cn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School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of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Computer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and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Information Technology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SD408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467544" y="1844824"/>
            <a:ext cx="8496944" cy="15121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GB" sz="4200" dirty="0" smtClean="0">
                <a:solidFill>
                  <a:srgbClr val="BC0D16"/>
                </a:solidFill>
              </a:rPr>
              <a:t>SCC211 </a:t>
            </a:r>
            <a:r>
              <a:rPr lang="en-US" altLang="zh-CN" sz="4200" dirty="0" smtClean="0">
                <a:solidFill>
                  <a:srgbClr val="BC0D16"/>
                </a:solidFill>
              </a:rPr>
              <a:t>Operation</a:t>
            </a:r>
            <a:r>
              <a:rPr lang="en-GB" sz="4200" dirty="0" smtClean="0">
                <a:solidFill>
                  <a:srgbClr val="BC0D16"/>
                </a:solidFill>
              </a:rPr>
              <a:t> System</a:t>
            </a:r>
            <a:endParaRPr lang="en-GB" sz="4200" dirty="0" smtClean="0">
              <a:solidFill>
                <a:srgbClr val="BC0D16"/>
              </a:solidFill>
            </a:endParaRPr>
          </a:p>
          <a:p>
            <a:r>
              <a:rPr lang="en-GB" sz="4200" dirty="0" smtClean="0">
                <a:solidFill>
                  <a:srgbClr val="BC0D16"/>
                </a:solidFill>
              </a:rPr>
              <a:t>(Memory Protect) </a:t>
            </a:r>
            <a:endParaRPr lang="en-GB" sz="4200" dirty="0" smtClean="0">
              <a:solidFill>
                <a:srgbClr val="BC0D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Segments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9712" y="1536334"/>
            <a:ext cx="5718589" cy="5133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Segmentation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8274" y="1934369"/>
            <a:ext cx="7107945" cy="43749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22270" y="1337310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划分</a:t>
            </a: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927225" y="2225675"/>
            <a:ext cx="5017135" cy="2514600"/>
          </a:xfrm>
          <a:custGeom>
            <a:avLst/>
            <a:gdLst>
              <a:gd name="connisteX0" fmla="*/ 846 w 5016852"/>
              <a:gd name="connsiteY0" fmla="*/ 1237544 h 2514529"/>
              <a:gd name="connisteX1" fmla="*/ 846 w 5016852"/>
              <a:gd name="connsiteY1" fmla="*/ 1168964 h 2514529"/>
              <a:gd name="connisteX2" fmla="*/ 846 w 5016852"/>
              <a:gd name="connsiteY2" fmla="*/ 1100384 h 2514529"/>
              <a:gd name="connisteX3" fmla="*/ 846 w 5016852"/>
              <a:gd name="connsiteY3" fmla="*/ 1031804 h 2514529"/>
              <a:gd name="connisteX4" fmla="*/ 846 w 5016852"/>
              <a:gd name="connsiteY4" fmla="*/ 954334 h 2514529"/>
              <a:gd name="connisteX5" fmla="*/ 9101 w 5016852"/>
              <a:gd name="connsiteY5" fmla="*/ 877499 h 2514529"/>
              <a:gd name="connisteX6" fmla="*/ 26246 w 5016852"/>
              <a:gd name="connsiteY6" fmla="*/ 800029 h 2514529"/>
              <a:gd name="connisteX7" fmla="*/ 86571 w 5016852"/>
              <a:gd name="connsiteY7" fmla="*/ 723194 h 2514529"/>
              <a:gd name="connisteX8" fmla="*/ 138006 w 5016852"/>
              <a:gd name="connsiteY8" fmla="*/ 645724 h 2514529"/>
              <a:gd name="connisteX9" fmla="*/ 206586 w 5016852"/>
              <a:gd name="connsiteY9" fmla="*/ 594289 h 2514529"/>
              <a:gd name="connisteX10" fmla="*/ 283421 w 5016852"/>
              <a:gd name="connsiteY10" fmla="*/ 525709 h 2514529"/>
              <a:gd name="connisteX11" fmla="*/ 343746 w 5016852"/>
              <a:gd name="connsiteY11" fmla="*/ 448874 h 2514529"/>
              <a:gd name="connisteX12" fmla="*/ 412326 w 5016852"/>
              <a:gd name="connsiteY12" fmla="*/ 397439 h 2514529"/>
              <a:gd name="connisteX13" fmla="*/ 480906 w 5016852"/>
              <a:gd name="connsiteY13" fmla="*/ 363149 h 2514529"/>
              <a:gd name="connisteX14" fmla="*/ 557741 w 5016852"/>
              <a:gd name="connsiteY14" fmla="*/ 346004 h 2514529"/>
              <a:gd name="connisteX15" fmla="*/ 635211 w 5016852"/>
              <a:gd name="connsiteY15" fmla="*/ 311714 h 2514529"/>
              <a:gd name="connisteX16" fmla="*/ 712046 w 5016852"/>
              <a:gd name="connsiteY16" fmla="*/ 285679 h 2514529"/>
              <a:gd name="connisteX17" fmla="*/ 789516 w 5016852"/>
              <a:gd name="connsiteY17" fmla="*/ 268534 h 2514529"/>
              <a:gd name="connisteX18" fmla="*/ 866351 w 5016852"/>
              <a:gd name="connsiteY18" fmla="*/ 251389 h 2514529"/>
              <a:gd name="connisteX19" fmla="*/ 943821 w 5016852"/>
              <a:gd name="connsiteY19" fmla="*/ 243134 h 2514529"/>
              <a:gd name="connisteX20" fmla="*/ 1020656 w 5016852"/>
              <a:gd name="connsiteY20" fmla="*/ 217099 h 2514529"/>
              <a:gd name="connisteX21" fmla="*/ 1089236 w 5016852"/>
              <a:gd name="connsiteY21" fmla="*/ 208844 h 2514529"/>
              <a:gd name="connisteX22" fmla="*/ 1166706 w 5016852"/>
              <a:gd name="connsiteY22" fmla="*/ 191699 h 2514529"/>
              <a:gd name="connisteX23" fmla="*/ 1243541 w 5016852"/>
              <a:gd name="connsiteY23" fmla="*/ 174554 h 2514529"/>
              <a:gd name="connisteX24" fmla="*/ 1321011 w 5016852"/>
              <a:gd name="connsiteY24" fmla="*/ 140264 h 2514529"/>
              <a:gd name="connisteX25" fmla="*/ 1397846 w 5016852"/>
              <a:gd name="connsiteY25" fmla="*/ 131374 h 2514529"/>
              <a:gd name="connisteX26" fmla="*/ 1475316 w 5016852"/>
              <a:gd name="connsiteY26" fmla="*/ 114229 h 2514529"/>
              <a:gd name="connisteX27" fmla="*/ 1552151 w 5016852"/>
              <a:gd name="connsiteY27" fmla="*/ 79939 h 2514529"/>
              <a:gd name="connisteX28" fmla="*/ 1629621 w 5016852"/>
              <a:gd name="connsiteY28" fmla="*/ 79939 h 2514529"/>
              <a:gd name="connisteX29" fmla="*/ 1706456 w 5016852"/>
              <a:gd name="connsiteY29" fmla="*/ 79939 h 2514529"/>
              <a:gd name="connisteX30" fmla="*/ 1783926 w 5016852"/>
              <a:gd name="connsiteY30" fmla="*/ 79939 h 2514529"/>
              <a:gd name="connisteX31" fmla="*/ 1860761 w 5016852"/>
              <a:gd name="connsiteY31" fmla="*/ 62794 h 2514529"/>
              <a:gd name="connisteX32" fmla="*/ 1938231 w 5016852"/>
              <a:gd name="connsiteY32" fmla="*/ 62794 h 2514529"/>
              <a:gd name="connisteX33" fmla="*/ 2006811 w 5016852"/>
              <a:gd name="connsiteY33" fmla="*/ 62794 h 2514529"/>
              <a:gd name="connisteX34" fmla="*/ 2075391 w 5016852"/>
              <a:gd name="connsiteY34" fmla="*/ 62794 h 2514529"/>
              <a:gd name="connisteX35" fmla="*/ 2143971 w 5016852"/>
              <a:gd name="connsiteY35" fmla="*/ 54539 h 2514529"/>
              <a:gd name="connisteX36" fmla="*/ 2212551 w 5016852"/>
              <a:gd name="connsiteY36" fmla="*/ 45649 h 2514529"/>
              <a:gd name="connisteX37" fmla="*/ 2281131 w 5016852"/>
              <a:gd name="connsiteY37" fmla="*/ 37394 h 2514529"/>
              <a:gd name="connisteX38" fmla="*/ 2349711 w 5016852"/>
              <a:gd name="connsiteY38" fmla="*/ 20249 h 2514529"/>
              <a:gd name="connisteX39" fmla="*/ 2418291 w 5016852"/>
              <a:gd name="connsiteY39" fmla="*/ 11359 h 2514529"/>
              <a:gd name="connisteX40" fmla="*/ 2486871 w 5016852"/>
              <a:gd name="connsiteY40" fmla="*/ 3104 h 2514529"/>
              <a:gd name="connisteX41" fmla="*/ 2555451 w 5016852"/>
              <a:gd name="connsiteY41" fmla="*/ 3104 h 2514529"/>
              <a:gd name="connisteX42" fmla="*/ 2624031 w 5016852"/>
              <a:gd name="connsiteY42" fmla="*/ 3104 h 2514529"/>
              <a:gd name="connisteX43" fmla="*/ 2692611 w 5016852"/>
              <a:gd name="connsiteY43" fmla="*/ 3104 h 2514529"/>
              <a:gd name="connisteX44" fmla="*/ 2761191 w 5016852"/>
              <a:gd name="connsiteY44" fmla="*/ 3104 h 2514529"/>
              <a:gd name="connisteX45" fmla="*/ 2829771 w 5016852"/>
              <a:gd name="connsiteY45" fmla="*/ 3104 h 2514529"/>
              <a:gd name="connisteX46" fmla="*/ 2898351 w 5016852"/>
              <a:gd name="connsiteY46" fmla="*/ 3104 h 2514529"/>
              <a:gd name="connisteX47" fmla="*/ 2966931 w 5016852"/>
              <a:gd name="connsiteY47" fmla="*/ 3104 h 2514529"/>
              <a:gd name="connisteX48" fmla="*/ 3035511 w 5016852"/>
              <a:gd name="connsiteY48" fmla="*/ 3104 h 2514529"/>
              <a:gd name="connisteX49" fmla="*/ 3104091 w 5016852"/>
              <a:gd name="connsiteY49" fmla="*/ 3104 h 2514529"/>
              <a:gd name="connisteX50" fmla="*/ 3172671 w 5016852"/>
              <a:gd name="connsiteY50" fmla="*/ 3104 h 2514529"/>
              <a:gd name="connisteX51" fmla="*/ 3241251 w 5016852"/>
              <a:gd name="connsiteY51" fmla="*/ 37394 h 2514529"/>
              <a:gd name="connisteX52" fmla="*/ 3309831 w 5016852"/>
              <a:gd name="connsiteY52" fmla="*/ 54539 h 2514529"/>
              <a:gd name="connisteX53" fmla="*/ 3378411 w 5016852"/>
              <a:gd name="connsiteY53" fmla="*/ 114229 h 2514529"/>
              <a:gd name="connisteX54" fmla="*/ 3446991 w 5016852"/>
              <a:gd name="connsiteY54" fmla="*/ 157409 h 2514529"/>
              <a:gd name="connisteX55" fmla="*/ 3515571 w 5016852"/>
              <a:gd name="connsiteY55" fmla="*/ 225989 h 2514529"/>
              <a:gd name="connisteX56" fmla="*/ 3584151 w 5016852"/>
              <a:gd name="connsiteY56" fmla="*/ 294569 h 2514529"/>
              <a:gd name="connisteX57" fmla="*/ 3626696 w 5016852"/>
              <a:gd name="connsiteY57" fmla="*/ 371404 h 2514529"/>
              <a:gd name="connisteX58" fmla="*/ 3626696 w 5016852"/>
              <a:gd name="connsiteY58" fmla="*/ 448874 h 2514529"/>
              <a:gd name="connisteX59" fmla="*/ 3652731 w 5016852"/>
              <a:gd name="connsiteY59" fmla="*/ 525709 h 2514529"/>
              <a:gd name="connisteX60" fmla="*/ 3660986 w 5016852"/>
              <a:gd name="connsiteY60" fmla="*/ 594289 h 2514529"/>
              <a:gd name="connisteX61" fmla="*/ 3660986 w 5016852"/>
              <a:gd name="connsiteY61" fmla="*/ 662869 h 2514529"/>
              <a:gd name="connisteX62" fmla="*/ 3695276 w 5016852"/>
              <a:gd name="connsiteY62" fmla="*/ 731449 h 2514529"/>
              <a:gd name="connisteX63" fmla="*/ 3712421 w 5016852"/>
              <a:gd name="connsiteY63" fmla="*/ 662869 h 2514529"/>
              <a:gd name="connisteX64" fmla="*/ 3755601 w 5016852"/>
              <a:gd name="connsiteY64" fmla="*/ 594289 h 2514529"/>
              <a:gd name="connisteX65" fmla="*/ 3815291 w 5016852"/>
              <a:gd name="connsiteY65" fmla="*/ 517454 h 2514529"/>
              <a:gd name="connisteX66" fmla="*/ 3892761 w 5016852"/>
              <a:gd name="connsiteY66" fmla="*/ 457129 h 2514529"/>
              <a:gd name="connisteX67" fmla="*/ 3969596 w 5016852"/>
              <a:gd name="connsiteY67" fmla="*/ 397439 h 2514529"/>
              <a:gd name="connisteX68" fmla="*/ 4047066 w 5016852"/>
              <a:gd name="connsiteY68" fmla="*/ 380294 h 2514529"/>
              <a:gd name="connisteX69" fmla="*/ 4123901 w 5016852"/>
              <a:gd name="connsiteY69" fmla="*/ 346004 h 2514529"/>
              <a:gd name="connisteX70" fmla="*/ 4201371 w 5016852"/>
              <a:gd name="connsiteY70" fmla="*/ 346004 h 2514529"/>
              <a:gd name="connisteX71" fmla="*/ 4269951 w 5016852"/>
              <a:gd name="connsiteY71" fmla="*/ 328859 h 2514529"/>
              <a:gd name="connisteX72" fmla="*/ 4338531 w 5016852"/>
              <a:gd name="connsiteY72" fmla="*/ 337114 h 2514529"/>
              <a:gd name="connisteX73" fmla="*/ 4407111 w 5016852"/>
              <a:gd name="connsiteY73" fmla="*/ 346004 h 2514529"/>
              <a:gd name="connisteX74" fmla="*/ 4475691 w 5016852"/>
              <a:gd name="connsiteY74" fmla="*/ 363149 h 2514529"/>
              <a:gd name="connisteX75" fmla="*/ 4544271 w 5016852"/>
              <a:gd name="connsiteY75" fmla="*/ 388549 h 2514529"/>
              <a:gd name="connisteX76" fmla="*/ 4612851 w 5016852"/>
              <a:gd name="connsiteY76" fmla="*/ 414584 h 2514529"/>
              <a:gd name="connisteX77" fmla="*/ 4681431 w 5016852"/>
              <a:gd name="connsiteY77" fmla="*/ 422839 h 2514529"/>
              <a:gd name="connisteX78" fmla="*/ 4758266 w 5016852"/>
              <a:gd name="connsiteY78" fmla="*/ 457129 h 2514529"/>
              <a:gd name="connisteX79" fmla="*/ 4826846 w 5016852"/>
              <a:gd name="connsiteY79" fmla="*/ 466019 h 2514529"/>
              <a:gd name="connisteX80" fmla="*/ 4895426 w 5016852"/>
              <a:gd name="connsiteY80" fmla="*/ 500309 h 2514529"/>
              <a:gd name="connisteX81" fmla="*/ 4972896 w 5016852"/>
              <a:gd name="connsiteY81" fmla="*/ 542854 h 2514529"/>
              <a:gd name="connisteX82" fmla="*/ 4990041 w 5016852"/>
              <a:gd name="connsiteY82" fmla="*/ 611434 h 2514529"/>
              <a:gd name="connisteX83" fmla="*/ 4998296 w 5016852"/>
              <a:gd name="connsiteY83" fmla="*/ 688904 h 2514529"/>
              <a:gd name="connisteX84" fmla="*/ 5015441 w 5016852"/>
              <a:gd name="connsiteY84" fmla="*/ 765739 h 2514529"/>
              <a:gd name="connisteX85" fmla="*/ 5015441 w 5016852"/>
              <a:gd name="connsiteY85" fmla="*/ 834319 h 2514529"/>
              <a:gd name="connisteX86" fmla="*/ 5015441 w 5016852"/>
              <a:gd name="connsiteY86" fmla="*/ 902899 h 2514529"/>
              <a:gd name="connisteX87" fmla="*/ 5015441 w 5016852"/>
              <a:gd name="connsiteY87" fmla="*/ 971479 h 2514529"/>
              <a:gd name="connisteX88" fmla="*/ 5015441 w 5016852"/>
              <a:gd name="connsiteY88" fmla="*/ 1040059 h 2514529"/>
              <a:gd name="connisteX89" fmla="*/ 5015441 w 5016852"/>
              <a:gd name="connsiteY89" fmla="*/ 1108639 h 2514529"/>
              <a:gd name="connisteX90" fmla="*/ 5015441 w 5016852"/>
              <a:gd name="connsiteY90" fmla="*/ 1177219 h 2514529"/>
              <a:gd name="connisteX91" fmla="*/ 5015441 w 5016852"/>
              <a:gd name="connsiteY91" fmla="*/ 1245799 h 2514529"/>
              <a:gd name="connisteX92" fmla="*/ 5015441 w 5016852"/>
              <a:gd name="connsiteY92" fmla="*/ 1314379 h 2514529"/>
              <a:gd name="connisteX93" fmla="*/ 5015441 w 5016852"/>
              <a:gd name="connsiteY93" fmla="*/ 1382959 h 2514529"/>
              <a:gd name="connisteX94" fmla="*/ 5015441 w 5016852"/>
              <a:gd name="connsiteY94" fmla="*/ 1451539 h 2514529"/>
              <a:gd name="connisteX95" fmla="*/ 5015441 w 5016852"/>
              <a:gd name="connsiteY95" fmla="*/ 1520119 h 2514529"/>
              <a:gd name="connisteX96" fmla="*/ 5015441 w 5016852"/>
              <a:gd name="connsiteY96" fmla="*/ 1588699 h 2514529"/>
              <a:gd name="connisteX97" fmla="*/ 5015441 w 5016852"/>
              <a:gd name="connsiteY97" fmla="*/ 1666169 h 2514529"/>
              <a:gd name="connisteX98" fmla="*/ 5015441 w 5016852"/>
              <a:gd name="connsiteY98" fmla="*/ 1743004 h 2514529"/>
              <a:gd name="connisteX99" fmla="*/ 5015441 w 5016852"/>
              <a:gd name="connsiteY99" fmla="*/ 1820474 h 2514529"/>
              <a:gd name="connisteX100" fmla="*/ 5015441 w 5016852"/>
              <a:gd name="connsiteY100" fmla="*/ 1897309 h 2514529"/>
              <a:gd name="connisteX101" fmla="*/ 4998296 w 5016852"/>
              <a:gd name="connsiteY101" fmla="*/ 1965889 h 2514529"/>
              <a:gd name="connisteX102" fmla="*/ 4990041 w 5016852"/>
              <a:gd name="connsiteY102" fmla="*/ 2034469 h 2514529"/>
              <a:gd name="connisteX103" fmla="*/ 4981151 w 5016852"/>
              <a:gd name="connsiteY103" fmla="*/ 2103049 h 2514529"/>
              <a:gd name="connisteX104" fmla="*/ 4955751 w 5016852"/>
              <a:gd name="connsiteY104" fmla="*/ 2171629 h 2514529"/>
              <a:gd name="connisteX105" fmla="*/ 4921461 w 5016852"/>
              <a:gd name="connsiteY105" fmla="*/ 2240209 h 2514529"/>
              <a:gd name="connisteX106" fmla="*/ 4887171 w 5016852"/>
              <a:gd name="connsiteY106" fmla="*/ 2308789 h 2514529"/>
              <a:gd name="connisteX107" fmla="*/ 4870026 w 5016852"/>
              <a:gd name="connsiteY107" fmla="*/ 2377369 h 2514529"/>
              <a:gd name="connisteX108" fmla="*/ 4835736 w 5016852"/>
              <a:gd name="connsiteY108" fmla="*/ 2445949 h 2514529"/>
              <a:gd name="connisteX109" fmla="*/ 4801446 w 5016852"/>
              <a:gd name="connsiteY109" fmla="*/ 2514529 h 251452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</a:cxnLst>
            <a:rect l="l" t="t" r="r" b="b"/>
            <a:pathLst>
              <a:path w="5016853" h="2514529">
                <a:moveTo>
                  <a:pt x="847" y="1237544"/>
                </a:moveTo>
                <a:cubicBezTo>
                  <a:pt x="847" y="1225479"/>
                  <a:pt x="847" y="1196269"/>
                  <a:pt x="847" y="1168964"/>
                </a:cubicBezTo>
                <a:cubicBezTo>
                  <a:pt x="847" y="1141659"/>
                  <a:pt x="847" y="1127689"/>
                  <a:pt x="847" y="1100384"/>
                </a:cubicBezTo>
                <a:cubicBezTo>
                  <a:pt x="847" y="1073079"/>
                  <a:pt x="847" y="1061014"/>
                  <a:pt x="847" y="1031804"/>
                </a:cubicBezTo>
                <a:cubicBezTo>
                  <a:pt x="847" y="1002594"/>
                  <a:pt x="-1058" y="985449"/>
                  <a:pt x="847" y="954334"/>
                </a:cubicBezTo>
                <a:cubicBezTo>
                  <a:pt x="2752" y="923219"/>
                  <a:pt x="4022" y="908614"/>
                  <a:pt x="9102" y="877499"/>
                </a:cubicBezTo>
                <a:cubicBezTo>
                  <a:pt x="14182" y="846384"/>
                  <a:pt x="11007" y="831144"/>
                  <a:pt x="26247" y="800029"/>
                </a:cubicBezTo>
                <a:cubicBezTo>
                  <a:pt x="41487" y="768914"/>
                  <a:pt x="64347" y="754309"/>
                  <a:pt x="86572" y="723194"/>
                </a:cubicBezTo>
                <a:cubicBezTo>
                  <a:pt x="108797" y="692079"/>
                  <a:pt x="113877" y="671759"/>
                  <a:pt x="138007" y="645724"/>
                </a:cubicBezTo>
                <a:cubicBezTo>
                  <a:pt x="162137" y="619689"/>
                  <a:pt x="177377" y="618419"/>
                  <a:pt x="206587" y="594289"/>
                </a:cubicBezTo>
                <a:cubicBezTo>
                  <a:pt x="235797" y="570159"/>
                  <a:pt x="256117" y="554919"/>
                  <a:pt x="283422" y="525709"/>
                </a:cubicBezTo>
                <a:cubicBezTo>
                  <a:pt x="310727" y="496499"/>
                  <a:pt x="317712" y="474274"/>
                  <a:pt x="343747" y="448874"/>
                </a:cubicBezTo>
                <a:cubicBezTo>
                  <a:pt x="369782" y="423474"/>
                  <a:pt x="385022" y="414584"/>
                  <a:pt x="412327" y="397439"/>
                </a:cubicBezTo>
                <a:cubicBezTo>
                  <a:pt x="439632" y="380294"/>
                  <a:pt x="451697" y="373309"/>
                  <a:pt x="480907" y="363149"/>
                </a:cubicBezTo>
                <a:cubicBezTo>
                  <a:pt x="510117" y="352989"/>
                  <a:pt x="526627" y="356164"/>
                  <a:pt x="557742" y="346004"/>
                </a:cubicBezTo>
                <a:cubicBezTo>
                  <a:pt x="588857" y="335844"/>
                  <a:pt x="604097" y="323779"/>
                  <a:pt x="635212" y="311714"/>
                </a:cubicBezTo>
                <a:cubicBezTo>
                  <a:pt x="666327" y="299649"/>
                  <a:pt x="680932" y="294569"/>
                  <a:pt x="712047" y="285679"/>
                </a:cubicBezTo>
                <a:cubicBezTo>
                  <a:pt x="743162" y="276789"/>
                  <a:pt x="758402" y="275519"/>
                  <a:pt x="789517" y="268534"/>
                </a:cubicBezTo>
                <a:cubicBezTo>
                  <a:pt x="820632" y="261549"/>
                  <a:pt x="835237" y="256469"/>
                  <a:pt x="866352" y="251389"/>
                </a:cubicBezTo>
                <a:cubicBezTo>
                  <a:pt x="897467" y="246309"/>
                  <a:pt x="912707" y="250119"/>
                  <a:pt x="943822" y="243134"/>
                </a:cubicBezTo>
                <a:cubicBezTo>
                  <a:pt x="974937" y="236149"/>
                  <a:pt x="991447" y="224084"/>
                  <a:pt x="1020657" y="217099"/>
                </a:cubicBezTo>
                <a:cubicBezTo>
                  <a:pt x="1049867" y="210114"/>
                  <a:pt x="1060027" y="213924"/>
                  <a:pt x="1089237" y="208844"/>
                </a:cubicBezTo>
                <a:cubicBezTo>
                  <a:pt x="1118447" y="203764"/>
                  <a:pt x="1135592" y="198684"/>
                  <a:pt x="1166707" y="191699"/>
                </a:cubicBezTo>
                <a:cubicBezTo>
                  <a:pt x="1197822" y="184714"/>
                  <a:pt x="1212427" y="184714"/>
                  <a:pt x="1243542" y="174554"/>
                </a:cubicBezTo>
                <a:cubicBezTo>
                  <a:pt x="1274657" y="164394"/>
                  <a:pt x="1289897" y="149154"/>
                  <a:pt x="1321012" y="140264"/>
                </a:cubicBezTo>
                <a:cubicBezTo>
                  <a:pt x="1352127" y="131374"/>
                  <a:pt x="1366732" y="136454"/>
                  <a:pt x="1397847" y="131374"/>
                </a:cubicBezTo>
                <a:cubicBezTo>
                  <a:pt x="1428962" y="126294"/>
                  <a:pt x="1444202" y="124389"/>
                  <a:pt x="1475317" y="114229"/>
                </a:cubicBezTo>
                <a:cubicBezTo>
                  <a:pt x="1506432" y="104069"/>
                  <a:pt x="1521037" y="86924"/>
                  <a:pt x="1552152" y="79939"/>
                </a:cubicBezTo>
                <a:cubicBezTo>
                  <a:pt x="1583267" y="72954"/>
                  <a:pt x="1598507" y="79939"/>
                  <a:pt x="1629622" y="79939"/>
                </a:cubicBezTo>
                <a:cubicBezTo>
                  <a:pt x="1660737" y="79939"/>
                  <a:pt x="1675342" y="79939"/>
                  <a:pt x="1706457" y="79939"/>
                </a:cubicBezTo>
                <a:cubicBezTo>
                  <a:pt x="1737572" y="79939"/>
                  <a:pt x="1752812" y="83114"/>
                  <a:pt x="1783927" y="79939"/>
                </a:cubicBezTo>
                <a:cubicBezTo>
                  <a:pt x="1815042" y="76764"/>
                  <a:pt x="1829647" y="65969"/>
                  <a:pt x="1860762" y="62794"/>
                </a:cubicBezTo>
                <a:cubicBezTo>
                  <a:pt x="1891877" y="59619"/>
                  <a:pt x="1909022" y="62794"/>
                  <a:pt x="1938232" y="62794"/>
                </a:cubicBezTo>
                <a:cubicBezTo>
                  <a:pt x="1967442" y="62794"/>
                  <a:pt x="1979507" y="62794"/>
                  <a:pt x="2006812" y="62794"/>
                </a:cubicBezTo>
                <a:cubicBezTo>
                  <a:pt x="2034117" y="62794"/>
                  <a:pt x="2048087" y="64699"/>
                  <a:pt x="2075392" y="62794"/>
                </a:cubicBezTo>
                <a:cubicBezTo>
                  <a:pt x="2102697" y="60889"/>
                  <a:pt x="2116667" y="57714"/>
                  <a:pt x="2143972" y="54539"/>
                </a:cubicBezTo>
                <a:cubicBezTo>
                  <a:pt x="2171277" y="51364"/>
                  <a:pt x="2185247" y="48824"/>
                  <a:pt x="2212552" y="45649"/>
                </a:cubicBezTo>
                <a:cubicBezTo>
                  <a:pt x="2239857" y="42474"/>
                  <a:pt x="2253827" y="42474"/>
                  <a:pt x="2281132" y="37394"/>
                </a:cubicBezTo>
                <a:cubicBezTo>
                  <a:pt x="2308437" y="32314"/>
                  <a:pt x="2322407" y="25329"/>
                  <a:pt x="2349712" y="20249"/>
                </a:cubicBezTo>
                <a:cubicBezTo>
                  <a:pt x="2377017" y="15169"/>
                  <a:pt x="2390987" y="14534"/>
                  <a:pt x="2418292" y="11359"/>
                </a:cubicBezTo>
                <a:cubicBezTo>
                  <a:pt x="2445597" y="8184"/>
                  <a:pt x="2459567" y="5009"/>
                  <a:pt x="2486872" y="3104"/>
                </a:cubicBezTo>
                <a:cubicBezTo>
                  <a:pt x="2514177" y="1199"/>
                  <a:pt x="2528147" y="3104"/>
                  <a:pt x="2555452" y="3104"/>
                </a:cubicBezTo>
                <a:cubicBezTo>
                  <a:pt x="2582757" y="3104"/>
                  <a:pt x="2596727" y="3104"/>
                  <a:pt x="2624032" y="3104"/>
                </a:cubicBezTo>
                <a:cubicBezTo>
                  <a:pt x="2651337" y="3104"/>
                  <a:pt x="2665307" y="3104"/>
                  <a:pt x="2692612" y="3104"/>
                </a:cubicBezTo>
                <a:cubicBezTo>
                  <a:pt x="2719917" y="3104"/>
                  <a:pt x="2733887" y="3104"/>
                  <a:pt x="2761192" y="3104"/>
                </a:cubicBezTo>
                <a:cubicBezTo>
                  <a:pt x="2788497" y="3104"/>
                  <a:pt x="2802467" y="3104"/>
                  <a:pt x="2829772" y="3104"/>
                </a:cubicBezTo>
                <a:cubicBezTo>
                  <a:pt x="2857077" y="3104"/>
                  <a:pt x="2871047" y="3104"/>
                  <a:pt x="2898352" y="3104"/>
                </a:cubicBezTo>
                <a:cubicBezTo>
                  <a:pt x="2925657" y="3104"/>
                  <a:pt x="2939627" y="3104"/>
                  <a:pt x="2966932" y="3104"/>
                </a:cubicBezTo>
                <a:cubicBezTo>
                  <a:pt x="2994237" y="3104"/>
                  <a:pt x="3008207" y="3104"/>
                  <a:pt x="3035512" y="3104"/>
                </a:cubicBezTo>
                <a:cubicBezTo>
                  <a:pt x="3062817" y="3104"/>
                  <a:pt x="3076787" y="3104"/>
                  <a:pt x="3104092" y="3104"/>
                </a:cubicBezTo>
                <a:cubicBezTo>
                  <a:pt x="3131397" y="3104"/>
                  <a:pt x="3145367" y="-3881"/>
                  <a:pt x="3172672" y="3104"/>
                </a:cubicBezTo>
                <a:cubicBezTo>
                  <a:pt x="3199977" y="10089"/>
                  <a:pt x="3213947" y="27234"/>
                  <a:pt x="3241252" y="37394"/>
                </a:cubicBezTo>
                <a:cubicBezTo>
                  <a:pt x="3268557" y="47554"/>
                  <a:pt x="3282527" y="39299"/>
                  <a:pt x="3309832" y="54539"/>
                </a:cubicBezTo>
                <a:cubicBezTo>
                  <a:pt x="3337137" y="69779"/>
                  <a:pt x="3351107" y="93909"/>
                  <a:pt x="3378412" y="114229"/>
                </a:cubicBezTo>
                <a:cubicBezTo>
                  <a:pt x="3405717" y="134549"/>
                  <a:pt x="3419687" y="135184"/>
                  <a:pt x="3446992" y="157409"/>
                </a:cubicBezTo>
                <a:cubicBezTo>
                  <a:pt x="3474297" y="179634"/>
                  <a:pt x="3488267" y="198684"/>
                  <a:pt x="3515572" y="225989"/>
                </a:cubicBezTo>
                <a:cubicBezTo>
                  <a:pt x="3542877" y="253294"/>
                  <a:pt x="3561927" y="265359"/>
                  <a:pt x="3584152" y="294569"/>
                </a:cubicBezTo>
                <a:cubicBezTo>
                  <a:pt x="3606377" y="323779"/>
                  <a:pt x="3618442" y="340289"/>
                  <a:pt x="3626697" y="371404"/>
                </a:cubicBezTo>
                <a:cubicBezTo>
                  <a:pt x="3634952" y="402519"/>
                  <a:pt x="3621617" y="417759"/>
                  <a:pt x="3626697" y="448874"/>
                </a:cubicBezTo>
                <a:cubicBezTo>
                  <a:pt x="3631777" y="479989"/>
                  <a:pt x="3645747" y="496499"/>
                  <a:pt x="3652732" y="525709"/>
                </a:cubicBezTo>
                <a:cubicBezTo>
                  <a:pt x="3659717" y="554919"/>
                  <a:pt x="3659082" y="566984"/>
                  <a:pt x="3660987" y="594289"/>
                </a:cubicBezTo>
                <a:cubicBezTo>
                  <a:pt x="3662892" y="621594"/>
                  <a:pt x="3654002" y="635564"/>
                  <a:pt x="3660987" y="662869"/>
                </a:cubicBezTo>
                <a:cubicBezTo>
                  <a:pt x="3667972" y="690174"/>
                  <a:pt x="3685117" y="731449"/>
                  <a:pt x="3695277" y="731449"/>
                </a:cubicBezTo>
                <a:cubicBezTo>
                  <a:pt x="3705437" y="731449"/>
                  <a:pt x="3700357" y="690174"/>
                  <a:pt x="3712422" y="662869"/>
                </a:cubicBezTo>
                <a:cubicBezTo>
                  <a:pt x="3724487" y="635564"/>
                  <a:pt x="3735282" y="623499"/>
                  <a:pt x="3755602" y="594289"/>
                </a:cubicBezTo>
                <a:cubicBezTo>
                  <a:pt x="3775922" y="565079"/>
                  <a:pt x="3787987" y="544759"/>
                  <a:pt x="3815292" y="517454"/>
                </a:cubicBezTo>
                <a:cubicBezTo>
                  <a:pt x="3842597" y="490149"/>
                  <a:pt x="3861647" y="481259"/>
                  <a:pt x="3892762" y="457129"/>
                </a:cubicBezTo>
                <a:cubicBezTo>
                  <a:pt x="3923877" y="432999"/>
                  <a:pt x="3938482" y="412679"/>
                  <a:pt x="3969597" y="397439"/>
                </a:cubicBezTo>
                <a:cubicBezTo>
                  <a:pt x="4000712" y="382199"/>
                  <a:pt x="4015952" y="390454"/>
                  <a:pt x="4047067" y="380294"/>
                </a:cubicBezTo>
                <a:cubicBezTo>
                  <a:pt x="4078182" y="370134"/>
                  <a:pt x="4092787" y="352989"/>
                  <a:pt x="4123902" y="346004"/>
                </a:cubicBezTo>
                <a:cubicBezTo>
                  <a:pt x="4155017" y="339019"/>
                  <a:pt x="4172162" y="349179"/>
                  <a:pt x="4201372" y="346004"/>
                </a:cubicBezTo>
                <a:cubicBezTo>
                  <a:pt x="4230582" y="342829"/>
                  <a:pt x="4242647" y="330764"/>
                  <a:pt x="4269952" y="328859"/>
                </a:cubicBezTo>
                <a:cubicBezTo>
                  <a:pt x="4297257" y="326954"/>
                  <a:pt x="4311227" y="333939"/>
                  <a:pt x="4338532" y="337114"/>
                </a:cubicBezTo>
                <a:cubicBezTo>
                  <a:pt x="4365837" y="340289"/>
                  <a:pt x="4379807" y="340924"/>
                  <a:pt x="4407112" y="346004"/>
                </a:cubicBezTo>
                <a:cubicBezTo>
                  <a:pt x="4434417" y="351084"/>
                  <a:pt x="4448387" y="354894"/>
                  <a:pt x="4475692" y="363149"/>
                </a:cubicBezTo>
                <a:cubicBezTo>
                  <a:pt x="4502997" y="371404"/>
                  <a:pt x="4516967" y="378389"/>
                  <a:pt x="4544272" y="388549"/>
                </a:cubicBezTo>
                <a:cubicBezTo>
                  <a:pt x="4571577" y="398709"/>
                  <a:pt x="4585547" y="407599"/>
                  <a:pt x="4612852" y="414584"/>
                </a:cubicBezTo>
                <a:cubicBezTo>
                  <a:pt x="4640157" y="421569"/>
                  <a:pt x="4652222" y="414584"/>
                  <a:pt x="4681432" y="422839"/>
                </a:cubicBezTo>
                <a:cubicBezTo>
                  <a:pt x="4710642" y="431094"/>
                  <a:pt x="4729057" y="448239"/>
                  <a:pt x="4758267" y="457129"/>
                </a:cubicBezTo>
                <a:cubicBezTo>
                  <a:pt x="4787477" y="466019"/>
                  <a:pt x="4799542" y="457129"/>
                  <a:pt x="4826847" y="466019"/>
                </a:cubicBezTo>
                <a:cubicBezTo>
                  <a:pt x="4854152" y="474909"/>
                  <a:pt x="4866217" y="485069"/>
                  <a:pt x="4895427" y="500309"/>
                </a:cubicBezTo>
                <a:cubicBezTo>
                  <a:pt x="4924637" y="515549"/>
                  <a:pt x="4953847" y="520629"/>
                  <a:pt x="4972897" y="542854"/>
                </a:cubicBezTo>
                <a:cubicBezTo>
                  <a:pt x="4991947" y="565079"/>
                  <a:pt x="4984962" y="582224"/>
                  <a:pt x="4990042" y="611434"/>
                </a:cubicBezTo>
                <a:cubicBezTo>
                  <a:pt x="4995122" y="640644"/>
                  <a:pt x="4993217" y="657789"/>
                  <a:pt x="4998297" y="688904"/>
                </a:cubicBezTo>
                <a:cubicBezTo>
                  <a:pt x="5003377" y="720019"/>
                  <a:pt x="5012267" y="736529"/>
                  <a:pt x="5015442" y="765739"/>
                </a:cubicBezTo>
                <a:cubicBezTo>
                  <a:pt x="5018617" y="794949"/>
                  <a:pt x="5015442" y="807014"/>
                  <a:pt x="5015442" y="834319"/>
                </a:cubicBezTo>
                <a:cubicBezTo>
                  <a:pt x="5015442" y="861624"/>
                  <a:pt x="5015442" y="875594"/>
                  <a:pt x="5015442" y="902899"/>
                </a:cubicBezTo>
                <a:cubicBezTo>
                  <a:pt x="5015442" y="930204"/>
                  <a:pt x="5015442" y="944174"/>
                  <a:pt x="5015442" y="971479"/>
                </a:cubicBezTo>
                <a:cubicBezTo>
                  <a:pt x="5015442" y="998784"/>
                  <a:pt x="5015442" y="1012754"/>
                  <a:pt x="5015442" y="1040059"/>
                </a:cubicBezTo>
                <a:cubicBezTo>
                  <a:pt x="5015442" y="1067364"/>
                  <a:pt x="5015442" y="1081334"/>
                  <a:pt x="5015442" y="1108639"/>
                </a:cubicBezTo>
                <a:cubicBezTo>
                  <a:pt x="5015442" y="1135944"/>
                  <a:pt x="5015442" y="1149914"/>
                  <a:pt x="5015442" y="1177219"/>
                </a:cubicBezTo>
                <a:cubicBezTo>
                  <a:pt x="5015442" y="1204524"/>
                  <a:pt x="5015442" y="1218494"/>
                  <a:pt x="5015442" y="1245799"/>
                </a:cubicBezTo>
                <a:cubicBezTo>
                  <a:pt x="5015442" y="1273104"/>
                  <a:pt x="5015442" y="1287074"/>
                  <a:pt x="5015442" y="1314379"/>
                </a:cubicBezTo>
                <a:cubicBezTo>
                  <a:pt x="5015442" y="1341684"/>
                  <a:pt x="5015442" y="1355654"/>
                  <a:pt x="5015442" y="1382959"/>
                </a:cubicBezTo>
                <a:cubicBezTo>
                  <a:pt x="5015442" y="1410264"/>
                  <a:pt x="5015442" y="1424234"/>
                  <a:pt x="5015442" y="1451539"/>
                </a:cubicBezTo>
                <a:cubicBezTo>
                  <a:pt x="5015442" y="1478844"/>
                  <a:pt x="5015442" y="1492814"/>
                  <a:pt x="5015442" y="1520119"/>
                </a:cubicBezTo>
                <a:cubicBezTo>
                  <a:pt x="5015442" y="1547424"/>
                  <a:pt x="5015442" y="1559489"/>
                  <a:pt x="5015442" y="1588699"/>
                </a:cubicBezTo>
                <a:cubicBezTo>
                  <a:pt x="5015442" y="1617909"/>
                  <a:pt x="5015442" y="1635054"/>
                  <a:pt x="5015442" y="1666169"/>
                </a:cubicBezTo>
                <a:cubicBezTo>
                  <a:pt x="5015442" y="1697284"/>
                  <a:pt x="5015442" y="1711889"/>
                  <a:pt x="5015442" y="1743004"/>
                </a:cubicBezTo>
                <a:cubicBezTo>
                  <a:pt x="5015442" y="1774119"/>
                  <a:pt x="5015442" y="1789359"/>
                  <a:pt x="5015442" y="1820474"/>
                </a:cubicBezTo>
                <a:cubicBezTo>
                  <a:pt x="5015442" y="1851589"/>
                  <a:pt x="5018617" y="1868099"/>
                  <a:pt x="5015442" y="1897309"/>
                </a:cubicBezTo>
                <a:cubicBezTo>
                  <a:pt x="5012267" y="1926519"/>
                  <a:pt x="5003377" y="1938584"/>
                  <a:pt x="4998297" y="1965889"/>
                </a:cubicBezTo>
                <a:cubicBezTo>
                  <a:pt x="4993217" y="1993194"/>
                  <a:pt x="4993217" y="2007164"/>
                  <a:pt x="4990042" y="2034469"/>
                </a:cubicBezTo>
                <a:cubicBezTo>
                  <a:pt x="4986867" y="2061774"/>
                  <a:pt x="4988137" y="2075744"/>
                  <a:pt x="4981152" y="2103049"/>
                </a:cubicBezTo>
                <a:cubicBezTo>
                  <a:pt x="4974167" y="2130354"/>
                  <a:pt x="4967817" y="2144324"/>
                  <a:pt x="4955752" y="2171629"/>
                </a:cubicBezTo>
                <a:cubicBezTo>
                  <a:pt x="4943687" y="2198934"/>
                  <a:pt x="4935432" y="2212904"/>
                  <a:pt x="4921462" y="2240209"/>
                </a:cubicBezTo>
                <a:cubicBezTo>
                  <a:pt x="4907492" y="2267514"/>
                  <a:pt x="4897332" y="2281484"/>
                  <a:pt x="4887172" y="2308789"/>
                </a:cubicBezTo>
                <a:cubicBezTo>
                  <a:pt x="4877012" y="2336094"/>
                  <a:pt x="4880187" y="2350064"/>
                  <a:pt x="4870027" y="2377369"/>
                </a:cubicBezTo>
                <a:cubicBezTo>
                  <a:pt x="4859867" y="2404674"/>
                  <a:pt x="4849707" y="2418644"/>
                  <a:pt x="4835737" y="2445949"/>
                </a:cubicBezTo>
                <a:cubicBezTo>
                  <a:pt x="4821767" y="2473254"/>
                  <a:pt x="4807797" y="2502464"/>
                  <a:pt x="4801447" y="2514529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350895" y="3814445"/>
            <a:ext cx="1217295" cy="617220"/>
          </a:xfrm>
          <a:custGeom>
            <a:avLst/>
            <a:gdLst>
              <a:gd name="connisteX0" fmla="*/ 0 w 1217295"/>
              <a:gd name="connsiteY0" fmla="*/ 0 h 617220"/>
              <a:gd name="connisteX1" fmla="*/ 68580 w 1217295"/>
              <a:gd name="connsiteY1" fmla="*/ 8890 h 617220"/>
              <a:gd name="connisteX2" fmla="*/ 137160 w 1217295"/>
              <a:gd name="connsiteY2" fmla="*/ 17145 h 617220"/>
              <a:gd name="connisteX3" fmla="*/ 205740 w 1217295"/>
              <a:gd name="connsiteY3" fmla="*/ 26035 h 617220"/>
              <a:gd name="connisteX4" fmla="*/ 282575 w 1217295"/>
              <a:gd name="connsiteY4" fmla="*/ 34290 h 617220"/>
              <a:gd name="connisteX5" fmla="*/ 360045 w 1217295"/>
              <a:gd name="connsiteY5" fmla="*/ 60325 h 617220"/>
              <a:gd name="connisteX6" fmla="*/ 436880 w 1217295"/>
              <a:gd name="connsiteY6" fmla="*/ 85725 h 617220"/>
              <a:gd name="connisteX7" fmla="*/ 514350 w 1217295"/>
              <a:gd name="connsiteY7" fmla="*/ 102870 h 617220"/>
              <a:gd name="connisteX8" fmla="*/ 591185 w 1217295"/>
              <a:gd name="connsiteY8" fmla="*/ 137160 h 617220"/>
              <a:gd name="connisteX9" fmla="*/ 668655 w 1217295"/>
              <a:gd name="connsiteY9" fmla="*/ 180340 h 617220"/>
              <a:gd name="connisteX10" fmla="*/ 745490 w 1217295"/>
              <a:gd name="connsiteY10" fmla="*/ 240030 h 617220"/>
              <a:gd name="connisteX11" fmla="*/ 814070 w 1217295"/>
              <a:gd name="connsiteY11" fmla="*/ 291465 h 617220"/>
              <a:gd name="connisteX12" fmla="*/ 882650 w 1217295"/>
              <a:gd name="connsiteY12" fmla="*/ 342900 h 617220"/>
              <a:gd name="connisteX13" fmla="*/ 951230 w 1217295"/>
              <a:gd name="connsiteY13" fmla="*/ 411480 h 617220"/>
              <a:gd name="connisteX14" fmla="*/ 1019810 w 1217295"/>
              <a:gd name="connsiteY14" fmla="*/ 462915 h 617220"/>
              <a:gd name="connisteX15" fmla="*/ 1080135 w 1217295"/>
              <a:gd name="connsiteY15" fmla="*/ 531495 h 617220"/>
              <a:gd name="connisteX16" fmla="*/ 1148715 w 1217295"/>
              <a:gd name="connsiteY16" fmla="*/ 582930 h 617220"/>
              <a:gd name="connisteX17" fmla="*/ 1217295 w 1217295"/>
              <a:gd name="connsiteY17" fmla="*/ 617220 h 6172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17295" h="617220">
                <a:moveTo>
                  <a:pt x="0" y="0"/>
                </a:moveTo>
                <a:cubicBezTo>
                  <a:pt x="12065" y="1905"/>
                  <a:pt x="41275" y="5715"/>
                  <a:pt x="68580" y="8890"/>
                </a:cubicBezTo>
                <a:cubicBezTo>
                  <a:pt x="95885" y="12065"/>
                  <a:pt x="109855" y="13970"/>
                  <a:pt x="137160" y="17145"/>
                </a:cubicBezTo>
                <a:cubicBezTo>
                  <a:pt x="164465" y="20320"/>
                  <a:pt x="176530" y="22860"/>
                  <a:pt x="205740" y="26035"/>
                </a:cubicBezTo>
                <a:cubicBezTo>
                  <a:pt x="234950" y="29210"/>
                  <a:pt x="251460" y="27305"/>
                  <a:pt x="282575" y="34290"/>
                </a:cubicBezTo>
                <a:cubicBezTo>
                  <a:pt x="313690" y="41275"/>
                  <a:pt x="328930" y="50165"/>
                  <a:pt x="360045" y="60325"/>
                </a:cubicBezTo>
                <a:cubicBezTo>
                  <a:pt x="391160" y="70485"/>
                  <a:pt x="405765" y="77470"/>
                  <a:pt x="436880" y="85725"/>
                </a:cubicBezTo>
                <a:cubicBezTo>
                  <a:pt x="467995" y="93980"/>
                  <a:pt x="483235" y="92710"/>
                  <a:pt x="514350" y="102870"/>
                </a:cubicBezTo>
                <a:cubicBezTo>
                  <a:pt x="545465" y="113030"/>
                  <a:pt x="560070" y="121920"/>
                  <a:pt x="591185" y="137160"/>
                </a:cubicBezTo>
                <a:cubicBezTo>
                  <a:pt x="622300" y="152400"/>
                  <a:pt x="637540" y="160020"/>
                  <a:pt x="668655" y="180340"/>
                </a:cubicBezTo>
                <a:cubicBezTo>
                  <a:pt x="699770" y="200660"/>
                  <a:pt x="716280" y="217805"/>
                  <a:pt x="745490" y="240030"/>
                </a:cubicBezTo>
                <a:cubicBezTo>
                  <a:pt x="774700" y="262255"/>
                  <a:pt x="786765" y="271145"/>
                  <a:pt x="814070" y="291465"/>
                </a:cubicBezTo>
                <a:cubicBezTo>
                  <a:pt x="841375" y="311785"/>
                  <a:pt x="855345" y="318770"/>
                  <a:pt x="882650" y="342900"/>
                </a:cubicBezTo>
                <a:cubicBezTo>
                  <a:pt x="909955" y="367030"/>
                  <a:pt x="923925" y="387350"/>
                  <a:pt x="951230" y="411480"/>
                </a:cubicBezTo>
                <a:cubicBezTo>
                  <a:pt x="978535" y="435610"/>
                  <a:pt x="993775" y="438785"/>
                  <a:pt x="1019810" y="462915"/>
                </a:cubicBezTo>
                <a:cubicBezTo>
                  <a:pt x="1045845" y="487045"/>
                  <a:pt x="1054100" y="507365"/>
                  <a:pt x="1080135" y="531495"/>
                </a:cubicBezTo>
                <a:cubicBezTo>
                  <a:pt x="1106170" y="555625"/>
                  <a:pt x="1121410" y="565785"/>
                  <a:pt x="1148715" y="582930"/>
                </a:cubicBezTo>
                <a:cubicBezTo>
                  <a:pt x="1176020" y="600075"/>
                  <a:pt x="1205230" y="611505"/>
                  <a:pt x="1217295" y="617220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551045" y="3240405"/>
            <a:ext cx="156845" cy="1200150"/>
          </a:xfrm>
          <a:custGeom>
            <a:avLst/>
            <a:gdLst>
              <a:gd name="connisteX0" fmla="*/ 0 w 156562"/>
              <a:gd name="connsiteY0" fmla="*/ 0 h 1200150"/>
              <a:gd name="connisteX1" fmla="*/ 68580 w 156562"/>
              <a:gd name="connsiteY1" fmla="*/ 42545 h 1200150"/>
              <a:gd name="connisteX2" fmla="*/ 102870 w 156562"/>
              <a:gd name="connsiteY2" fmla="*/ 111125 h 1200150"/>
              <a:gd name="connisteX3" fmla="*/ 128270 w 156562"/>
              <a:gd name="connsiteY3" fmla="*/ 188595 h 1200150"/>
              <a:gd name="connisteX4" fmla="*/ 154305 w 156562"/>
              <a:gd name="connsiteY4" fmla="*/ 265430 h 1200150"/>
              <a:gd name="connisteX5" fmla="*/ 154305 w 156562"/>
              <a:gd name="connsiteY5" fmla="*/ 334010 h 1200150"/>
              <a:gd name="connisteX6" fmla="*/ 154305 w 156562"/>
              <a:gd name="connsiteY6" fmla="*/ 411480 h 1200150"/>
              <a:gd name="connisteX7" fmla="*/ 154305 w 156562"/>
              <a:gd name="connsiteY7" fmla="*/ 480060 h 1200150"/>
              <a:gd name="connisteX8" fmla="*/ 154305 w 156562"/>
              <a:gd name="connsiteY8" fmla="*/ 548640 h 1200150"/>
              <a:gd name="connisteX9" fmla="*/ 154305 w 156562"/>
              <a:gd name="connsiteY9" fmla="*/ 617220 h 1200150"/>
              <a:gd name="connisteX10" fmla="*/ 154305 w 156562"/>
              <a:gd name="connsiteY10" fmla="*/ 685800 h 1200150"/>
              <a:gd name="connisteX11" fmla="*/ 154305 w 156562"/>
              <a:gd name="connsiteY11" fmla="*/ 762635 h 1200150"/>
              <a:gd name="connisteX12" fmla="*/ 154305 w 156562"/>
              <a:gd name="connsiteY12" fmla="*/ 840105 h 1200150"/>
              <a:gd name="connisteX13" fmla="*/ 137160 w 156562"/>
              <a:gd name="connsiteY13" fmla="*/ 916940 h 1200150"/>
              <a:gd name="connisteX14" fmla="*/ 120015 w 156562"/>
              <a:gd name="connsiteY14" fmla="*/ 994410 h 1200150"/>
              <a:gd name="connisteX15" fmla="*/ 85725 w 156562"/>
              <a:gd name="connsiteY15" fmla="*/ 1062990 h 1200150"/>
              <a:gd name="connisteX16" fmla="*/ 85725 w 156562"/>
              <a:gd name="connsiteY16" fmla="*/ 1131570 h 1200150"/>
              <a:gd name="connisteX17" fmla="*/ 68580 w 156562"/>
              <a:gd name="connsiteY17" fmla="*/ 1200150 h 12001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56563" h="1200150">
                <a:moveTo>
                  <a:pt x="0" y="0"/>
                </a:moveTo>
                <a:cubicBezTo>
                  <a:pt x="13335" y="6985"/>
                  <a:pt x="48260" y="20320"/>
                  <a:pt x="68580" y="42545"/>
                </a:cubicBezTo>
                <a:cubicBezTo>
                  <a:pt x="88900" y="64770"/>
                  <a:pt x="90805" y="81915"/>
                  <a:pt x="102870" y="111125"/>
                </a:cubicBezTo>
                <a:cubicBezTo>
                  <a:pt x="114935" y="140335"/>
                  <a:pt x="118110" y="157480"/>
                  <a:pt x="128270" y="188595"/>
                </a:cubicBezTo>
                <a:cubicBezTo>
                  <a:pt x="138430" y="219710"/>
                  <a:pt x="149225" y="236220"/>
                  <a:pt x="154305" y="265430"/>
                </a:cubicBezTo>
                <a:cubicBezTo>
                  <a:pt x="159385" y="294640"/>
                  <a:pt x="154305" y="304800"/>
                  <a:pt x="154305" y="334010"/>
                </a:cubicBezTo>
                <a:cubicBezTo>
                  <a:pt x="154305" y="363220"/>
                  <a:pt x="154305" y="382270"/>
                  <a:pt x="154305" y="411480"/>
                </a:cubicBezTo>
                <a:cubicBezTo>
                  <a:pt x="154305" y="440690"/>
                  <a:pt x="154305" y="452755"/>
                  <a:pt x="154305" y="480060"/>
                </a:cubicBezTo>
                <a:cubicBezTo>
                  <a:pt x="154305" y="507365"/>
                  <a:pt x="154305" y="521335"/>
                  <a:pt x="154305" y="548640"/>
                </a:cubicBezTo>
                <a:cubicBezTo>
                  <a:pt x="154305" y="575945"/>
                  <a:pt x="154305" y="589915"/>
                  <a:pt x="154305" y="617220"/>
                </a:cubicBezTo>
                <a:cubicBezTo>
                  <a:pt x="154305" y="644525"/>
                  <a:pt x="154305" y="656590"/>
                  <a:pt x="154305" y="685800"/>
                </a:cubicBezTo>
                <a:cubicBezTo>
                  <a:pt x="154305" y="715010"/>
                  <a:pt x="154305" y="731520"/>
                  <a:pt x="154305" y="762635"/>
                </a:cubicBezTo>
                <a:cubicBezTo>
                  <a:pt x="154305" y="793750"/>
                  <a:pt x="157480" y="808990"/>
                  <a:pt x="154305" y="840105"/>
                </a:cubicBezTo>
                <a:cubicBezTo>
                  <a:pt x="151130" y="871220"/>
                  <a:pt x="144145" y="885825"/>
                  <a:pt x="137160" y="916940"/>
                </a:cubicBezTo>
                <a:cubicBezTo>
                  <a:pt x="130175" y="948055"/>
                  <a:pt x="130175" y="965200"/>
                  <a:pt x="120015" y="994410"/>
                </a:cubicBezTo>
                <a:cubicBezTo>
                  <a:pt x="109855" y="1023620"/>
                  <a:pt x="92710" y="1035685"/>
                  <a:pt x="85725" y="1062990"/>
                </a:cubicBezTo>
                <a:cubicBezTo>
                  <a:pt x="78740" y="1090295"/>
                  <a:pt x="88900" y="1104265"/>
                  <a:pt x="85725" y="1131570"/>
                </a:cubicBezTo>
                <a:cubicBezTo>
                  <a:pt x="82550" y="1158875"/>
                  <a:pt x="71755" y="1188085"/>
                  <a:pt x="68580" y="1200150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5322570" y="4653280"/>
            <a:ext cx="1054100" cy="198755"/>
          </a:xfrm>
          <a:custGeom>
            <a:avLst/>
            <a:gdLst>
              <a:gd name="connisteX0" fmla="*/ 0 w 1054100"/>
              <a:gd name="connsiteY0" fmla="*/ 198896 h 198896"/>
              <a:gd name="connisteX1" fmla="*/ 68580 w 1054100"/>
              <a:gd name="connsiteY1" fmla="*/ 130316 h 198896"/>
              <a:gd name="connisteX2" fmla="*/ 145415 w 1054100"/>
              <a:gd name="connsiteY2" fmla="*/ 96026 h 198896"/>
              <a:gd name="connisteX3" fmla="*/ 222885 w 1054100"/>
              <a:gd name="connsiteY3" fmla="*/ 69991 h 198896"/>
              <a:gd name="connisteX4" fmla="*/ 299720 w 1054100"/>
              <a:gd name="connsiteY4" fmla="*/ 18556 h 198896"/>
              <a:gd name="connisteX5" fmla="*/ 368300 w 1054100"/>
              <a:gd name="connsiteY5" fmla="*/ 1411 h 198896"/>
              <a:gd name="connisteX6" fmla="*/ 436880 w 1054100"/>
              <a:gd name="connsiteY6" fmla="*/ 1411 h 198896"/>
              <a:gd name="connisteX7" fmla="*/ 505460 w 1054100"/>
              <a:gd name="connsiteY7" fmla="*/ 1411 h 198896"/>
              <a:gd name="connisteX8" fmla="*/ 574040 w 1054100"/>
              <a:gd name="connsiteY8" fmla="*/ 1411 h 198896"/>
              <a:gd name="connisteX9" fmla="*/ 642620 w 1054100"/>
              <a:gd name="connsiteY9" fmla="*/ 1411 h 198896"/>
              <a:gd name="connisteX10" fmla="*/ 711200 w 1054100"/>
              <a:gd name="connsiteY10" fmla="*/ 1411 h 198896"/>
              <a:gd name="connisteX11" fmla="*/ 779780 w 1054100"/>
              <a:gd name="connsiteY11" fmla="*/ 18556 h 198896"/>
              <a:gd name="connisteX12" fmla="*/ 848360 w 1054100"/>
              <a:gd name="connsiteY12" fmla="*/ 44591 h 198896"/>
              <a:gd name="connisteX13" fmla="*/ 916940 w 1054100"/>
              <a:gd name="connsiteY13" fmla="*/ 78881 h 198896"/>
              <a:gd name="connisteX14" fmla="*/ 985520 w 1054100"/>
              <a:gd name="connsiteY14" fmla="*/ 121426 h 198896"/>
              <a:gd name="connisteX15" fmla="*/ 1054100 w 1054100"/>
              <a:gd name="connsiteY15" fmla="*/ 172861 h 19889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</a:cxnLst>
            <a:rect l="l" t="t" r="r" b="b"/>
            <a:pathLst>
              <a:path w="1054100" h="198896">
                <a:moveTo>
                  <a:pt x="0" y="198896"/>
                </a:moveTo>
                <a:cubicBezTo>
                  <a:pt x="12065" y="185561"/>
                  <a:pt x="39370" y="150636"/>
                  <a:pt x="68580" y="130316"/>
                </a:cubicBezTo>
                <a:cubicBezTo>
                  <a:pt x="97790" y="109996"/>
                  <a:pt x="114300" y="108091"/>
                  <a:pt x="145415" y="96026"/>
                </a:cubicBezTo>
                <a:cubicBezTo>
                  <a:pt x="176530" y="83961"/>
                  <a:pt x="191770" y="85231"/>
                  <a:pt x="222885" y="69991"/>
                </a:cubicBezTo>
                <a:cubicBezTo>
                  <a:pt x="254000" y="54751"/>
                  <a:pt x="270510" y="32526"/>
                  <a:pt x="299720" y="18556"/>
                </a:cubicBezTo>
                <a:cubicBezTo>
                  <a:pt x="328930" y="4586"/>
                  <a:pt x="340995" y="4586"/>
                  <a:pt x="368300" y="1411"/>
                </a:cubicBezTo>
                <a:cubicBezTo>
                  <a:pt x="395605" y="-1764"/>
                  <a:pt x="409575" y="1411"/>
                  <a:pt x="436880" y="1411"/>
                </a:cubicBezTo>
                <a:cubicBezTo>
                  <a:pt x="464185" y="1411"/>
                  <a:pt x="478155" y="1411"/>
                  <a:pt x="505460" y="1411"/>
                </a:cubicBezTo>
                <a:cubicBezTo>
                  <a:pt x="532765" y="1411"/>
                  <a:pt x="546735" y="1411"/>
                  <a:pt x="574040" y="1411"/>
                </a:cubicBezTo>
                <a:cubicBezTo>
                  <a:pt x="601345" y="1411"/>
                  <a:pt x="615315" y="1411"/>
                  <a:pt x="642620" y="1411"/>
                </a:cubicBezTo>
                <a:cubicBezTo>
                  <a:pt x="669925" y="1411"/>
                  <a:pt x="683895" y="-1764"/>
                  <a:pt x="711200" y="1411"/>
                </a:cubicBezTo>
                <a:cubicBezTo>
                  <a:pt x="738505" y="4586"/>
                  <a:pt x="752475" y="9666"/>
                  <a:pt x="779780" y="18556"/>
                </a:cubicBezTo>
                <a:cubicBezTo>
                  <a:pt x="807085" y="27446"/>
                  <a:pt x="821055" y="32526"/>
                  <a:pt x="848360" y="44591"/>
                </a:cubicBezTo>
                <a:cubicBezTo>
                  <a:pt x="875665" y="56656"/>
                  <a:pt x="889635" y="63641"/>
                  <a:pt x="916940" y="78881"/>
                </a:cubicBezTo>
                <a:cubicBezTo>
                  <a:pt x="944245" y="94121"/>
                  <a:pt x="958215" y="102376"/>
                  <a:pt x="985520" y="121426"/>
                </a:cubicBezTo>
                <a:cubicBezTo>
                  <a:pt x="1012825" y="140476"/>
                  <a:pt x="1042035" y="163336"/>
                  <a:pt x="1054100" y="172861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Segmentation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Notice instructions explicitly identify segment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JMP </a:t>
            </a:r>
            <a:r>
              <a:rPr lang="en-US" altLang="zh-CN" dirty="0"/>
              <a:t>segment : address</a:t>
            </a:r>
            <a:endParaRPr lang="en-US" altLang="zh-CN" dirty="0"/>
          </a:p>
          <a:p>
            <a:pPr lvl="1"/>
            <a:r>
              <a:rPr lang="en-US" altLang="zh-CN" dirty="0" smtClean="0"/>
              <a:t>JMP </a:t>
            </a:r>
            <a:r>
              <a:rPr lang="en-US" altLang="zh-CN" dirty="0"/>
              <a:t>2 : 0x100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3084736"/>
            <a:ext cx="7632848" cy="3538406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347864" y="2852936"/>
            <a:ext cx="2880320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051720" y="3084736"/>
            <a:ext cx="792088" cy="2648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7631"/>
            <a:ext cx="8229600" cy="1143000"/>
          </a:xfrm>
        </p:spPr>
        <p:txBody>
          <a:bodyPr/>
          <a:lstStyle/>
          <a:p>
            <a:r>
              <a:rPr lang="en-US" altLang="zh-CN" dirty="0"/>
              <a:t>Problem with Variable Size Region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Segmentation </a:t>
            </a:r>
            <a:r>
              <a:rPr lang="en-US" altLang="zh-CN" dirty="0"/>
              <a:t>just one such scheme</a:t>
            </a:r>
            <a:endParaRPr lang="en-US" altLang="zh-CN" dirty="0"/>
          </a:p>
          <a:p>
            <a:r>
              <a:rPr lang="en-US" altLang="zh-CN" dirty="0" smtClean="0"/>
              <a:t>Dynamic </a:t>
            </a:r>
            <a:r>
              <a:rPr lang="en-US" altLang="zh-CN" dirty="0"/>
              <a:t>Storage Allocation Problem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First </a:t>
            </a:r>
            <a:r>
              <a:rPr lang="en-US" altLang="zh-CN" dirty="0"/>
              <a:t>fit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Always </a:t>
            </a:r>
            <a:r>
              <a:rPr lang="en-US" altLang="zh-CN" dirty="0"/>
              <a:t>allocate first region of sufficient size found</a:t>
            </a:r>
            <a:endParaRPr lang="en-US" altLang="zh-CN" dirty="0"/>
          </a:p>
          <a:p>
            <a:pPr lvl="1"/>
            <a:r>
              <a:rPr lang="en-US" altLang="zh-CN" dirty="0" smtClean="0"/>
              <a:t>Best </a:t>
            </a:r>
            <a:r>
              <a:rPr lang="en-US" altLang="zh-CN" dirty="0"/>
              <a:t>fit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Always </a:t>
            </a:r>
            <a:r>
              <a:rPr lang="en-US" altLang="zh-CN" dirty="0"/>
              <a:t>allocate smallest memory hole of sufficient size</a:t>
            </a:r>
            <a:endParaRPr lang="en-US" altLang="zh-CN" dirty="0"/>
          </a:p>
          <a:p>
            <a:pPr lvl="1"/>
            <a:r>
              <a:rPr lang="en-US" altLang="zh-CN" dirty="0" smtClean="0"/>
              <a:t>Worst </a:t>
            </a:r>
            <a:r>
              <a:rPr lang="en-US" altLang="zh-CN" dirty="0"/>
              <a:t>fit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Always </a:t>
            </a:r>
            <a:r>
              <a:rPr lang="en-US" altLang="zh-CN" dirty="0"/>
              <a:t>allocate largest memory hole (of sufficient size)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03575" y="5445125"/>
            <a:ext cx="4436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首先满足</a:t>
            </a:r>
            <a:endParaRPr lang="zh-CN" altLang="en-US" sz="1200"/>
          </a:p>
          <a:p>
            <a:r>
              <a:rPr lang="zh-CN" altLang="en-US" sz="1200"/>
              <a:t>总是分配找到的第一个足够大小的区域</a:t>
            </a:r>
            <a:endParaRPr lang="zh-CN" altLang="en-US" sz="1200"/>
          </a:p>
          <a:p>
            <a:r>
              <a:rPr lang="zh-CN" altLang="en-US" sz="1200"/>
              <a:t>最适合．</a:t>
            </a:r>
            <a:endParaRPr lang="zh-CN" altLang="en-US" sz="1200"/>
          </a:p>
          <a:p>
            <a:r>
              <a:rPr lang="zh-CN" altLang="en-US" sz="1200"/>
              <a:t>总是分配足够大小的最小内存</a:t>
            </a:r>
            <a:endParaRPr lang="zh-CN" altLang="en-US" sz="1200"/>
          </a:p>
          <a:p>
            <a:r>
              <a:rPr lang="zh-CN" altLang="en-US" sz="1200"/>
              <a:t>最适合</a:t>
            </a:r>
            <a:endParaRPr lang="zh-CN" altLang="en-US" sz="1200"/>
          </a:p>
          <a:p>
            <a:r>
              <a:rPr lang="zh-CN" altLang="en-US" sz="1200"/>
              <a:t>总是分配最大的内存(足够大)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2390775" y="3951605"/>
            <a:ext cx="1244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99385" y="4797425"/>
            <a:ext cx="768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最好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Fragmentation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 Can become severe problem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Especially </a:t>
            </a:r>
            <a:r>
              <a:rPr lang="en-US" altLang="zh-CN" dirty="0"/>
              <a:t>in First- and Best- fit schemes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 </a:t>
            </a:r>
            <a:r>
              <a:rPr lang="en-US" altLang="zh-CN" dirty="0"/>
              <a:t>of un-allocated space can be large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Requires </a:t>
            </a:r>
            <a:r>
              <a:rPr lang="en-US" altLang="zh-CN" dirty="0"/>
              <a:t>complex de-fragmentation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Shuffling </a:t>
            </a:r>
            <a:r>
              <a:rPr lang="en-US" altLang="zh-CN" dirty="0"/>
              <a:t>memory contents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Must </a:t>
            </a:r>
            <a:r>
              <a:rPr lang="en-US" altLang="zh-CN" dirty="0"/>
              <a:t>be invisible to running processes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With </a:t>
            </a:r>
            <a:r>
              <a:rPr lang="en-US" altLang="zh-CN" dirty="0"/>
              <a:t>memory references in code, likely impossible</a:t>
            </a:r>
            <a:endParaRPr lang="en-US" altLang="zh-CN" dirty="0"/>
          </a:p>
          <a:p>
            <a:r>
              <a:rPr lang="en-US" altLang="zh-CN" dirty="0" smtClean="0"/>
              <a:t>Worst </a:t>
            </a:r>
            <a:r>
              <a:rPr lang="en-US" altLang="zh-CN" dirty="0"/>
              <a:t>fit aims to reduce problem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Leaves </a:t>
            </a:r>
            <a:r>
              <a:rPr lang="en-US" altLang="zh-CN" dirty="0"/>
              <a:t>largest un-allocated space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Aims </a:t>
            </a:r>
            <a:r>
              <a:rPr lang="en-US" altLang="zh-CN" dirty="0"/>
              <a:t>to increase chance of later allocation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4419" y="3068960"/>
            <a:ext cx="1662988" cy="28129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705" y="116840"/>
            <a:ext cx="37058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会成为一个严重的问题</a:t>
            </a:r>
            <a:endParaRPr lang="zh-CN" altLang="en-US" sz="1200"/>
          </a:p>
          <a:p>
            <a:r>
              <a:rPr lang="zh-CN" altLang="en-US" sz="1200"/>
              <a:t>特别是在第一和最佳匹配方案中</a:t>
            </a:r>
            <a:endParaRPr lang="zh-CN" altLang="en-US" sz="1200"/>
          </a:p>
          <a:p>
            <a:r>
              <a:rPr lang="zh-CN" altLang="en-US" sz="1200"/>
              <a:t>未分配空间的总和可能很大</a:t>
            </a:r>
            <a:endParaRPr lang="zh-CN" altLang="en-US" sz="1200"/>
          </a:p>
          <a:p>
            <a:r>
              <a:rPr lang="zh-CN" altLang="en-US" sz="1200"/>
              <a:t>需要复杂的de-fragmentation</a:t>
            </a:r>
            <a:endParaRPr lang="zh-CN" altLang="en-US" sz="1200"/>
          </a:p>
          <a:p>
            <a:pPr indent="457200"/>
            <a:r>
              <a:rPr lang="zh-CN" altLang="en-US" sz="1200"/>
              <a:t>洗牌内存内容</a:t>
            </a:r>
            <a:endParaRPr lang="zh-CN" altLang="en-US" sz="1200"/>
          </a:p>
          <a:p>
            <a:pPr indent="457200"/>
            <a:r>
              <a:rPr lang="zh-CN" altLang="en-US" sz="1200"/>
              <a:t>必须对正在运行的进程不可见</a:t>
            </a:r>
            <a:endParaRPr lang="zh-CN" altLang="en-US" sz="1200"/>
          </a:p>
          <a:p>
            <a:pPr indent="457200"/>
            <a:r>
              <a:rPr lang="zh-CN" altLang="en-US" sz="1200"/>
              <a:t>在代码中使用内存引用，这可能是不可能的</a:t>
            </a:r>
            <a:endParaRPr lang="zh-CN" altLang="en-US" sz="1200"/>
          </a:p>
          <a:p>
            <a:r>
              <a:rPr lang="zh-CN" altLang="en-US" sz="1200"/>
              <a:t>“最适合”旨在减少问题</a:t>
            </a:r>
            <a:endParaRPr lang="zh-CN" altLang="en-US" sz="1200"/>
          </a:p>
          <a:p>
            <a:r>
              <a:rPr lang="zh-CN" altLang="en-US" sz="1200"/>
              <a:t>留下最大的未分配空间，以增加以后分配的机会</a:t>
            </a:r>
            <a:endParaRPr lang="zh-CN" altLang="en-US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Variable vs. Fixed Sized </a:t>
            </a:r>
            <a:r>
              <a:rPr lang="en-US" altLang="zh-CN" dirty="0" smtClean="0"/>
              <a:t>Schemes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 Variable/ Dynamic allocation schemes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Allocate </a:t>
            </a:r>
            <a:r>
              <a:rPr lang="en-US" altLang="zh-CN" dirty="0"/>
              <a:t>requested amount of memory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External </a:t>
            </a:r>
            <a:r>
              <a:rPr lang="en-US" altLang="zh-CN" dirty="0"/>
              <a:t>fragmentation </a:t>
            </a:r>
            <a:endParaRPr lang="en-US" altLang="zh-CN" dirty="0" smtClean="0"/>
          </a:p>
          <a:p>
            <a:pPr lvl="2"/>
            <a:r>
              <a:rPr lang="en-US" altLang="zh-CN" b="1" dirty="0" smtClean="0">
                <a:solidFill>
                  <a:srgbClr val="FF0000"/>
                </a:solidFill>
              </a:rPr>
              <a:t>Space </a:t>
            </a:r>
            <a:r>
              <a:rPr lang="en-US" altLang="zh-CN" b="1" dirty="0">
                <a:solidFill>
                  <a:srgbClr val="FF0000"/>
                </a:solidFill>
              </a:rPr>
              <a:t>left outside/ between allocated memory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Fixed </a:t>
            </a:r>
            <a:r>
              <a:rPr lang="en-US" altLang="zh-CN" dirty="0"/>
              <a:t>size schemes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Always </a:t>
            </a:r>
            <a:r>
              <a:rPr lang="en-US" altLang="zh-CN" dirty="0"/>
              <a:t>allocate memory in fixed-sized blocks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Internal </a:t>
            </a:r>
            <a:r>
              <a:rPr lang="en-US" altLang="zh-CN" dirty="0"/>
              <a:t>fragmentation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Processes </a:t>
            </a:r>
            <a:r>
              <a:rPr lang="en-US" altLang="zh-CN" dirty="0"/>
              <a:t>typically get more memory than requested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This </a:t>
            </a:r>
            <a:r>
              <a:rPr lang="en-US" altLang="zh-CN" dirty="0"/>
              <a:t>will generally remain unused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Much </a:t>
            </a:r>
            <a:r>
              <a:rPr lang="en-US" altLang="zh-CN" dirty="0"/>
              <a:t>less of a problem than External Frag., as bounded by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Block </a:t>
            </a:r>
            <a:r>
              <a:rPr lang="en-US" altLang="zh-CN" dirty="0"/>
              <a:t>allocation size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Process </a:t>
            </a:r>
            <a:r>
              <a:rPr lang="en-US" altLang="zh-CN" dirty="0"/>
              <a:t>lifetime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04025" y="2060575"/>
            <a:ext cx="2155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动态：</a:t>
            </a:r>
            <a:endParaRPr lang="zh-CN" altLang="en-US" sz="1200"/>
          </a:p>
          <a:p>
            <a:r>
              <a:rPr lang="zh-CN" altLang="en-US" sz="1200"/>
              <a:t>分配要求大小的内存（</a:t>
            </a:r>
            <a:r>
              <a:rPr lang="zh-CN" altLang="en-US" sz="1200"/>
              <a:t>外部）</a:t>
            </a:r>
            <a:endParaRPr lang="zh-CN" altLang="en-US" sz="1200"/>
          </a:p>
          <a:p>
            <a:r>
              <a:rPr lang="zh-CN" altLang="en-US" sz="1200"/>
              <a:t>外</a:t>
            </a:r>
            <a:r>
              <a:rPr lang="zh-CN" altLang="en-US" sz="1200"/>
              <a:t>部的碎片</a:t>
            </a:r>
            <a:endParaRPr lang="zh-CN" altLang="en-US" sz="1200"/>
          </a:p>
          <a:p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7308215" y="3284855"/>
            <a:ext cx="15036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固定：</a:t>
            </a:r>
            <a:endParaRPr lang="zh-CN" altLang="en-US" sz="1200"/>
          </a:p>
          <a:p>
            <a:r>
              <a:rPr lang="zh-CN" altLang="en-US" sz="1200"/>
              <a:t>固定大小块（内部）</a:t>
            </a:r>
            <a:endParaRPr lang="zh-CN" altLang="en-US" sz="1200"/>
          </a:p>
          <a:p>
            <a:r>
              <a:rPr lang="zh-CN" altLang="en-US" sz="1200"/>
              <a:t>内部碎片</a:t>
            </a:r>
            <a:endParaRPr lang="zh-CN" altLang="en-US" sz="1200"/>
          </a:p>
          <a:p>
            <a:r>
              <a:rPr lang="zh-CN" altLang="en-US" sz="1200"/>
              <a:t>获得比期望更多的</a:t>
            </a:r>
            <a:endParaRPr lang="zh-CN" altLang="en-US" sz="1200"/>
          </a:p>
          <a:p>
            <a:r>
              <a:rPr lang="zh-CN" altLang="en-US" sz="1200"/>
              <a:t>问题相比更小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4067810" y="5733415"/>
            <a:ext cx="2353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一旦退出，马上回</a:t>
            </a:r>
            <a:r>
              <a:rPr lang="zh-CN" altLang="en-US"/>
              <a:t>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61180" y="5434965"/>
            <a:ext cx="1651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最多浪费</a:t>
            </a:r>
            <a:r>
              <a:rPr lang="zh-CN" altLang="en-US"/>
              <a:t>一页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885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Fixed Sized Allocation: </a:t>
            </a:r>
            <a:r>
              <a:rPr lang="en-US" altLang="zh-CN" dirty="0" smtClean="0"/>
              <a:t>Paging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7729" y="1700808"/>
            <a:ext cx="8071763" cy="453650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0465" y="1423035"/>
            <a:ext cx="1184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动态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50840" y="1448435"/>
            <a:ext cx="777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分页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9592" y="1638333"/>
            <a:ext cx="7787208" cy="471771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59205" y="4797425"/>
            <a:ext cx="179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多少页，</a:t>
            </a:r>
            <a:r>
              <a:rPr lang="zh-CN" altLang="en-US"/>
              <a:t>多少行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35600" y="2277110"/>
            <a:ext cx="2138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在页表</a:t>
            </a:r>
            <a:r>
              <a:rPr lang="zh-CN" altLang="en-US"/>
              <a:t>中，通过页号获得帧</a:t>
            </a:r>
            <a:r>
              <a:rPr lang="zh-CN" altLang="en-US"/>
              <a:t>号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Kernel Typically Visible to all </a:t>
            </a:r>
            <a:r>
              <a:rPr lang="en-US" altLang="zh-CN" dirty="0" smtClean="0"/>
              <a:t>Processes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555292"/>
            <a:ext cx="7848871" cy="493254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73500" y="2348865"/>
            <a:ext cx="257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协调</a:t>
            </a:r>
            <a:r>
              <a:rPr lang="zh-CN" altLang="en-US"/>
              <a:t>空间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70760" y="3608705"/>
            <a:ext cx="1437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</a:t>
            </a:r>
            <a:r>
              <a:rPr lang="zh-CN" altLang="en-US"/>
              <a:t>进程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23638" y="2967335"/>
            <a:ext cx="3496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How to split memory between processes </a:t>
            </a:r>
            <a:endParaRPr lang="en-US" altLang="zh-CN" dirty="0" smtClean="0"/>
          </a:p>
          <a:p>
            <a:pPr lvl="1"/>
            <a:r>
              <a:rPr lang="en-US" altLang="zh-CN" smtClean="0"/>
              <a:t>Problems </a:t>
            </a:r>
            <a:r>
              <a:rPr lang="en-US" altLang="zh-CN" dirty="0"/>
              <a:t>and techniques apply more generally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e.g</a:t>
            </a:r>
            <a:r>
              <a:rPr lang="en-US" altLang="zh-CN" dirty="0"/>
              <a:t>. disks and filesystems</a:t>
            </a:r>
            <a:endParaRPr lang="en-US" altLang="zh-CN" dirty="0"/>
          </a:p>
          <a:p>
            <a:r>
              <a:rPr lang="en-US" altLang="zh-CN" dirty="0" smtClean="0"/>
              <a:t>How </a:t>
            </a:r>
            <a:r>
              <a:rPr lang="en-US" altLang="zh-CN" dirty="0"/>
              <a:t>to protect processes from each other</a:t>
            </a:r>
            <a:endParaRPr lang="en-US" altLang="zh-CN" dirty="0"/>
          </a:p>
          <a:p>
            <a:r>
              <a:rPr lang="en-US" altLang="zh-CN" dirty="0" smtClean="0"/>
              <a:t>How </a:t>
            </a:r>
            <a:r>
              <a:rPr lang="en-US" altLang="zh-CN" dirty="0"/>
              <a:t>to limit access to memory-mapped devices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Recall</a:t>
            </a:r>
            <a:r>
              <a:rPr lang="en-US" altLang="zh-CN" dirty="0"/>
              <a:t>, privileged instructions ‘protect’ isolated I/O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Memory-mapped </a:t>
            </a:r>
            <a:r>
              <a:rPr lang="en-US" altLang="zh-CN" dirty="0"/>
              <a:t>devices just seen as memory.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53465" y="5820410"/>
            <a:ext cx="3542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如何在进程之间分割内存</a:t>
            </a:r>
            <a:endParaRPr lang="zh-CN" altLang="en-US"/>
          </a:p>
          <a:p>
            <a:r>
              <a:rPr lang="zh-CN" altLang="en-US"/>
              <a:t>如何互相保护进程</a:t>
            </a:r>
            <a:endParaRPr lang="zh-CN" altLang="en-US"/>
          </a:p>
          <a:p>
            <a:r>
              <a:rPr lang="zh-CN" altLang="en-US"/>
              <a:t>如何限制对内存映射设备的访问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Operating </a:t>
            </a:r>
            <a:r>
              <a:rPr lang="en-US" altLang="zh-CN" dirty="0" smtClean="0"/>
              <a:t>System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 Aim to run multiple jobs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Each </a:t>
            </a:r>
            <a:r>
              <a:rPr lang="en-US" altLang="zh-CN" dirty="0"/>
              <a:t>given share of computer resources</a:t>
            </a:r>
            <a:endParaRPr lang="en-US" altLang="zh-CN" dirty="0"/>
          </a:p>
          <a:p>
            <a:r>
              <a:rPr lang="en-US" altLang="zh-CN" dirty="0" smtClean="0"/>
              <a:t>Multiprogramming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Switches </a:t>
            </a:r>
            <a:r>
              <a:rPr lang="en-US" altLang="zh-CN" dirty="0"/>
              <a:t>between processes as they become blocked (waiting for I/O, etc.)</a:t>
            </a:r>
            <a:endParaRPr lang="en-US" altLang="zh-CN" dirty="0"/>
          </a:p>
          <a:p>
            <a:r>
              <a:rPr lang="en-US" altLang="zh-CN" dirty="0" smtClean="0"/>
              <a:t>Multitasking </a:t>
            </a:r>
            <a:r>
              <a:rPr lang="en-US" altLang="zh-CN" dirty="0"/>
              <a:t>(time-sharing)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Regularly </a:t>
            </a:r>
            <a:r>
              <a:rPr lang="en-US" altLang="zh-CN" dirty="0"/>
              <a:t>switch between processes so each appears </a:t>
            </a:r>
            <a:r>
              <a:rPr lang="en-US" altLang="zh-CN" dirty="0" smtClean="0"/>
              <a:t>interactive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36096" y="1538110"/>
            <a:ext cx="2664296" cy="432319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11730" y="4509135"/>
            <a:ext cx="151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分时，</a:t>
            </a:r>
            <a:r>
              <a:rPr lang="zh-CN" altLang="en-US"/>
              <a:t>轮询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Simple Protection: Base and </a:t>
            </a:r>
            <a:r>
              <a:rPr lang="en-US" altLang="zh-CN" dirty="0" smtClean="0"/>
              <a:t>Limit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 Need to protect processes from each other</a:t>
            </a:r>
            <a:endParaRPr lang="en-US" altLang="zh-CN" dirty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memory, can enforce Base and Limit</a:t>
            </a:r>
            <a:endParaRPr lang="en-US" altLang="zh-CN" dirty="0"/>
          </a:p>
          <a:p>
            <a:r>
              <a:rPr lang="en-US" altLang="zh-CN" dirty="0" smtClean="0"/>
              <a:t>Easy </a:t>
            </a:r>
            <a:r>
              <a:rPr lang="en-US" altLang="zh-CN" dirty="0"/>
              <a:t>to handle in </a:t>
            </a:r>
            <a:r>
              <a:rPr lang="en-US" altLang="zh-CN" dirty="0" smtClean="0"/>
              <a:t>hardware</a:t>
            </a:r>
            <a:endParaRPr lang="en-US" altLang="zh-CN" dirty="0" smtClean="0"/>
          </a:p>
          <a:p>
            <a:r>
              <a:rPr lang="en-US" altLang="zh-CN" dirty="0" smtClean="0"/>
              <a:t>Simple </a:t>
            </a:r>
            <a:r>
              <a:rPr lang="en-US" altLang="zh-CN" dirty="0"/>
              <a:t>to set 2 registers in software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20073" y="1746330"/>
            <a:ext cx="2952328" cy="41528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Base and Limit </a:t>
            </a:r>
            <a:r>
              <a:rPr lang="en-US" altLang="zh-CN" dirty="0" smtClean="0"/>
              <a:t>Handling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19737" y="2248694"/>
            <a:ext cx="2295525" cy="3228975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5576" y="1844824"/>
            <a:ext cx="4038600" cy="2658954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4716016" y="3356992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868035" y="191706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32</a:t>
            </a:r>
            <a:r>
              <a:rPr lang="zh-CN" altLang="en-US"/>
              <a:t>位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54" y="548680"/>
            <a:ext cx="8229600" cy="1143000"/>
          </a:xfrm>
        </p:spPr>
        <p:txBody>
          <a:bodyPr/>
          <a:lstStyle/>
          <a:p>
            <a:r>
              <a:rPr lang="en-US" altLang="zh-CN" dirty="0"/>
              <a:t>Separate Address Spaces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 Processes expect zero based addresses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Base </a:t>
            </a:r>
            <a:r>
              <a:rPr lang="en-US" altLang="zh-CN" dirty="0"/>
              <a:t>and Limit leaves location of process visible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Process </a:t>
            </a:r>
            <a:r>
              <a:rPr lang="en-US" altLang="zh-CN" dirty="0"/>
              <a:t>can be loaded in different places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Addresses </a:t>
            </a:r>
            <a:r>
              <a:rPr lang="en-US" altLang="zh-CN" dirty="0"/>
              <a:t>change between runs</a:t>
            </a:r>
            <a:endParaRPr lang="en-US" altLang="zh-CN" dirty="0"/>
          </a:p>
          <a:p>
            <a:r>
              <a:rPr lang="en-US" altLang="zh-CN" dirty="0" smtClean="0"/>
              <a:t>Ideally </a:t>
            </a:r>
            <a:r>
              <a:rPr lang="en-US" altLang="zh-CN" dirty="0"/>
              <a:t>we’d dynamically re-map addresses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Virtual </a:t>
            </a:r>
            <a:r>
              <a:rPr lang="en-US" altLang="zh-CN" dirty="0"/>
              <a:t>Address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Process </a:t>
            </a:r>
            <a:r>
              <a:rPr lang="en-US" altLang="zh-CN" dirty="0"/>
              <a:t>always sees addresses 0…n</a:t>
            </a:r>
            <a:endParaRPr lang="en-US" altLang="zh-CN" dirty="0"/>
          </a:p>
          <a:p>
            <a:pPr lvl="1"/>
            <a:r>
              <a:rPr lang="en-US" altLang="zh-CN" dirty="0" smtClean="0"/>
              <a:t>Physical </a:t>
            </a:r>
            <a:r>
              <a:rPr lang="en-US" altLang="zh-CN" dirty="0"/>
              <a:t>Address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Varies </a:t>
            </a:r>
            <a:r>
              <a:rPr lang="en-US" altLang="zh-CN" dirty="0"/>
              <a:t>depending on where process loaded in memory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19700" y="2205831"/>
            <a:ext cx="2895600" cy="3314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31235" y="5040630"/>
            <a:ext cx="1544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</a:t>
            </a:r>
            <a:r>
              <a:rPr lang="en-US" altLang="zh-CN"/>
              <a:t>0</a:t>
            </a:r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36235" y="3789045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上下</a:t>
            </a:r>
            <a:r>
              <a:rPr lang="zh-CN" altLang="en-US"/>
              <a:t>移动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07995" y="4646295"/>
            <a:ext cx="2416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base</a:t>
            </a:r>
            <a:r>
              <a:rPr lang="zh-CN" altLang="en-US"/>
              <a:t>改变，</a:t>
            </a:r>
            <a:r>
              <a:rPr lang="en-US" altLang="zh-CN"/>
              <a:t>limit</a:t>
            </a:r>
            <a:r>
              <a:rPr lang="zh-CN" altLang="en-US"/>
              <a:t>固定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Relocation Registers</a:t>
            </a:r>
            <a:endParaRPr lang="en-US" altLang="zh-CN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790" y="1628800"/>
            <a:ext cx="8730689" cy="4816512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6012160" y="4005064"/>
            <a:ext cx="747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82006" y="3359905"/>
            <a:ext cx="1008112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Physical address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31105" y="4551680"/>
            <a:ext cx="1557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加上</a:t>
            </a:r>
            <a:r>
              <a:rPr lang="zh-CN" altLang="en-US"/>
              <a:t>基地址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51910" y="2277110"/>
            <a:ext cx="1447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存在</a:t>
            </a:r>
            <a:r>
              <a:rPr lang="zh-CN" altLang="en-US"/>
              <a:t>寄存器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85055" y="5383530"/>
            <a:ext cx="163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虚拟</a:t>
            </a:r>
            <a:r>
              <a:rPr lang="en-US" altLang="zh-CN"/>
              <a:t>+</a:t>
            </a:r>
            <a:r>
              <a:rPr lang="zh-CN" altLang="en-US"/>
              <a:t>基</a:t>
            </a:r>
            <a:r>
              <a:rPr lang="en-US" altLang="zh-CN"/>
              <a:t>=</a:t>
            </a:r>
            <a:r>
              <a:rPr lang="zh-CN" altLang="en-US"/>
              <a:t>物理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2333" y="351070"/>
            <a:ext cx="8229600" cy="1143000"/>
          </a:xfrm>
        </p:spPr>
        <p:txBody>
          <a:bodyPr/>
          <a:lstStyle/>
          <a:p>
            <a:r>
              <a:rPr lang="en-US" altLang="zh-CN" dirty="0"/>
              <a:t>Memory management unit (MMU)</a:t>
            </a:r>
            <a:endParaRPr lang="en-US" altLang="zh-CN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790" y="1628800"/>
            <a:ext cx="8730689" cy="4816512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6012160" y="4005064"/>
            <a:ext cx="747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970450" y="3358449"/>
            <a:ext cx="1008112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Physical address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707904" y="3284984"/>
            <a:ext cx="1489443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altLang="zh-CN" sz="2400" dirty="0" smtClean="0">
                <a:solidFill>
                  <a:schemeClr val="tx1"/>
                </a:solidFill>
              </a:rPr>
              <a:t>MMU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87824" y="1916832"/>
            <a:ext cx="3168352" cy="2880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Some Simple Process </a:t>
            </a:r>
            <a:r>
              <a:rPr lang="en-US" altLang="zh-CN" dirty="0" smtClean="0"/>
              <a:t>Questions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9632" y="1948548"/>
            <a:ext cx="6921376" cy="400073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1460" y="3140710"/>
            <a:ext cx="2235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base</a:t>
            </a:r>
            <a:r>
              <a:rPr lang="zh-CN" altLang="en-US"/>
              <a:t>为堆，向上</a:t>
            </a:r>
            <a:r>
              <a:rPr lang="zh-CN" altLang="en-US"/>
              <a:t>生长</a:t>
            </a:r>
            <a:endParaRPr lang="zh-CN" altLang="en-US"/>
          </a:p>
          <a:p>
            <a:r>
              <a:rPr lang="en-US" altLang="zh-CN"/>
              <a:t>limit</a:t>
            </a:r>
            <a:r>
              <a:rPr lang="zh-CN" altLang="en-US"/>
              <a:t>为栈，向下</a:t>
            </a:r>
            <a:r>
              <a:rPr lang="zh-CN" altLang="en-US"/>
              <a:t>生长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aa086521-a6be-482f-996d-2e197c0e20fa"/>
  <p:tag name="COMMONDATA" val="eyJoZGlkIjoiNzY3ZmQyNGM1MWJhYjJhYzU3NTJjZTdiYzk3YzRhOGIifQ==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3040</Words>
  <Application>WPS 演示</Application>
  <PresentationFormat>全屏显示(4:3)</PresentationFormat>
  <Paragraphs>195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Arial</vt:lpstr>
      <vt:lpstr>Monotype Sorts</vt:lpstr>
      <vt:lpstr>Wingdings</vt:lpstr>
      <vt:lpstr>Century Gothic</vt:lpstr>
      <vt:lpstr>微软雅黑</vt:lpstr>
      <vt:lpstr>Arial Unicode MS</vt:lpstr>
      <vt:lpstr>Calibri</vt:lpstr>
      <vt:lpstr>Custom Design</vt:lpstr>
      <vt:lpstr>Slide 2: Text Only</vt:lpstr>
      <vt:lpstr>水汽尾迹</vt:lpstr>
      <vt:lpstr>PowerPoint 演示文稿</vt:lpstr>
      <vt:lpstr>Objectives</vt:lpstr>
      <vt:lpstr>Operating System</vt:lpstr>
      <vt:lpstr>Simple Protection: Base and Limit</vt:lpstr>
      <vt:lpstr>Base and Limit Handling</vt:lpstr>
      <vt:lpstr>Separate Address Spaces</vt:lpstr>
      <vt:lpstr>Relocation Registers</vt:lpstr>
      <vt:lpstr>Memory management unit (MMU)</vt:lpstr>
      <vt:lpstr>Some Simple Process Questions</vt:lpstr>
      <vt:lpstr>Segments</vt:lpstr>
      <vt:lpstr>Segmentation</vt:lpstr>
      <vt:lpstr>Segmentation</vt:lpstr>
      <vt:lpstr>Problem with Variable Size Region</vt:lpstr>
      <vt:lpstr>Fragmentation</vt:lpstr>
      <vt:lpstr>Variable vs. Fixed Sized Schemes</vt:lpstr>
      <vt:lpstr>Fixed Sized Allocation: Paging</vt:lpstr>
      <vt:lpstr>Paging</vt:lpstr>
      <vt:lpstr>Kernel Typically Visible to all Processes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.</cp:lastModifiedBy>
  <cp:revision>1229</cp:revision>
  <cp:lastPrinted>2015-10-16T12:49:00Z</cp:lastPrinted>
  <dcterms:created xsi:type="dcterms:W3CDTF">2011-10-31T13:04:00Z</dcterms:created>
  <dcterms:modified xsi:type="dcterms:W3CDTF">2022-11-22T08:23:53Z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0092D282A60A49DEAD1C01BEEBA96636</vt:lpwstr>
  </property>
  <property fmtid="{D5CDD505-2E9C-101B-9397-08002B2CF9AE}" pid="3" name="KSOProductBuildVer">
    <vt:lpwstr>2052-11.1.0.12763</vt:lpwstr>
  </property>
</Properties>
</file>