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9" r:id="rId4"/>
  </p:sldMasterIdLst>
  <p:notesMasterIdLst>
    <p:notesMasterId r:id="rId38"/>
  </p:notesMasterIdLst>
  <p:handoutMasterIdLst>
    <p:handoutMasterId r:id="rId39"/>
  </p:handoutMasterIdLst>
  <p:sldIdLst>
    <p:sldId id="293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3" r:id="rId22"/>
    <p:sldId id="424" r:id="rId23"/>
    <p:sldId id="425" r:id="rId24"/>
    <p:sldId id="426" r:id="rId25"/>
    <p:sldId id="427" r:id="rId26"/>
    <p:sldId id="428" r:id="rId27"/>
    <p:sldId id="429" r:id="rId28"/>
    <p:sldId id="430" r:id="rId29"/>
    <p:sldId id="431" r:id="rId30"/>
    <p:sldId id="432" r:id="rId31"/>
    <p:sldId id="433" r:id="rId32"/>
    <p:sldId id="434" r:id="rId33"/>
    <p:sldId id="435" r:id="rId34"/>
    <p:sldId id="436" r:id="rId35"/>
    <p:sldId id="437" r:id="rId36"/>
    <p:sldId id="403" r:id="rId37"/>
  </p:sldIdLst>
  <p:sldSz cx="9144000" cy="6858000" type="screen4x3"/>
  <p:notesSz cx="6797675" cy="9928225"/>
  <p:custDataLst>
    <p:tags r:id="rId4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BC0D16"/>
    <a:srgbClr val="AB0E16"/>
    <a:srgbClr val="AB1018"/>
    <a:srgbClr val="B5121B"/>
    <a:srgbClr val="D52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000" autoAdjust="0"/>
  </p:normalViewPr>
  <p:slideViewPr>
    <p:cSldViewPr>
      <p:cViewPr varScale="1">
        <p:scale>
          <a:sx n="92" d="100"/>
          <a:sy n="92" d="100"/>
        </p:scale>
        <p:origin x="13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6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36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3" Type="http://schemas.openxmlformats.org/officeDocument/2006/relationships/tags" Target="tags/tag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39" Type="http://schemas.openxmlformats.org/officeDocument/2006/relationships/handoutMaster" Target="handoutMasters/handoutMaster1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D0E30-1FAD-4397-9273-35EE8EF654DB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010BD-0CBB-456F-BE64-F1E946A5F94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CDB6F-9360-4AC5-A1A4-B746F8B27D7E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8AF62-0413-459D-A055-9BD345497D1F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0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5392688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5392688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58775" y="6248400"/>
            <a:ext cx="61944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SCC331 Networked Studio 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629400" y="6248400"/>
            <a:ext cx="1066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69BF1-9BF2-8744-BC92-41645FF52E2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0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18" Type="http://schemas.openxmlformats.org/officeDocument/2006/relationships/image" Target="../media/image4.png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C6A89-56E1-4A44-9E61-C9F2BE719DB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C6A89-56E1-4A44-9E61-C9F2BE719DBC}" type="slidenum">
              <a:rPr lang="en-US" smtClean="0"/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ChangeArrowheads="1"/>
          </p:cNvSpPr>
          <p:nvPr/>
        </p:nvSpPr>
        <p:spPr bwMode="auto">
          <a:xfrm>
            <a:off x="539552" y="3789040"/>
            <a:ext cx="6324600" cy="228441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Bef>
                <a:spcPct val="25000"/>
              </a:spcBef>
              <a:buClr>
                <a:schemeClr val="tx2"/>
              </a:buClr>
              <a:buSzPct val="70000"/>
            </a:pPr>
            <a:r>
              <a:rPr lang="en-US" altLang="zh-CN" dirty="0" smtClean="0">
                <a:latin typeface="Arial" panose="020B0604020202020204" pitchFamily="34" charset="0"/>
              </a:rPr>
              <a:t>Zhang </a:t>
            </a:r>
            <a:r>
              <a:rPr lang="en-US" altLang="zh-CN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Jinyu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–  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zjy@bjtu.edu.cn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endParaRPr lang="en-US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School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of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Computer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and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Information Technology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SD408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10"/>
          <p:cNvSpPr>
            <a:spLocks noChangeArrowheads="1"/>
          </p:cNvSpPr>
          <p:nvPr/>
        </p:nvSpPr>
        <p:spPr bwMode="auto">
          <a:xfrm>
            <a:off x="467544" y="1844824"/>
            <a:ext cx="8496944" cy="151216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GB" sz="4200" dirty="0" smtClean="0">
                <a:solidFill>
                  <a:srgbClr val="BC0D16"/>
                </a:solidFill>
              </a:rPr>
              <a:t>SCC211 </a:t>
            </a:r>
            <a:r>
              <a:rPr lang="en-US" altLang="zh-CN" sz="4200" dirty="0" smtClean="0">
                <a:solidFill>
                  <a:srgbClr val="BC0D16"/>
                </a:solidFill>
              </a:rPr>
              <a:t>Operation</a:t>
            </a:r>
            <a:r>
              <a:rPr lang="en-GB" sz="4200" dirty="0" smtClean="0">
                <a:solidFill>
                  <a:srgbClr val="BC0D16"/>
                </a:solidFill>
              </a:rPr>
              <a:t> System</a:t>
            </a:r>
            <a:endParaRPr lang="en-GB" sz="4200" dirty="0" smtClean="0">
              <a:solidFill>
                <a:srgbClr val="BC0D16"/>
              </a:solidFill>
            </a:endParaRPr>
          </a:p>
          <a:p>
            <a:r>
              <a:rPr lang="en-GB" sz="4200" dirty="0" smtClean="0">
                <a:solidFill>
                  <a:srgbClr val="BC0D16"/>
                </a:solidFill>
              </a:rPr>
              <a:t>(Processes) </a:t>
            </a:r>
            <a:endParaRPr lang="en-GB" sz="4200" dirty="0" smtClean="0">
              <a:solidFill>
                <a:srgbClr val="BC0D16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600" y="3248660"/>
            <a:ext cx="1442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大量考试题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 Hierarchy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Processes can spawn child processes </a:t>
            </a:r>
            <a:endParaRPr lang="en-US" altLang="zh-CN" dirty="0" smtClean="0"/>
          </a:p>
          <a:p>
            <a:r>
              <a:rPr lang="en-US" altLang="zh-CN" dirty="0" smtClean="0"/>
              <a:t>– </a:t>
            </a:r>
            <a:r>
              <a:rPr lang="en-US" altLang="zh-CN" dirty="0"/>
              <a:t>Limit on number imposed by system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• </a:t>
            </a:r>
            <a:r>
              <a:rPr lang="en-US" altLang="zh-CN" dirty="0"/>
              <a:t>Per process (for fairness)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• </a:t>
            </a:r>
            <a:r>
              <a:rPr lang="en-US" altLang="zh-CN" dirty="0"/>
              <a:t>System wide(for system stability)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Each </a:t>
            </a:r>
            <a:r>
              <a:rPr lang="en-US" altLang="zh-CN" dirty="0"/>
              <a:t>child has parent process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Ultimately </a:t>
            </a:r>
            <a:r>
              <a:rPr lang="en-US" altLang="zh-CN" dirty="0"/>
              <a:t>responsible for resources used by child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78" y="2708920"/>
            <a:ext cx="2209722" cy="23042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30655" y="4020185"/>
            <a:ext cx="3213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限制子进程</a:t>
            </a:r>
            <a:r>
              <a:rPr lang="zh-CN" altLang="en-US"/>
              <a:t>数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44930" y="6292215"/>
            <a:ext cx="3874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子进程</a:t>
            </a:r>
            <a:r>
              <a:rPr lang="zh-CN" altLang="en-US"/>
              <a:t>共用父进程</a:t>
            </a:r>
            <a:r>
              <a:rPr lang="zh-CN" altLang="en-US"/>
              <a:t>资源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Scheduling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Cost to every process switch</a:t>
            </a:r>
            <a:endParaRPr lang="en-US" altLang="zh-CN" dirty="0"/>
          </a:p>
          <a:p>
            <a:pPr lvl="1"/>
            <a:r>
              <a:rPr lang="en-US" altLang="zh-CN" dirty="0" smtClean="0"/>
              <a:t>Interrupt </a:t>
            </a:r>
            <a:r>
              <a:rPr lang="en-US" altLang="zh-CN" dirty="0"/>
              <a:t>latency (time taken to process interrupt)</a:t>
            </a:r>
            <a:endParaRPr lang="en-US" altLang="zh-CN" dirty="0"/>
          </a:p>
          <a:p>
            <a:pPr lvl="1"/>
            <a:r>
              <a:rPr lang="en-US" altLang="zh-CN" dirty="0" smtClean="0"/>
              <a:t>Save </a:t>
            </a:r>
            <a:r>
              <a:rPr lang="en-US" altLang="zh-CN" dirty="0"/>
              <a:t>current context (any process state)</a:t>
            </a:r>
            <a:endParaRPr lang="en-US" altLang="zh-CN" dirty="0"/>
          </a:p>
          <a:p>
            <a:pPr lvl="1"/>
            <a:r>
              <a:rPr lang="en-US" altLang="zh-CN" dirty="0" smtClean="0"/>
              <a:t>Select </a:t>
            </a:r>
            <a:r>
              <a:rPr lang="en-US" altLang="zh-CN" dirty="0"/>
              <a:t>next process</a:t>
            </a:r>
            <a:endParaRPr lang="en-US" altLang="zh-CN" dirty="0"/>
          </a:p>
          <a:p>
            <a:pPr lvl="1"/>
            <a:r>
              <a:rPr lang="en-US" altLang="zh-CN" dirty="0" smtClean="0"/>
              <a:t>Load </a:t>
            </a:r>
            <a:r>
              <a:rPr lang="en-US" altLang="zh-CN" dirty="0"/>
              <a:t>new context (recover any process state)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907704" y="4365104"/>
            <a:ext cx="5976664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 Scheduling overhead</a:t>
            </a:r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6222365" y="1482725"/>
            <a:ext cx="1373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中断</a:t>
            </a:r>
            <a:r>
              <a:rPr lang="en-US" altLang="zh-CN"/>
              <a:t>CPU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290570" y="3068955"/>
            <a:ext cx="2995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程序指针，数据</a:t>
            </a:r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24560" y="951230"/>
            <a:ext cx="1918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考试题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5650" y="5300980"/>
            <a:ext cx="2900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对进程开销包括</a:t>
            </a:r>
            <a:r>
              <a:rPr lang="zh-CN" altLang="en-US"/>
              <a:t>哪些？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Real-Time </a:t>
            </a:r>
            <a:r>
              <a:rPr lang="en-US" altLang="zh-CN" dirty="0" smtClean="0"/>
              <a:t>Processes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Soft Real-Time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Deadlines </a:t>
            </a:r>
            <a:r>
              <a:rPr lang="en-US" altLang="zh-CN" dirty="0"/>
              <a:t>may be broken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e.g</a:t>
            </a:r>
            <a:r>
              <a:rPr lang="en-US" altLang="zh-CN" dirty="0"/>
              <a:t>. Multimedia</a:t>
            </a:r>
            <a:endParaRPr lang="en-US" altLang="zh-CN" dirty="0"/>
          </a:p>
          <a:p>
            <a:r>
              <a:rPr lang="en-US" altLang="zh-CN" dirty="0" smtClean="0"/>
              <a:t>Hard </a:t>
            </a:r>
            <a:r>
              <a:rPr lang="en-US" altLang="zh-CN" dirty="0"/>
              <a:t>Real-Time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Deadlines </a:t>
            </a:r>
            <a:r>
              <a:rPr lang="en-US" altLang="zh-CN" dirty="0"/>
              <a:t>critical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e.g</a:t>
            </a:r>
            <a:r>
              <a:rPr lang="en-US" altLang="zh-CN" dirty="0"/>
              <a:t>. Embedded/ Control Systems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499610" y="1917065"/>
            <a:ext cx="2753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只要在</a:t>
            </a:r>
            <a:r>
              <a:rPr lang="en-US" altLang="zh-CN"/>
              <a:t>ddl</a:t>
            </a:r>
            <a:r>
              <a:rPr lang="zh-CN" altLang="en-US"/>
              <a:t>前完成</a:t>
            </a:r>
            <a:r>
              <a:rPr lang="zh-CN" altLang="en-US"/>
              <a:t>就行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19270" y="3642995"/>
            <a:ext cx="2340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严格控制，</a:t>
            </a:r>
            <a:r>
              <a:rPr lang="zh-CN" altLang="en-US"/>
              <a:t>例如导弹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Real-Time </a:t>
            </a:r>
            <a:r>
              <a:rPr lang="en-US" altLang="zh-CN" dirty="0" smtClean="0"/>
              <a:t>Scheduling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Driven by events/ deadlines </a:t>
            </a:r>
            <a:endParaRPr lang="en-US" altLang="zh-CN" dirty="0"/>
          </a:p>
          <a:p>
            <a:pPr lvl="1"/>
            <a:r>
              <a:rPr lang="en-US" altLang="zh-CN" dirty="0" smtClean="0"/>
              <a:t>Periodic </a:t>
            </a:r>
            <a:r>
              <a:rPr lang="en-US" altLang="zh-CN" dirty="0"/>
              <a:t>events …predictable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Aperiodic </a:t>
            </a:r>
            <a:r>
              <a:rPr lang="en-US" altLang="zh-CN" dirty="0"/>
              <a:t>events …unpredictable</a:t>
            </a:r>
            <a:endParaRPr lang="en-US" altLang="zh-CN" dirty="0"/>
          </a:p>
          <a:p>
            <a:r>
              <a:rPr lang="en-US" altLang="zh-CN" dirty="0" smtClean="0"/>
              <a:t>Must </a:t>
            </a:r>
            <a:r>
              <a:rPr lang="en-US" altLang="zh-CN" dirty="0"/>
              <a:t>ensure work can be scheduled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Utilization </a:t>
            </a:r>
            <a:r>
              <a:rPr lang="en-US" altLang="zh-CN" dirty="0"/>
              <a:t>(U) cannot be greater than 100% for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 </a:t>
            </a:r>
            <a:r>
              <a:rPr lang="en-US" altLang="zh-CN" dirty="0"/>
              <a:t>periodic events of period P</a:t>
            </a:r>
            <a:r>
              <a:rPr lang="en-US" altLang="zh-CN" baseline="-25000" dirty="0"/>
              <a:t>i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Each </a:t>
            </a:r>
            <a:r>
              <a:rPr lang="en-US" altLang="zh-CN" dirty="0"/>
              <a:t>requiring T</a:t>
            </a:r>
            <a:r>
              <a:rPr lang="en-US" altLang="zh-CN" baseline="-25000" dirty="0"/>
              <a:t>i</a:t>
            </a:r>
            <a:r>
              <a:rPr lang="en-US" altLang="zh-CN" dirty="0"/>
              <a:t> seconds of CPU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8104" y="5373216"/>
            <a:ext cx="2670687" cy="125387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75330" y="1231900"/>
            <a:ext cx="2030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event: timer</a:t>
            </a:r>
            <a:r>
              <a:rPr lang="zh-CN" altLang="en-US"/>
              <a:t>，</a:t>
            </a:r>
            <a:r>
              <a:rPr lang="en-US" altLang="zh-CN"/>
              <a:t>ddl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541780" y="2545715"/>
            <a:ext cx="869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周期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795645" y="2277110"/>
            <a:ext cx="2501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timer,</a:t>
            </a:r>
            <a:r>
              <a:rPr lang="zh-CN" altLang="en-US"/>
              <a:t>每一秒</a:t>
            </a:r>
            <a:r>
              <a:rPr lang="zh-CN" altLang="en-US"/>
              <a:t>执行一次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Real-Time Scheduling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Rate Monotonic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Static </a:t>
            </a:r>
            <a:r>
              <a:rPr lang="en-US" altLang="zh-CN" dirty="0"/>
              <a:t>scheduling policy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Processes </a:t>
            </a:r>
            <a:r>
              <a:rPr lang="en-US" altLang="zh-CN" dirty="0"/>
              <a:t>have fixed schedule based on priority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Schedule </a:t>
            </a:r>
            <a:r>
              <a:rPr lang="en-US" altLang="zh-CN" dirty="0"/>
              <a:t>for worst case (unrolled schedule)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Worst </a:t>
            </a:r>
            <a:r>
              <a:rPr lang="en-US" altLang="zh-CN" dirty="0"/>
              <a:t>possible sequence of events</a:t>
            </a:r>
            <a:endParaRPr lang="en-US" altLang="zh-CN" dirty="0"/>
          </a:p>
          <a:p>
            <a:r>
              <a:rPr lang="en-US" altLang="zh-CN" dirty="0" smtClean="0"/>
              <a:t>Earliest </a:t>
            </a:r>
            <a:r>
              <a:rPr lang="en-US" altLang="zh-CN" dirty="0"/>
              <a:t>Deadline First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Dynamic </a:t>
            </a:r>
            <a:r>
              <a:rPr lang="en-US" altLang="zh-CN" dirty="0"/>
              <a:t>scheduling scheme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Each </a:t>
            </a:r>
            <a:r>
              <a:rPr lang="en-US" altLang="zh-CN" dirty="0"/>
              <a:t>process has sequence of deadlines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Schedule </a:t>
            </a:r>
            <a:r>
              <a:rPr lang="en-US" altLang="zh-CN" dirty="0"/>
              <a:t>process with closest deadline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899592" y="5805265"/>
            <a:ext cx="7344816" cy="8640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 both cases MUST ensure </a:t>
            </a:r>
            <a:r>
              <a:rPr lang="en-US" altLang="zh-CN" dirty="0" smtClean="0"/>
              <a:t>utilization </a:t>
            </a:r>
            <a:r>
              <a:rPr lang="en-US" altLang="zh-CN" dirty="0"/>
              <a:t>doesn’t exceed 100%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-- </a:t>
            </a:r>
            <a:r>
              <a:rPr lang="en-US" altLang="zh-CN" dirty="0"/>
              <a:t>typically involves some analysis of system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5075555" y="2204720"/>
            <a:ext cx="2536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优先级带来</a:t>
            </a:r>
            <a:r>
              <a:rPr lang="zh-CN" altLang="en-US"/>
              <a:t>饥饿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443980" y="3359785"/>
            <a:ext cx="1658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取决于</a:t>
            </a:r>
            <a:r>
              <a:rPr lang="en-US" altLang="zh-CN"/>
              <a:t>ddl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Interactive </a:t>
            </a:r>
            <a:r>
              <a:rPr lang="en-US" altLang="zh-CN" dirty="0" smtClean="0"/>
              <a:t>Systems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Multi-Tasking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Cooperative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Tasks</a:t>
            </a:r>
            <a:r>
              <a:rPr lang="en-US" altLang="zh-CN" dirty="0"/>
              <a:t>/ processes actively </a:t>
            </a:r>
            <a:r>
              <a:rPr lang="en-US" altLang="zh-CN" dirty="0" smtClean="0"/>
              <a:t>yield control </a:t>
            </a:r>
            <a:r>
              <a:rPr lang="en-US" altLang="zh-CN" dirty="0"/>
              <a:t>to scheduler 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Explicit </a:t>
            </a:r>
            <a:r>
              <a:rPr lang="en-US" altLang="zh-CN" dirty="0"/>
              <a:t>calls to scheduler coded within task/ process</a:t>
            </a:r>
            <a:endParaRPr lang="en-US" altLang="zh-CN" dirty="0"/>
          </a:p>
          <a:p>
            <a:pPr lvl="1"/>
            <a:r>
              <a:rPr lang="en-US" altLang="zh-CN" dirty="0" smtClean="0"/>
              <a:t>Pre-emptive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Scheduler </a:t>
            </a:r>
            <a:r>
              <a:rPr lang="en-US" altLang="zh-CN" dirty="0"/>
              <a:t>forcibly takes control at regular intervals</a:t>
            </a:r>
            <a:endParaRPr lang="en-US" altLang="zh-CN" dirty="0"/>
          </a:p>
          <a:p>
            <a:r>
              <a:rPr lang="en-US" altLang="zh-CN" dirty="0" smtClean="0"/>
              <a:t>In </a:t>
            </a:r>
            <a:r>
              <a:rPr lang="en-US" altLang="zh-CN" dirty="0"/>
              <a:t>either case I/O will bring decision forward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491865" y="1417955"/>
            <a:ext cx="47771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合作</a:t>
            </a:r>
            <a:endParaRPr lang="zh-CN" altLang="en-US"/>
          </a:p>
          <a:p>
            <a:r>
              <a:rPr lang="zh-CN" altLang="en-US"/>
              <a:t>任务/流程主动地将控制权交给调度器</a:t>
            </a:r>
            <a:endParaRPr lang="zh-CN" altLang="en-US"/>
          </a:p>
          <a:p>
            <a:pPr indent="457200"/>
            <a:r>
              <a:rPr lang="zh-CN" altLang="en-US"/>
              <a:t>对任务/流程中编码的调度器的显式调用</a:t>
            </a:r>
            <a:endParaRPr lang="zh-CN" altLang="en-US"/>
          </a:p>
          <a:p>
            <a:r>
              <a:rPr lang="zh-CN" altLang="en-US"/>
              <a:t>先发制人的</a:t>
            </a:r>
            <a:endParaRPr lang="zh-CN" altLang="en-US"/>
          </a:p>
          <a:p>
            <a:r>
              <a:rPr lang="zh-CN" altLang="en-US"/>
              <a:t>调度程序强制控制在常规</a:t>
            </a:r>
            <a:r>
              <a:rPr lang="zh-CN" altLang="en-US"/>
              <a:t>区间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987675" y="5157470"/>
            <a:ext cx="1432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由人</a:t>
            </a:r>
            <a:r>
              <a:rPr lang="zh-CN" altLang="en-US"/>
              <a:t>决定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8413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Pre-emptive Scheduling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4525963"/>
          </a:xfrm>
        </p:spPr>
        <p:txBody>
          <a:bodyPr/>
          <a:lstStyle/>
          <a:p>
            <a:r>
              <a:rPr lang="en-US" altLang="zh-CN" dirty="0"/>
              <a:t>Scheduler forces context switch at defined interval </a:t>
            </a:r>
            <a:endParaRPr lang="en-US" altLang="zh-CN" dirty="0" smtClean="0"/>
          </a:p>
          <a:p>
            <a:r>
              <a:rPr lang="en-US" altLang="zh-CN" dirty="0" smtClean="0"/>
              <a:t>Quantum </a:t>
            </a:r>
            <a:r>
              <a:rPr lang="en-US" altLang="zh-CN" dirty="0"/>
              <a:t>determines how long processes run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Long</a:t>
            </a:r>
            <a:r>
              <a:rPr lang="en-US" altLang="zh-CN" dirty="0"/>
              <a:t>: less interactive, fewer switches more efficient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Short</a:t>
            </a:r>
            <a:r>
              <a:rPr lang="en-US" altLang="zh-CN" dirty="0"/>
              <a:t>: more interactive, more switches less efficient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600" y="4869159"/>
            <a:ext cx="5760640" cy="19181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99385" y="3573145"/>
            <a:ext cx="1277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开销</a:t>
            </a:r>
            <a:r>
              <a:rPr lang="zh-CN" altLang="en-US"/>
              <a:t>小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Round-Robin </a:t>
            </a:r>
            <a:r>
              <a:rPr lang="en-US" altLang="zh-CN" dirty="0" smtClean="0"/>
              <a:t>Scheduling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1850" y="1600200"/>
            <a:ext cx="7141432" cy="478112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4810" y="676910"/>
            <a:ext cx="1162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考试题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03575" y="1124585"/>
            <a:ext cx="2132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锦标赛</a:t>
            </a:r>
            <a:r>
              <a:rPr lang="en-US" altLang="zh-CN"/>
              <a:t>/</a:t>
            </a:r>
            <a:r>
              <a:rPr lang="zh-CN" altLang="en-US"/>
              <a:t>轮询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Priority Scheduling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Each process given a priority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High-priority </a:t>
            </a:r>
            <a:r>
              <a:rPr lang="en-US" altLang="zh-CN" dirty="0"/>
              <a:t>processes selected over lower ones</a:t>
            </a:r>
            <a:endParaRPr lang="en-US" altLang="zh-CN" dirty="0"/>
          </a:p>
          <a:p>
            <a:r>
              <a:rPr lang="en-US" altLang="zh-CN" dirty="0" smtClean="0"/>
              <a:t>Multi-priority </a:t>
            </a:r>
            <a:r>
              <a:rPr lang="en-US" altLang="zh-CN" dirty="0"/>
              <a:t>queues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/>
              <a:t>typically) Round-Robin within each priority level</a:t>
            </a:r>
            <a:endParaRPr lang="en-US" altLang="zh-CN" dirty="0"/>
          </a:p>
          <a:p>
            <a:pPr lvl="1"/>
            <a:r>
              <a:rPr lang="en-US" altLang="zh-CN" dirty="0" smtClean="0"/>
              <a:t>Tasks </a:t>
            </a:r>
            <a:r>
              <a:rPr lang="en-US" altLang="zh-CN" dirty="0"/>
              <a:t>in higher priority queue take precedence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Multi-Priority </a:t>
            </a:r>
            <a:r>
              <a:rPr lang="en-US" altLang="zh-CN" dirty="0" smtClean="0"/>
              <a:t>Queues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7915" y="1600200"/>
            <a:ext cx="7579114" cy="48531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Process as a running program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Process </a:t>
            </a:r>
            <a:r>
              <a:rPr lang="en-US" altLang="zh-CN" dirty="0"/>
              <a:t>Hierarchy </a:t>
            </a:r>
            <a:endParaRPr lang="en-US" altLang="zh-CN" dirty="0" smtClean="0"/>
          </a:p>
          <a:p>
            <a:r>
              <a:rPr lang="en-US" altLang="zh-CN" dirty="0" smtClean="0"/>
              <a:t>Scheduling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Types </a:t>
            </a:r>
            <a:r>
              <a:rPr lang="en-US" altLang="zh-CN" dirty="0"/>
              <a:t>of system, processes and schedulers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Waiting </a:t>
            </a:r>
            <a:r>
              <a:rPr lang="en-US" altLang="zh-CN" dirty="0"/>
              <a:t>for, and responding to, I/O </a:t>
            </a:r>
            <a:endParaRPr lang="en-US" altLang="zh-CN" dirty="0" smtClean="0"/>
          </a:p>
          <a:p>
            <a:r>
              <a:rPr lang="en-US" altLang="zh-CN" dirty="0" smtClean="0"/>
              <a:t>Dispatching </a:t>
            </a:r>
            <a:r>
              <a:rPr lang="en-US" altLang="zh-CN" dirty="0"/>
              <a:t>a process </a:t>
            </a:r>
            <a:endParaRPr lang="en-US" altLang="zh-CN" dirty="0" smtClean="0"/>
          </a:p>
          <a:p>
            <a:r>
              <a:rPr lang="en-US" altLang="zh-CN" dirty="0" smtClean="0"/>
              <a:t>Process </a:t>
            </a:r>
            <a:r>
              <a:rPr lang="en-US" altLang="zh-CN" dirty="0"/>
              <a:t>states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50765" y="4457700"/>
            <a:ext cx="1664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激活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Device/wait queues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9342" y="1600200"/>
            <a:ext cx="7285315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Priority </a:t>
            </a:r>
            <a:r>
              <a:rPr lang="en-US" altLang="zh-CN" dirty="0" smtClean="0"/>
              <a:t>Inversion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9698" y="1600200"/>
            <a:ext cx="7244604" cy="45259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33085" y="1484630"/>
            <a:ext cx="30537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低优先级</a:t>
            </a:r>
            <a:r>
              <a:rPr lang="zh-CN" altLang="en-US"/>
              <a:t>先来，将优先级提高，完成任务释放</a:t>
            </a:r>
            <a:r>
              <a:rPr lang="zh-CN" altLang="en-US"/>
              <a:t>资源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Fair Share </a:t>
            </a:r>
            <a:r>
              <a:rPr lang="en-US" altLang="zh-CN" dirty="0" smtClean="0"/>
              <a:t>Scheduling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/>
          <a:lstStyle/>
          <a:p>
            <a:r>
              <a:rPr lang="en-US" altLang="zh-CN" dirty="0"/>
              <a:t>Unfair to split resources equally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Should </a:t>
            </a:r>
            <a:r>
              <a:rPr lang="en-US" altLang="zh-CN" dirty="0"/>
              <a:t>take account of process hierarchy</a:t>
            </a:r>
            <a:endParaRPr lang="en-US" altLang="zh-CN" dirty="0"/>
          </a:p>
          <a:p>
            <a:r>
              <a:rPr lang="en-US" altLang="zh-CN" dirty="0" smtClean="0"/>
              <a:t>Allocation </a:t>
            </a:r>
            <a:r>
              <a:rPr lang="en-US" altLang="zh-CN" dirty="0"/>
              <a:t>done higher up tree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Children </a:t>
            </a:r>
            <a:r>
              <a:rPr lang="en-US" altLang="zh-CN" dirty="0"/>
              <a:t>share parent’s time and resource allocation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7944" y="3812662"/>
            <a:ext cx="2880320" cy="304533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Multiple </a:t>
            </a:r>
            <a:r>
              <a:rPr lang="en-US" altLang="zh-CN" dirty="0" smtClean="0"/>
              <a:t>Processes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/>
          <a:lstStyle/>
          <a:p>
            <a:r>
              <a:rPr lang="en-US" altLang="zh-CN" dirty="0"/>
              <a:t>Each process has running state (context)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Instruction </a:t>
            </a:r>
            <a:r>
              <a:rPr lang="en-US" altLang="zh-CN" dirty="0"/>
              <a:t>and Stack pointers, status flags, …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525" y="2780929"/>
            <a:ext cx="7600950" cy="39338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Basic Process Control Block (PCB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96470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Holds management information/ context, one per process</a:t>
            </a:r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51520" y="1839144"/>
          <a:ext cx="843528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760"/>
                <a:gridCol w="2811760"/>
                <a:gridCol w="2811760"/>
              </a:tblGrid>
              <a:tr h="354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Process Management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Memory Management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File Management </a:t>
                      </a:r>
                      <a:endParaRPr lang="zh-CN" altLang="en-US" dirty="0"/>
                    </a:p>
                  </a:txBody>
                  <a:tcPr/>
                </a:tc>
              </a:tr>
              <a:tr h="354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Processor Registers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Address of Text Segment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Root directory </a:t>
                      </a:r>
                      <a:endParaRPr lang="zh-CN" altLang="en-US" dirty="0"/>
                    </a:p>
                  </a:txBody>
                  <a:tcPr/>
                </a:tc>
              </a:tr>
              <a:tr h="354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process state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Address of Data Segment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Working directory </a:t>
                      </a:r>
                      <a:endParaRPr lang="zh-CN" altLang="en-US" dirty="0"/>
                    </a:p>
                  </a:txBody>
                  <a:tcPr/>
                </a:tc>
              </a:tr>
              <a:tr h="354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Priority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Address of Stack Segment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Open file descriptors </a:t>
                      </a:r>
                      <a:endParaRPr lang="zh-CN" altLang="en-US" dirty="0"/>
                    </a:p>
                  </a:txBody>
                  <a:tcPr/>
                </a:tc>
              </a:tr>
              <a:tr h="354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Scheduling parameters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Address of Page Directory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Effective User ID </a:t>
                      </a:r>
                      <a:endParaRPr lang="zh-CN" altLang="en-US" dirty="0"/>
                    </a:p>
                  </a:txBody>
                  <a:tcPr/>
                </a:tc>
              </a:tr>
              <a:tr h="354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Process ID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Effective Group ID </a:t>
                      </a:r>
                      <a:endParaRPr lang="zh-CN" altLang="en-US" dirty="0"/>
                    </a:p>
                  </a:txBody>
                  <a:tcPr/>
                </a:tc>
              </a:tr>
              <a:tr h="354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Parent process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4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Process group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4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Signals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4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Start time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4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CPU time used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4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Total children’s CPU time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4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Next alarm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356360" y="4725035"/>
            <a:ext cx="1198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信号量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723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Revisiting </a:t>
            </a:r>
            <a:r>
              <a:rPr lang="en-US" altLang="zh-CN" dirty="0" smtClean="0"/>
              <a:t>Interrupts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5293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 Basis for pre-emptive scheduling </a:t>
            </a:r>
            <a:endParaRPr lang="en-US" altLang="zh-CN" dirty="0" smtClean="0"/>
          </a:p>
          <a:p>
            <a:r>
              <a:rPr lang="en-US" altLang="zh-CN" dirty="0" smtClean="0"/>
              <a:t>Interrupts </a:t>
            </a:r>
            <a:r>
              <a:rPr lang="en-US" altLang="zh-CN" dirty="0"/>
              <a:t>may themselves be interrupted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Processing </a:t>
            </a:r>
            <a:r>
              <a:rPr lang="en-US" altLang="zh-CN" dirty="0"/>
              <a:t>becomes </a:t>
            </a:r>
            <a:r>
              <a:rPr lang="en-US" altLang="zh-CN"/>
              <a:t>nested </a:t>
            </a:r>
            <a:endParaRPr lang="en-US" altLang="zh-CN" smtClean="0"/>
          </a:p>
          <a:p>
            <a:pPr lvl="2"/>
            <a:r>
              <a:rPr lang="en-US" altLang="zh-CN" smtClean="0"/>
              <a:t>complicates </a:t>
            </a:r>
            <a:r>
              <a:rPr lang="en-US" altLang="zh-CN" dirty="0"/>
              <a:t>code + timing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Typically </a:t>
            </a:r>
            <a:r>
              <a:rPr lang="en-US" altLang="zh-CN" dirty="0"/>
              <a:t>group interrupts into priority levels (IRQL)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Defer </a:t>
            </a:r>
            <a:r>
              <a:rPr lang="en-US" altLang="zh-CN" dirty="0"/>
              <a:t>processing of interrupts with lower Int. Request Level (IRQL)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584" y="4509120"/>
            <a:ext cx="6765257" cy="219065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311" y="46846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NT interrupt request (IRQ) levels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11560" y="2132856"/>
          <a:ext cx="784887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97"/>
                <a:gridCol w="58091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IRQL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High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Power Failure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Inter-processor signaling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Clock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Device n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Device 1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Dispatch/ Deferred Procedure Call (DPC) software interrupts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Asynchronous Procedure Call level (APC) software interrupts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Low (normal thread execution)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332230" y="2132965"/>
            <a:ext cx="808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2^5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870325" y="4123055"/>
            <a:ext cx="1278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外设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Deferred Procedure Calls (DPCs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Interrupt </a:t>
            </a:r>
            <a:r>
              <a:rPr lang="en-US" altLang="zh-CN" dirty="0"/>
              <a:t>Service Routines (ISR) must be short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Huge </a:t>
            </a:r>
            <a:r>
              <a:rPr lang="en-US" altLang="zh-CN" dirty="0"/>
              <a:t>number of interrupts per second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Simple </a:t>
            </a:r>
            <a:r>
              <a:rPr lang="en-US" altLang="zh-CN" dirty="0"/>
              <a:t>dumb serial port can generate ~300,000 per sec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Failure </a:t>
            </a:r>
            <a:r>
              <a:rPr lang="en-US" altLang="zh-CN" dirty="0"/>
              <a:t>to service IRQs can cause system failure</a:t>
            </a:r>
            <a:endParaRPr lang="en-US" altLang="zh-CN" dirty="0"/>
          </a:p>
          <a:p>
            <a:r>
              <a:rPr lang="en-US" altLang="zh-CN" dirty="0" smtClean="0"/>
              <a:t>Interrupt </a:t>
            </a:r>
            <a:r>
              <a:rPr lang="en-US" altLang="zh-CN" dirty="0"/>
              <a:t>Service Routine (ISR)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. Does essential work (clears interrupt flags, etc.)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2</a:t>
            </a:r>
            <a:r>
              <a:rPr lang="en-US" altLang="zh-CN" dirty="0"/>
              <a:t>. Schedules a worker process (a DPC) and exits</a:t>
            </a:r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Invoking the Scheduler on </a:t>
            </a:r>
            <a:r>
              <a:rPr lang="en-US" altLang="zh-CN" dirty="0" smtClean="0"/>
              <a:t>x86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3095" y="1600200"/>
            <a:ext cx="7777810" cy="45259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25160" y="4088765"/>
            <a:ext cx="165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映射成</a:t>
            </a:r>
            <a:r>
              <a:rPr lang="zh-CN" altLang="en-US"/>
              <a:t>一个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08295" y="1482725"/>
            <a:ext cx="225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PIC</a:t>
            </a:r>
            <a:r>
              <a:rPr lang="zh-CN" altLang="en-US"/>
              <a:t>程序中断</a:t>
            </a:r>
            <a:r>
              <a:rPr lang="zh-CN" altLang="en-US"/>
              <a:t>控制器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185410" y="2348865"/>
            <a:ext cx="1294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硬件中断</a:t>
            </a:r>
            <a:r>
              <a:rPr lang="zh-CN" altLang="en-US"/>
              <a:t>管不了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788" y="489248"/>
            <a:ext cx="8229600" cy="1143000"/>
          </a:xfrm>
        </p:spPr>
        <p:txBody>
          <a:bodyPr/>
          <a:lstStyle/>
          <a:p>
            <a:r>
              <a:rPr lang="en-US" altLang="zh-CN" dirty="0"/>
              <a:t>Invoking the Scheduler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#define PIC_OFFSET   32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define PIC_LIMIT    (PIC_OFFSET + 15)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interrupt_handler</a:t>
            </a:r>
            <a:r>
              <a:rPr lang="en-US" altLang="zh-CN" dirty="0"/>
              <a:t>(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/>
              <a:t>cpu_registers</a:t>
            </a:r>
            <a:r>
              <a:rPr lang="en-US" altLang="zh-CN" dirty="0"/>
              <a:t> </a:t>
            </a:r>
            <a:r>
              <a:rPr lang="en-US" altLang="zh-CN" dirty="0" err="1"/>
              <a:t>regs</a:t>
            </a:r>
            <a:r>
              <a:rPr lang="en-US" altLang="zh-CN" dirty="0"/>
              <a:t>, uint32_t </a:t>
            </a:r>
            <a:r>
              <a:rPr lang="en-US" altLang="zh-CN" dirty="0" err="1"/>
              <a:t>irq</a:t>
            </a:r>
            <a:r>
              <a:rPr lang="en-US" altLang="zh-CN" dirty="0"/>
              <a:t>, uint32_t </a:t>
            </a:r>
            <a:r>
              <a:rPr lang="en-US" altLang="zh-CN" dirty="0" smtClean="0"/>
              <a:t>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code</a:t>
            </a:r>
            <a:r>
              <a:rPr lang="en-US" altLang="zh-CN" dirty="0"/>
              <a:t>, uint32_t </a:t>
            </a:r>
            <a:r>
              <a:rPr lang="en-US" altLang="zh-CN" dirty="0" err="1"/>
              <a:t>eip</a:t>
            </a:r>
            <a:r>
              <a:rPr lang="en-US" altLang="zh-CN" dirty="0"/>
              <a:t>, uint32_t </a:t>
            </a:r>
            <a:r>
              <a:rPr lang="en-US" altLang="zh-CN" dirty="0" err="1"/>
              <a:t>cs</a:t>
            </a:r>
            <a:r>
              <a:rPr lang="en-US" altLang="zh-CN" dirty="0"/>
              <a:t>, uint32_t flags, uint32_t </a:t>
            </a:r>
            <a:r>
              <a:rPr lang="en-US" altLang="zh-CN" dirty="0" smtClean="0"/>
              <a:t>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dirty="0" err="1" smtClean="0"/>
              <a:t>esp</a:t>
            </a:r>
            <a:r>
              <a:rPr lang="en-US" altLang="zh-CN" dirty="0"/>
              <a:t>, uint32_t </a:t>
            </a:r>
            <a:r>
              <a:rPr lang="en-US" altLang="zh-CN" dirty="0" err="1"/>
              <a:t>ss</a:t>
            </a:r>
            <a:r>
              <a:rPr lang="en-US" altLang="zh-CN" dirty="0"/>
              <a:t> )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// </a:t>
            </a:r>
            <a:r>
              <a:rPr lang="en-US" altLang="zh-CN" dirty="0"/>
              <a:t>Check for 8259 PIC event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if </a:t>
            </a:r>
            <a:r>
              <a:rPr lang="en-US" altLang="zh-CN" dirty="0"/>
              <a:t>( </a:t>
            </a:r>
            <a:r>
              <a:rPr lang="en-US" altLang="zh-CN" dirty="0" err="1"/>
              <a:t>irq</a:t>
            </a:r>
            <a:r>
              <a:rPr lang="en-US" altLang="zh-CN" dirty="0"/>
              <a:t> &gt;= PIC_OFFSET &amp;&amp; </a:t>
            </a:r>
            <a:r>
              <a:rPr lang="en-US" altLang="zh-CN" dirty="0" err="1"/>
              <a:t>irq</a:t>
            </a:r>
            <a:r>
              <a:rPr lang="en-US" altLang="zh-CN" dirty="0"/>
              <a:t> &lt;= PIC_LIMIT )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irq</a:t>
            </a:r>
            <a:r>
              <a:rPr lang="en-US" altLang="zh-CN" dirty="0" smtClean="0"/>
              <a:t> </a:t>
            </a:r>
            <a:r>
              <a:rPr lang="en-US" altLang="zh-CN" dirty="0"/>
              <a:t>-= PIC_OFFSET;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resetPICirq</a:t>
            </a:r>
            <a:r>
              <a:rPr lang="en-US" altLang="zh-CN" dirty="0" smtClean="0"/>
              <a:t> </a:t>
            </a:r>
            <a:r>
              <a:rPr lang="en-US" altLang="zh-CN" dirty="0"/>
              <a:t>( </a:t>
            </a:r>
            <a:r>
              <a:rPr lang="en-US" altLang="zh-CN" dirty="0" err="1"/>
              <a:t>irq</a:t>
            </a:r>
            <a:r>
              <a:rPr lang="en-US" altLang="zh-CN" dirty="0"/>
              <a:t> 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switch </a:t>
            </a:r>
            <a:r>
              <a:rPr lang="en-US" altLang="zh-CN" dirty="0"/>
              <a:t>( </a:t>
            </a:r>
            <a:r>
              <a:rPr lang="en-US" altLang="zh-CN" dirty="0" err="1"/>
              <a:t>irq</a:t>
            </a:r>
            <a:r>
              <a:rPr lang="en-US" altLang="zh-CN" dirty="0"/>
              <a:t> )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case </a:t>
            </a:r>
            <a:r>
              <a:rPr lang="en-US" altLang="zh-CN" dirty="0"/>
              <a:t>0:  // </a:t>
            </a:r>
            <a:r>
              <a:rPr lang="en-US" altLang="zh-CN" dirty="0" err="1"/>
              <a:t>Prog</a:t>
            </a:r>
            <a:r>
              <a:rPr lang="en-US" altLang="zh-CN" dirty="0"/>
              <a:t>. Interval Timer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if </a:t>
            </a:r>
            <a:r>
              <a:rPr lang="en-US" altLang="zh-CN" dirty="0"/>
              <a:t>( running &amp;&amp; --clock == 0 )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clock </a:t>
            </a:r>
            <a:r>
              <a:rPr lang="en-US" altLang="zh-CN" dirty="0"/>
              <a:t>= SCHED_QUANTUM;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schedule </a:t>
            </a:r>
            <a:r>
              <a:rPr lang="en-US" altLang="zh-CN" dirty="0"/>
              <a:t>( &amp;</a:t>
            </a:r>
            <a:r>
              <a:rPr lang="en-US" altLang="zh-CN" dirty="0" err="1"/>
              <a:t>regs</a:t>
            </a:r>
            <a:r>
              <a:rPr lang="en-US" altLang="zh-CN" dirty="0"/>
              <a:t>, &amp;</a:t>
            </a:r>
            <a:r>
              <a:rPr lang="en-US" altLang="zh-CN" dirty="0" err="1"/>
              <a:t>eip</a:t>
            </a:r>
            <a:r>
              <a:rPr lang="en-US" altLang="zh-CN" dirty="0"/>
              <a:t>, &amp;flags, &amp;</a:t>
            </a:r>
            <a:r>
              <a:rPr lang="en-US" altLang="zh-CN" dirty="0" err="1"/>
              <a:t>esp</a:t>
            </a:r>
            <a:r>
              <a:rPr lang="en-US" altLang="zh-CN" dirty="0"/>
              <a:t> ); }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16830" y="1859915"/>
            <a:ext cx="24790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IRQ </a:t>
            </a:r>
            <a:r>
              <a:rPr lang="zh-CN" altLang="en-US" sz="1000"/>
              <a:t>请求水平</a:t>
            </a:r>
            <a:r>
              <a:rPr lang="en-US" altLang="zh-CN" sz="1000"/>
              <a:t> eip</a:t>
            </a:r>
            <a:r>
              <a:rPr lang="zh-CN" altLang="en-US" sz="1000"/>
              <a:t>指令指针</a:t>
            </a:r>
            <a:r>
              <a:rPr lang="en-US" altLang="zh-CN" sz="1000"/>
              <a:t> esp</a:t>
            </a:r>
            <a:r>
              <a:rPr lang="zh-CN" altLang="en-US" sz="1000"/>
              <a:t>栈指针</a:t>
            </a:r>
            <a:r>
              <a:rPr lang="en-US" altLang="zh-CN" sz="1000"/>
              <a:t> </a:t>
            </a:r>
            <a:endParaRPr lang="en-US" altLang="zh-CN" sz="1000"/>
          </a:p>
          <a:p>
            <a:r>
              <a:rPr lang="en-US" altLang="zh-CN" sz="1000"/>
              <a:t>ss </a:t>
            </a:r>
            <a:r>
              <a:rPr lang="zh-CN" altLang="en-US" sz="1000"/>
              <a:t>页目录</a:t>
            </a:r>
            <a:r>
              <a:rPr lang="en-US" altLang="zh-CN" sz="1000"/>
              <a:t> cs</a:t>
            </a:r>
            <a:r>
              <a:rPr lang="zh-CN" altLang="en-US" sz="1000"/>
              <a:t>段</a:t>
            </a:r>
            <a:r>
              <a:rPr lang="zh-CN" altLang="en-US" sz="1000"/>
              <a:t>指针</a:t>
            </a:r>
            <a:endParaRPr lang="zh-CN" altLang="en-US" sz="1000"/>
          </a:p>
        </p:txBody>
      </p:sp>
      <p:sp>
        <p:nvSpPr>
          <p:cNvPr id="5" name="文本框 4"/>
          <p:cNvSpPr txBox="1"/>
          <p:nvPr/>
        </p:nvSpPr>
        <p:spPr>
          <a:xfrm>
            <a:off x="3230880" y="5923280"/>
            <a:ext cx="1196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旧的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03575" y="3789045"/>
            <a:ext cx="1139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中断号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Program Address </a:t>
            </a:r>
            <a:r>
              <a:rPr lang="en-US" altLang="zh-CN" dirty="0" smtClean="0"/>
              <a:t>Space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1600" y="1876206"/>
            <a:ext cx="7902325" cy="436110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3729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Scheduling and Dispatching a </a:t>
            </a:r>
            <a:r>
              <a:rPr lang="en-US" altLang="zh-CN" dirty="0" err="1" smtClean="0"/>
              <a:t>Proceses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void schedule (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/>
              <a:t>cpu_registers</a:t>
            </a:r>
            <a:r>
              <a:rPr lang="en-US" altLang="zh-CN" dirty="0"/>
              <a:t> * </a:t>
            </a:r>
            <a:r>
              <a:rPr lang="en-US" altLang="zh-CN" dirty="0" err="1"/>
              <a:t>regs</a:t>
            </a:r>
            <a:r>
              <a:rPr lang="en-US" altLang="zh-CN" dirty="0"/>
              <a:t>, uint32_t * </a:t>
            </a:r>
            <a:r>
              <a:rPr lang="en-US" altLang="zh-CN" dirty="0" err="1"/>
              <a:t>eip</a:t>
            </a:r>
            <a:r>
              <a:rPr lang="en-US" altLang="zh-CN" dirty="0"/>
              <a:t>, uint32_t * </a:t>
            </a:r>
            <a:r>
              <a:rPr lang="en-US" altLang="zh-CN" dirty="0" err="1"/>
              <a:t>eflags</a:t>
            </a:r>
            <a:r>
              <a:rPr lang="en-US" altLang="zh-CN" dirty="0"/>
              <a:t>, </a:t>
            </a:r>
            <a:r>
              <a:rPr lang="en-US" altLang="zh-CN" dirty="0" smtClean="0"/>
              <a:t>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uint32_t </a:t>
            </a:r>
            <a:r>
              <a:rPr lang="en-US" altLang="zh-CN" dirty="0"/>
              <a:t>* </a:t>
            </a:r>
            <a:r>
              <a:rPr lang="en-US" altLang="zh-CN" dirty="0" err="1"/>
              <a:t>esp</a:t>
            </a:r>
            <a:r>
              <a:rPr lang="en-US" altLang="zh-CN" dirty="0"/>
              <a:t> )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/>
              <a:t>task * </a:t>
            </a:r>
            <a:r>
              <a:rPr lang="en-US" altLang="zh-CN" dirty="0" err="1"/>
              <a:t>curtask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</a:t>
            </a:r>
            <a:r>
              <a:rPr lang="en-US" altLang="zh-CN" dirty="0" err="1" smtClean="0"/>
              <a:t>curtask</a:t>
            </a:r>
            <a:r>
              <a:rPr lang="en-US" altLang="zh-CN" dirty="0" smtClean="0"/>
              <a:t> </a:t>
            </a:r>
            <a:r>
              <a:rPr lang="en-US" altLang="zh-CN" dirty="0"/>
              <a:t>= &amp;tasks[</a:t>
            </a:r>
            <a:r>
              <a:rPr lang="en-US" altLang="zh-CN" dirty="0" err="1"/>
              <a:t>curpid</a:t>
            </a:r>
            <a:r>
              <a:rPr lang="en-US" altLang="zh-CN" dirty="0"/>
              <a:t>];   // PCB Entry for current process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  // </a:t>
            </a:r>
            <a:r>
              <a:rPr lang="en-US" altLang="zh-CN" dirty="0"/>
              <a:t>Copy main registers ...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en-US" altLang="zh-CN" dirty="0" err="1" smtClean="0"/>
              <a:t>memcpy</a:t>
            </a:r>
            <a:r>
              <a:rPr lang="en-US" altLang="zh-CN" dirty="0" smtClean="0"/>
              <a:t> </a:t>
            </a:r>
            <a:r>
              <a:rPr lang="en-US" altLang="zh-CN" dirty="0"/>
              <a:t>( &amp;</a:t>
            </a:r>
            <a:r>
              <a:rPr lang="en-US" altLang="zh-CN" dirty="0" err="1"/>
              <a:t>curtask</a:t>
            </a:r>
            <a:r>
              <a:rPr lang="en-US" altLang="zh-CN" dirty="0"/>
              <a:t>-&gt;</a:t>
            </a:r>
            <a:r>
              <a:rPr lang="en-US" altLang="zh-CN" dirty="0" err="1"/>
              <a:t>regs</a:t>
            </a:r>
            <a:r>
              <a:rPr lang="en-US" altLang="zh-CN" dirty="0"/>
              <a:t>, </a:t>
            </a:r>
            <a:r>
              <a:rPr lang="en-US" altLang="zh-CN" dirty="0" err="1"/>
              <a:t>regs</a:t>
            </a:r>
            <a:r>
              <a:rPr lang="en-US" altLang="zh-CN" dirty="0"/>
              <a:t>,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cpu_registers</a:t>
            </a:r>
            <a:r>
              <a:rPr lang="en-US" altLang="zh-CN" dirty="0"/>
              <a:t>) 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en-US" altLang="zh-CN" dirty="0" err="1" smtClean="0"/>
              <a:t>curtask</a:t>
            </a:r>
            <a:r>
              <a:rPr lang="en-US" altLang="zh-CN" dirty="0" smtClean="0"/>
              <a:t>-</a:t>
            </a:r>
            <a:r>
              <a:rPr lang="en-US" altLang="zh-CN" dirty="0"/>
              <a:t>&gt;</a:t>
            </a:r>
            <a:r>
              <a:rPr lang="en-US" altLang="zh-CN" dirty="0" err="1"/>
              <a:t>eip</a:t>
            </a:r>
            <a:r>
              <a:rPr lang="en-US" altLang="zh-CN" dirty="0"/>
              <a:t> = *</a:t>
            </a:r>
            <a:r>
              <a:rPr lang="en-US" altLang="zh-CN" dirty="0" err="1"/>
              <a:t>eip</a:t>
            </a:r>
            <a:r>
              <a:rPr lang="en-US" altLang="zh-CN" dirty="0"/>
              <a:t>;     // Instruction Register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en-US" altLang="zh-CN" dirty="0" err="1" smtClean="0"/>
              <a:t>curtask</a:t>
            </a:r>
            <a:r>
              <a:rPr lang="en-US" altLang="zh-CN" dirty="0" smtClean="0"/>
              <a:t>-</a:t>
            </a:r>
            <a:r>
              <a:rPr lang="en-US" altLang="zh-CN" dirty="0"/>
              <a:t>&gt;</a:t>
            </a:r>
            <a:r>
              <a:rPr lang="en-US" altLang="zh-CN" dirty="0" err="1"/>
              <a:t>esp</a:t>
            </a:r>
            <a:r>
              <a:rPr lang="en-US" altLang="zh-CN" dirty="0"/>
              <a:t> = *</a:t>
            </a:r>
            <a:r>
              <a:rPr lang="en-US" altLang="zh-CN" dirty="0" err="1"/>
              <a:t>esp</a:t>
            </a:r>
            <a:r>
              <a:rPr lang="en-US" altLang="zh-CN" dirty="0"/>
              <a:t>;   </a:t>
            </a:r>
            <a:r>
              <a:rPr lang="en-US" altLang="zh-CN" dirty="0" smtClean="0"/>
              <a:t>// </a:t>
            </a:r>
            <a:r>
              <a:rPr lang="en-US" altLang="zh-CN" dirty="0"/>
              <a:t>Stack Pointer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en-US" altLang="zh-CN" dirty="0" err="1" smtClean="0"/>
              <a:t>curtask</a:t>
            </a:r>
            <a:r>
              <a:rPr lang="en-US" altLang="zh-CN" dirty="0" smtClean="0"/>
              <a:t>-</a:t>
            </a:r>
            <a:r>
              <a:rPr lang="en-US" altLang="zh-CN" dirty="0"/>
              <a:t>&gt;</a:t>
            </a:r>
            <a:r>
              <a:rPr lang="en-US" altLang="zh-CN" dirty="0" err="1"/>
              <a:t>eflags</a:t>
            </a:r>
            <a:r>
              <a:rPr lang="en-US" altLang="zh-CN" dirty="0"/>
              <a:t> = *</a:t>
            </a:r>
            <a:r>
              <a:rPr lang="en-US" altLang="zh-CN" dirty="0" err="1"/>
              <a:t>eflags</a:t>
            </a:r>
            <a:r>
              <a:rPr lang="en-US" altLang="zh-CN" dirty="0"/>
              <a:t>; </a:t>
            </a:r>
            <a:r>
              <a:rPr lang="en-US" altLang="zh-CN" dirty="0" smtClean="0"/>
              <a:t>  </a:t>
            </a:r>
            <a:r>
              <a:rPr lang="en-US" altLang="zh-CN" dirty="0"/>
              <a:t>// Status Register/ CPU Flags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curpid</a:t>
            </a:r>
            <a:r>
              <a:rPr lang="en-US" altLang="zh-CN" dirty="0" smtClean="0"/>
              <a:t> </a:t>
            </a:r>
            <a:r>
              <a:rPr lang="en-US" altLang="zh-CN" dirty="0"/>
              <a:t>= ... ; // Select (Schedule) next process, and dispatch…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curtask</a:t>
            </a:r>
            <a:r>
              <a:rPr lang="en-US" altLang="zh-CN" dirty="0" smtClean="0"/>
              <a:t> </a:t>
            </a:r>
            <a:r>
              <a:rPr lang="en-US" altLang="zh-CN" dirty="0"/>
              <a:t>= &amp;tasks[</a:t>
            </a:r>
            <a:r>
              <a:rPr lang="en-US" altLang="zh-CN" dirty="0" err="1"/>
              <a:t>curpid</a:t>
            </a:r>
            <a:r>
              <a:rPr lang="en-US" altLang="zh-CN" dirty="0"/>
              <a:t>];   // PCB Entry for new process 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en-US" altLang="zh-CN" dirty="0" err="1" smtClean="0"/>
              <a:t>memcpy</a:t>
            </a:r>
            <a:r>
              <a:rPr lang="en-US" altLang="zh-CN" dirty="0" smtClean="0"/>
              <a:t> </a:t>
            </a:r>
            <a:r>
              <a:rPr lang="en-US" altLang="zh-CN" dirty="0"/>
              <a:t>( </a:t>
            </a:r>
            <a:r>
              <a:rPr lang="en-US" altLang="zh-CN" dirty="0" err="1"/>
              <a:t>regs</a:t>
            </a:r>
            <a:r>
              <a:rPr lang="en-US" altLang="zh-CN" dirty="0"/>
              <a:t>, &amp;</a:t>
            </a:r>
            <a:r>
              <a:rPr lang="en-US" altLang="zh-CN" dirty="0" err="1"/>
              <a:t>curtask</a:t>
            </a:r>
            <a:r>
              <a:rPr lang="en-US" altLang="zh-CN" dirty="0"/>
              <a:t>-&gt;</a:t>
            </a:r>
            <a:r>
              <a:rPr lang="en-US" altLang="zh-CN" dirty="0" err="1"/>
              <a:t>regs</a:t>
            </a:r>
            <a:r>
              <a:rPr lang="en-US" altLang="zh-CN" dirty="0"/>
              <a:t>,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cpu_registers</a:t>
            </a:r>
            <a:r>
              <a:rPr lang="en-US" altLang="zh-CN" dirty="0"/>
              <a:t>) 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*</a:t>
            </a:r>
            <a:r>
              <a:rPr lang="en-US" altLang="zh-CN" dirty="0" err="1"/>
              <a:t>eip</a:t>
            </a:r>
            <a:r>
              <a:rPr lang="en-US" altLang="zh-CN" dirty="0"/>
              <a:t> = </a:t>
            </a:r>
            <a:r>
              <a:rPr lang="en-US" altLang="zh-CN" dirty="0" err="1"/>
              <a:t>curtask</a:t>
            </a:r>
            <a:r>
              <a:rPr lang="en-US" altLang="zh-CN" dirty="0"/>
              <a:t>-&gt;</a:t>
            </a:r>
            <a:r>
              <a:rPr lang="en-US" altLang="zh-CN" dirty="0" err="1"/>
              <a:t>eip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*</a:t>
            </a:r>
            <a:r>
              <a:rPr lang="en-US" altLang="zh-CN" dirty="0" err="1"/>
              <a:t>esp</a:t>
            </a:r>
            <a:r>
              <a:rPr lang="en-US" altLang="zh-CN" dirty="0"/>
              <a:t> = </a:t>
            </a:r>
            <a:r>
              <a:rPr lang="en-US" altLang="zh-CN" dirty="0" err="1"/>
              <a:t>curtask</a:t>
            </a:r>
            <a:r>
              <a:rPr lang="en-US" altLang="zh-CN" dirty="0"/>
              <a:t>-&gt;</a:t>
            </a:r>
            <a:r>
              <a:rPr lang="en-US" altLang="zh-CN" dirty="0" err="1"/>
              <a:t>esp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*</a:t>
            </a:r>
            <a:r>
              <a:rPr lang="en-US" altLang="zh-CN" dirty="0" err="1"/>
              <a:t>eflags</a:t>
            </a:r>
            <a:r>
              <a:rPr lang="en-US" altLang="zh-CN" dirty="0"/>
              <a:t> = </a:t>
            </a:r>
            <a:r>
              <a:rPr lang="en-US" altLang="zh-CN" dirty="0" err="1"/>
              <a:t>curtask</a:t>
            </a:r>
            <a:r>
              <a:rPr lang="en-US" altLang="zh-CN" dirty="0"/>
              <a:t>-&gt;</a:t>
            </a:r>
            <a:r>
              <a:rPr lang="en-US" altLang="zh-CN" dirty="0" err="1"/>
              <a:t>eflags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usrTSS</a:t>
            </a:r>
            <a:r>
              <a:rPr lang="en-US" altLang="zh-CN" dirty="0" smtClean="0"/>
              <a:t>-</a:t>
            </a:r>
            <a:r>
              <a:rPr lang="en-US" altLang="zh-CN" dirty="0"/>
              <a:t>&gt;cr3 = </a:t>
            </a:r>
            <a:r>
              <a:rPr lang="en-US" altLang="zh-CN" dirty="0" err="1"/>
              <a:t>curtask</a:t>
            </a:r>
            <a:r>
              <a:rPr lang="en-US" altLang="zh-CN" dirty="0"/>
              <a:t>-&gt;</a:t>
            </a:r>
            <a:r>
              <a:rPr lang="en-US" altLang="zh-CN" dirty="0" err="1"/>
              <a:t>pageDir</a:t>
            </a:r>
            <a:r>
              <a:rPr lang="en-US" altLang="zh-CN" dirty="0"/>
              <a:t>; // Load process Page Tables }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23890" y="2637155"/>
            <a:ext cx="1384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保护</a:t>
            </a:r>
            <a:r>
              <a:rPr lang="zh-CN" altLang="en-US"/>
              <a:t>现场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92090" y="5300980"/>
            <a:ext cx="1384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恢复现场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131820" y="1988820"/>
            <a:ext cx="1359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当前运行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795645" y="4004945"/>
            <a:ext cx="108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</a:t>
            </a:r>
            <a:r>
              <a:rPr lang="zh-CN" altLang="en-US"/>
              <a:t>进程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Schedulers and </a:t>
            </a:r>
            <a:r>
              <a:rPr lang="en-US" altLang="zh-CN" dirty="0" smtClean="0"/>
              <a:t>Dispatchers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Long </a:t>
            </a:r>
            <a:r>
              <a:rPr lang="en-US" altLang="zh-CN" dirty="0"/>
              <a:t>Term Scheduler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Given </a:t>
            </a:r>
            <a:r>
              <a:rPr lang="en-US" altLang="zh-CN" dirty="0"/>
              <a:t>a new process, performs an admission test: should process be allowed to run (be added to ready queue)?</a:t>
            </a:r>
            <a:endParaRPr lang="en-US" altLang="zh-CN" dirty="0"/>
          </a:p>
          <a:p>
            <a:r>
              <a:rPr lang="en-US" altLang="zh-CN" dirty="0" smtClean="0"/>
              <a:t>Medium </a:t>
            </a:r>
            <a:r>
              <a:rPr lang="en-US" altLang="zh-CN" dirty="0"/>
              <a:t>Term/ high-level Scheduler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Handles </a:t>
            </a:r>
            <a:r>
              <a:rPr lang="en-US" altLang="zh-CN" dirty="0"/>
              <a:t>course grained issues, including swapping (to disk), etc.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Sets </a:t>
            </a:r>
            <a:r>
              <a:rPr lang="en-US" altLang="zh-CN" dirty="0"/>
              <a:t>process priorities, CPU affiliation, etc.</a:t>
            </a:r>
            <a:endParaRPr lang="en-US" altLang="zh-CN" dirty="0"/>
          </a:p>
          <a:p>
            <a:r>
              <a:rPr lang="en-US" altLang="zh-CN" dirty="0" smtClean="0"/>
              <a:t>Short </a:t>
            </a:r>
            <a:r>
              <a:rPr lang="en-US" altLang="zh-CN" dirty="0"/>
              <a:t>Term/ low-level </a:t>
            </a:r>
            <a:r>
              <a:rPr lang="en-US" altLang="zh-CN" dirty="0" smtClean="0"/>
              <a:t>Scheduler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Called </a:t>
            </a:r>
            <a:r>
              <a:rPr lang="en-US" altLang="zh-CN" dirty="0"/>
              <a:t>every time slice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Decides </a:t>
            </a:r>
            <a:r>
              <a:rPr lang="en-US" altLang="zh-CN" dirty="0"/>
              <a:t>which process picked next from run queues</a:t>
            </a:r>
            <a:endParaRPr lang="en-US" altLang="zh-CN" dirty="0"/>
          </a:p>
          <a:p>
            <a:r>
              <a:rPr lang="en-US" altLang="zh-CN" dirty="0" smtClean="0"/>
              <a:t>Dispatcher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Given </a:t>
            </a:r>
            <a:r>
              <a:rPr lang="en-US" altLang="zh-CN" dirty="0"/>
              <a:t>a (scheduled) task, performs a context switch to this </a:t>
            </a:r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88125" y="3068955"/>
            <a:ext cx="1397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内存不够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39565" y="3933190"/>
            <a:ext cx="72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轮询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42080" y="1557020"/>
            <a:ext cx="1493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做</a:t>
            </a:r>
            <a:r>
              <a:rPr lang="en-US" altLang="zh-CN"/>
              <a:t>/</a:t>
            </a:r>
            <a:r>
              <a:rPr lang="zh-CN" altLang="en-US"/>
              <a:t>不做？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Typical Process States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579296" cy="1108720"/>
          </a:xfrm>
        </p:spPr>
        <p:txBody>
          <a:bodyPr/>
          <a:lstStyle/>
          <a:p>
            <a:r>
              <a:rPr lang="en-US" altLang="zh-CN" dirty="0"/>
              <a:t> Uninterruptable processes are in critical section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Likely </a:t>
            </a:r>
            <a:r>
              <a:rPr lang="en-US" altLang="zh-CN" dirty="0"/>
              <a:t>needed for I/O completion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528" y="3140968"/>
            <a:ext cx="7991475" cy="3419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56960" y="2863215"/>
            <a:ext cx="935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中止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23638" y="2967335"/>
            <a:ext cx="3496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Question</a:t>
            </a:r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？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Processes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A process is a loaded instance of a program</a:t>
            </a:r>
            <a:endParaRPr lang="en-US" altLang="zh-CN" dirty="0"/>
          </a:p>
          <a:p>
            <a:r>
              <a:rPr lang="en-US" altLang="zh-CN" dirty="0" smtClean="0"/>
              <a:t>Defined </a:t>
            </a:r>
            <a:r>
              <a:rPr lang="en-US" altLang="zh-CN" dirty="0"/>
              <a:t>by its context, including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Contents </a:t>
            </a:r>
            <a:r>
              <a:rPr lang="en-US" altLang="zh-CN" dirty="0"/>
              <a:t>of CPU registers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Memory </a:t>
            </a:r>
            <a:r>
              <a:rPr lang="en-US" altLang="zh-CN" dirty="0"/>
              <a:t>map (segments, pages, …)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Open </a:t>
            </a:r>
            <a:r>
              <a:rPr lang="en-US" altLang="zh-CN" dirty="0"/>
              <a:t>files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On-going </a:t>
            </a:r>
            <a:r>
              <a:rPr lang="en-US" altLang="zh-CN" dirty="0"/>
              <a:t>communication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Message </a:t>
            </a:r>
            <a:r>
              <a:rPr lang="en-US" altLang="zh-CN" dirty="0"/>
              <a:t>queues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Signals</a:t>
            </a:r>
            <a:r>
              <a:rPr lang="en-US" altLang="zh-CN" dirty="0"/>
              <a:t>, semaphores, …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Configured </a:t>
            </a:r>
            <a:r>
              <a:rPr lang="en-US" altLang="zh-CN" dirty="0"/>
              <a:t>timers or alarms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Accounting </a:t>
            </a:r>
            <a:r>
              <a:rPr lang="en-US" altLang="zh-CN" dirty="0"/>
              <a:t>info. / Resource usage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562600" y="1672156"/>
            <a:ext cx="2249760" cy="43055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84905" y="2374265"/>
            <a:ext cx="1174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场景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1955" y="145415"/>
            <a:ext cx="3195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谁占据</a:t>
            </a:r>
            <a:r>
              <a:rPr lang="en-US" altLang="zh-CN"/>
              <a:t>cpu(</a:t>
            </a:r>
            <a:r>
              <a:rPr lang="zh-CN" altLang="en-US"/>
              <a:t>的寄存器</a:t>
            </a:r>
            <a:r>
              <a:rPr lang="en-US" altLang="zh-CN"/>
              <a:t>),</a:t>
            </a:r>
            <a:r>
              <a:rPr lang="zh-CN" altLang="en-US"/>
              <a:t>谁执行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79520" y="4371975"/>
            <a:ext cx="2524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不同机器：</a:t>
            </a:r>
            <a:r>
              <a:rPr lang="en-US" altLang="zh-CN"/>
              <a:t>message</a:t>
            </a:r>
            <a:endParaRPr lang="en-US" altLang="zh-CN"/>
          </a:p>
          <a:p>
            <a:r>
              <a:rPr lang="zh-CN" altLang="en-US"/>
              <a:t>不同进程：</a:t>
            </a:r>
            <a:r>
              <a:rPr lang="en-US" altLang="zh-CN"/>
              <a:t>semphore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Processes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04554" y="1600200"/>
            <a:ext cx="5935797" cy="485379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16850" y="2674620"/>
            <a:ext cx="1147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共享库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59840" y="5013325"/>
            <a:ext cx="1957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目录，</a:t>
            </a:r>
            <a:r>
              <a:rPr lang="zh-CN" altLang="en-US"/>
              <a:t>访问数据需要知道</a:t>
            </a:r>
            <a:r>
              <a:rPr lang="zh-CN" altLang="en-US"/>
              <a:t>地址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Types of </a:t>
            </a:r>
            <a:r>
              <a:rPr lang="en-US" altLang="zh-CN" dirty="0" smtClean="0"/>
              <a:t>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Batch systems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Payroll </a:t>
            </a:r>
            <a:r>
              <a:rPr lang="en-US" altLang="zh-CN" dirty="0"/>
              <a:t>processing, etc.</a:t>
            </a:r>
            <a:endParaRPr lang="en-US" altLang="zh-CN" dirty="0"/>
          </a:p>
          <a:p>
            <a:r>
              <a:rPr lang="en-US" altLang="zh-CN" dirty="0" smtClean="0"/>
              <a:t>Real-Time </a:t>
            </a:r>
            <a:r>
              <a:rPr lang="en-US" altLang="zh-CN" dirty="0"/>
              <a:t>systems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High </a:t>
            </a:r>
            <a:r>
              <a:rPr lang="en-US" altLang="zh-CN" dirty="0"/>
              <a:t>quality multimedia to System (device, factory, …) management</a:t>
            </a:r>
            <a:endParaRPr lang="en-US" altLang="zh-CN" dirty="0"/>
          </a:p>
          <a:p>
            <a:r>
              <a:rPr lang="en-US" altLang="zh-CN" dirty="0" smtClean="0"/>
              <a:t>Interactive </a:t>
            </a:r>
            <a:r>
              <a:rPr lang="en-US" altLang="zh-CN" dirty="0"/>
              <a:t>systems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Desktops</a:t>
            </a:r>
            <a:r>
              <a:rPr lang="en-US" altLang="zh-CN" dirty="0"/>
              <a:t>, etc. …responsiveness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283710" y="4437380"/>
            <a:ext cx="2019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用户机，</a:t>
            </a:r>
            <a:r>
              <a:rPr lang="zh-CN" altLang="en-US"/>
              <a:t>桌面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Batch </a:t>
            </a:r>
            <a:r>
              <a:rPr lang="en-US" altLang="zh-CN" dirty="0" smtClean="0"/>
              <a:t>Systems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89040"/>
          </a:xfrm>
        </p:spPr>
        <p:txBody>
          <a:bodyPr>
            <a:normAutofit/>
          </a:bodyPr>
          <a:lstStyle/>
          <a:p>
            <a:r>
              <a:rPr lang="en-US" altLang="zh-CN" dirty="0"/>
              <a:t>Non pre-emptive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Jobs </a:t>
            </a:r>
            <a:r>
              <a:rPr lang="en-US" altLang="zh-CN" dirty="0"/>
              <a:t>run until blocked or complete</a:t>
            </a:r>
            <a:endParaRPr lang="en-US" altLang="zh-CN" dirty="0"/>
          </a:p>
          <a:p>
            <a:r>
              <a:rPr lang="en-US" altLang="zh-CN" dirty="0" smtClean="0"/>
              <a:t>Scheduling </a:t>
            </a:r>
            <a:r>
              <a:rPr lang="en-US" altLang="zh-CN" dirty="0"/>
              <a:t>Policies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First </a:t>
            </a:r>
            <a:r>
              <a:rPr lang="en-US" altLang="zh-CN" dirty="0"/>
              <a:t>Come First Served</a:t>
            </a:r>
            <a:endParaRPr lang="en-US" altLang="zh-CN" dirty="0"/>
          </a:p>
          <a:p>
            <a:pPr lvl="1"/>
            <a:r>
              <a:rPr lang="en-US" altLang="zh-CN" dirty="0" smtClean="0"/>
              <a:t>Shortest </a:t>
            </a:r>
            <a:r>
              <a:rPr lang="en-US" altLang="zh-CN" dirty="0"/>
              <a:t>Job First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Base </a:t>
            </a:r>
            <a:r>
              <a:rPr lang="en-US" altLang="zh-CN" dirty="0"/>
              <a:t>decision on expected run time until I/O or end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Use </a:t>
            </a:r>
            <a:r>
              <a:rPr lang="en-US" altLang="zh-CN" dirty="0"/>
              <a:t>moving average to predict next expected run time </a:t>
            </a:r>
            <a:r>
              <a:rPr lang="en-US" altLang="zh-CN" sz="2000" dirty="0" err="1"/>
              <a:t>AverageRunTime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LastRunTime</a:t>
            </a:r>
            <a:r>
              <a:rPr lang="en-US" altLang="zh-CN" sz="2000" dirty="0"/>
              <a:t> * α + </a:t>
            </a:r>
            <a:r>
              <a:rPr lang="en-US" altLang="zh-CN" sz="2000" dirty="0" err="1"/>
              <a:t>AverageRunTime</a:t>
            </a:r>
            <a:r>
              <a:rPr lang="en-US" altLang="zh-CN" sz="2000" dirty="0"/>
              <a:t> * (1 – α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  <p:sp>
        <p:nvSpPr>
          <p:cNvPr id="4" name="圆角矩形 3"/>
          <p:cNvSpPr/>
          <p:nvPr/>
        </p:nvSpPr>
        <p:spPr>
          <a:xfrm>
            <a:off x="2339752" y="5753060"/>
            <a:ext cx="5832648" cy="4326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α Controls how much latest (single) run changes average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4225290" y="1851660"/>
            <a:ext cx="2261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非</a:t>
            </a:r>
            <a:r>
              <a:rPr lang="zh-CN" altLang="en-US"/>
              <a:t>抢占，不允许</a:t>
            </a:r>
            <a:r>
              <a:rPr lang="zh-CN" altLang="en-US"/>
              <a:t>打断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68115" y="3977640"/>
            <a:ext cx="1553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用时少</a:t>
            </a:r>
            <a:r>
              <a:rPr lang="zh-CN" altLang="en-US"/>
              <a:t>优先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Input and Output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Natural scheduling point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Process </a:t>
            </a:r>
            <a:r>
              <a:rPr lang="en-US" altLang="zh-CN" dirty="0"/>
              <a:t>becomes blocked waiting for I/O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Would </a:t>
            </a:r>
            <a:r>
              <a:rPr lang="en-US" altLang="zh-CN" dirty="0"/>
              <a:t>otherwise ‘busy loop’ waiting for data</a:t>
            </a:r>
            <a:endParaRPr lang="en-US" altLang="zh-CN" dirty="0"/>
          </a:p>
          <a:p>
            <a:r>
              <a:rPr lang="en-US" altLang="zh-CN" dirty="0" smtClean="0"/>
              <a:t>Schedule </a:t>
            </a:r>
            <a:r>
              <a:rPr lang="en-US" altLang="zh-CN" dirty="0"/>
              <a:t>another process until I/O completes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18895" y="3985895"/>
            <a:ext cx="47313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自然调度点</a:t>
            </a:r>
            <a:endParaRPr lang="zh-CN" altLang="en-US"/>
          </a:p>
          <a:p>
            <a:r>
              <a:rPr lang="zh-CN" altLang="en-US"/>
              <a:t>进程在等待I/O时阻塞</a:t>
            </a:r>
            <a:endParaRPr lang="zh-CN" altLang="en-US"/>
          </a:p>
          <a:p>
            <a:r>
              <a:rPr lang="zh-CN" altLang="en-US"/>
              <a:t>否则“忙循环”会等待数据</a:t>
            </a:r>
            <a:endParaRPr lang="zh-CN" altLang="en-US"/>
          </a:p>
          <a:p>
            <a:r>
              <a:rPr lang="zh-CN" altLang="en-US"/>
              <a:t>调度另一个进程，直到I/O完成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Characterizing Processes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 CPU Bound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Process </a:t>
            </a:r>
            <a:r>
              <a:rPr lang="en-US" altLang="zh-CN" dirty="0"/>
              <a:t>spends most of its time processing data</a:t>
            </a:r>
            <a:endParaRPr lang="en-US" altLang="zh-CN" dirty="0"/>
          </a:p>
          <a:p>
            <a:r>
              <a:rPr lang="en-US" altLang="zh-CN" dirty="0" smtClean="0"/>
              <a:t>I/O </a:t>
            </a:r>
            <a:r>
              <a:rPr lang="en-US" altLang="zh-CN" dirty="0"/>
              <a:t>Bound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Process </a:t>
            </a:r>
            <a:r>
              <a:rPr lang="en-US" altLang="zh-CN" dirty="0"/>
              <a:t>spends most of its time waiting for </a:t>
            </a:r>
            <a:r>
              <a:rPr lang="en-US" altLang="zh-CN" dirty="0" smtClean="0"/>
              <a:t>data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953" y="4653136"/>
            <a:ext cx="8286750" cy="1647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3501008"/>
            <a:ext cx="1143000" cy="10763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ce3f1d47-7ced-4af8-915a-fec69f6eb66b}"/>
</p:tagLst>
</file>

<file path=ppt/tags/tag2.xml><?xml version="1.0" encoding="utf-8"?>
<p:tagLst xmlns:p="http://schemas.openxmlformats.org/presentationml/2006/main">
  <p:tag name="KSO_WM_UNIT_TABLE_BEAUTIFY" val="smartTable{4c283a06-5838-4a46-af9f-7eb70f83a35e}"/>
</p:tagLst>
</file>

<file path=ppt/tags/tag3.xml><?xml version="1.0" encoding="utf-8"?>
<p:tagLst xmlns:p="http://schemas.openxmlformats.org/presentationml/2006/main">
  <p:tag name="KSO_WPP_MARK_KEY" val="c0a034db-8a13-42e4-981d-3d4fcb0caf55"/>
  <p:tag name="COMMONDATA" val="eyJoZGlkIjoiNzY3ZmQyNGM1MWJhYjJhYzU3NTJjZTdiYzk3YzRhOGIifQ==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7902</Words>
  <Application>WPS 演示</Application>
  <PresentationFormat>全屏显示(4:3)</PresentationFormat>
  <Paragraphs>453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Arial</vt:lpstr>
      <vt:lpstr>宋体</vt:lpstr>
      <vt:lpstr>Wingdings</vt:lpstr>
      <vt:lpstr>Arial</vt:lpstr>
      <vt:lpstr>Monotype Sorts</vt:lpstr>
      <vt:lpstr>Wingdings</vt:lpstr>
      <vt:lpstr>Century Gothic</vt:lpstr>
      <vt:lpstr>微软雅黑</vt:lpstr>
      <vt:lpstr>Arial Unicode MS</vt:lpstr>
      <vt:lpstr>Calibri</vt:lpstr>
      <vt:lpstr>Custom Design</vt:lpstr>
      <vt:lpstr>Slide 2: Text Only</vt:lpstr>
      <vt:lpstr>水汽尾迹</vt:lpstr>
      <vt:lpstr>PowerPoint 演示文稿</vt:lpstr>
      <vt:lpstr>Overview</vt:lpstr>
      <vt:lpstr>Program Address Space</vt:lpstr>
      <vt:lpstr>Processes</vt:lpstr>
      <vt:lpstr>Processes</vt:lpstr>
      <vt:lpstr>Types of System</vt:lpstr>
      <vt:lpstr>Batch Systems</vt:lpstr>
      <vt:lpstr>Input and Output</vt:lpstr>
      <vt:lpstr>Characterizing Processes</vt:lpstr>
      <vt:lpstr>Process Hierarchy </vt:lpstr>
      <vt:lpstr>Scheduling</vt:lpstr>
      <vt:lpstr>Real-Time Processes</vt:lpstr>
      <vt:lpstr>Real-Time Scheduling</vt:lpstr>
      <vt:lpstr>Real-Time Scheduling</vt:lpstr>
      <vt:lpstr>Interactive Systems</vt:lpstr>
      <vt:lpstr>Pre-emptive Scheduling</vt:lpstr>
      <vt:lpstr>Round-Robin Scheduling</vt:lpstr>
      <vt:lpstr>Priority Scheduling</vt:lpstr>
      <vt:lpstr>Multi-Priority Queues</vt:lpstr>
      <vt:lpstr>Device/wait queues </vt:lpstr>
      <vt:lpstr>Priority Inversion</vt:lpstr>
      <vt:lpstr>Fair Share Scheduling</vt:lpstr>
      <vt:lpstr>Multiple Processes</vt:lpstr>
      <vt:lpstr>Basic Process Control Block (PCB)</vt:lpstr>
      <vt:lpstr>Revisiting Interrupts</vt:lpstr>
      <vt:lpstr>NT interrupt request (IRQ) levels</vt:lpstr>
      <vt:lpstr>Deferred Procedure Calls (DPCs)</vt:lpstr>
      <vt:lpstr>Invoking the Scheduler on x86</vt:lpstr>
      <vt:lpstr>Invoking the Scheduler </vt:lpstr>
      <vt:lpstr>Scheduling and Dispatching a Proceses</vt:lpstr>
      <vt:lpstr>Schedulers and Dispatchers</vt:lpstr>
      <vt:lpstr>Typical Process States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wendy.gallagher</dc:creator>
  <cp:lastModifiedBy>.</cp:lastModifiedBy>
  <cp:revision>1472</cp:revision>
  <cp:lastPrinted>2015-10-16T12:49:00Z</cp:lastPrinted>
  <dcterms:created xsi:type="dcterms:W3CDTF">2011-10-31T13:04:00Z</dcterms:created>
  <dcterms:modified xsi:type="dcterms:W3CDTF">2022-11-30T06:30:49Z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1EE6F8DB57CA4708A1772C300964702F</vt:lpwstr>
  </property>
  <property fmtid="{D5CDD505-2E9C-101B-9397-08002B2CF9AE}" pid="3" name="KSOProductBuildVer">
    <vt:lpwstr>2052-11.1.0.12763</vt:lpwstr>
  </property>
</Properties>
</file>