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9" r:id="rId4"/>
  </p:sldMasterIdLst>
  <p:notesMasterIdLst>
    <p:notesMasterId r:id="rId45"/>
  </p:notesMasterIdLst>
  <p:handoutMasterIdLst>
    <p:handoutMasterId r:id="rId46"/>
  </p:handoutMasterIdLst>
  <p:sldIdLst>
    <p:sldId id="293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30" r:id="rId28"/>
    <p:sldId id="431" r:id="rId29"/>
    <p:sldId id="432" r:id="rId30"/>
    <p:sldId id="433" r:id="rId31"/>
    <p:sldId id="434" r:id="rId32"/>
    <p:sldId id="435" r:id="rId33"/>
    <p:sldId id="436" r:id="rId34"/>
    <p:sldId id="437" r:id="rId35"/>
    <p:sldId id="438" r:id="rId36"/>
    <p:sldId id="439" r:id="rId37"/>
    <p:sldId id="440" r:id="rId38"/>
    <p:sldId id="441" r:id="rId39"/>
    <p:sldId id="442" r:id="rId40"/>
    <p:sldId id="443" r:id="rId41"/>
    <p:sldId id="444" r:id="rId42"/>
    <p:sldId id="445" r:id="rId43"/>
    <p:sldId id="403" r:id="rId44"/>
  </p:sldIdLst>
  <p:sldSz cx="9144000" cy="6858000" type="screen4x3"/>
  <p:notesSz cx="6797675" cy="9928225"/>
  <p:custDataLst>
    <p:tags r:id="rId5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BC0D16"/>
    <a:srgbClr val="AB0E16"/>
    <a:srgbClr val="AB1018"/>
    <a:srgbClr val="B5121B"/>
    <a:srgbClr val="D5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000" autoAdjust="0"/>
  </p:normalViewPr>
  <p:slideViewPr>
    <p:cSldViewPr>
      <p:cViewPr varScale="1">
        <p:scale>
          <a:sx n="92" d="100"/>
          <a:sy n="92" d="100"/>
        </p:scale>
        <p:origin x="13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6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36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0" Type="http://schemas.openxmlformats.org/officeDocument/2006/relationships/tags" Target="tags/tag3.xml"/><Relationship Id="rId5" Type="http://schemas.openxmlformats.org/officeDocument/2006/relationships/slide" Target="slides/slide1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D0E30-1FAD-4397-9273-35EE8EF654DB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010BD-0CBB-456F-BE64-F1E946A5F94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CDB6F-9360-4AC5-A1A4-B746F8B27D7E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8AF62-0413-459D-A055-9BD345497D1F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0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8775" y="6248400"/>
            <a:ext cx="6194425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SCC331 Networked Studio 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29400" y="6248400"/>
            <a:ext cx="1066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69BF1-9BF2-8744-BC92-41645FF52E2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  <a:endParaRPr lang="en-GB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0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18" Type="http://schemas.openxmlformats.org/officeDocument/2006/relationships/image" Target="../media/image4.png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A89-56E1-4A44-9E61-C9F2BE719DB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F41-2B5D-B640-96A7-33371E523E8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A89-56E1-4A44-9E61-C9F2BE719DBC}" type="slidenum">
              <a:rPr lang="en-US" smtClean="0"/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png"/><Relationship Id="rId3" Type="http://schemas.openxmlformats.org/officeDocument/2006/relationships/tags" Target="../tags/tag2.xml"/><Relationship Id="rId2" Type="http://schemas.openxmlformats.org/officeDocument/2006/relationships/image" Target="../media/image33.png"/><Relationship Id="rId1" Type="http://schemas.openxmlformats.org/officeDocument/2006/relationships/tags" Target="../tags/tag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ChangeArrowheads="1"/>
          </p:cNvSpPr>
          <p:nvPr/>
        </p:nvSpPr>
        <p:spPr bwMode="auto">
          <a:xfrm>
            <a:off x="539552" y="3789040"/>
            <a:ext cx="6324600" cy="22844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ct val="25000"/>
              </a:spcBef>
              <a:buClr>
                <a:schemeClr val="tx2"/>
              </a:buClr>
              <a:buSzPct val="70000"/>
            </a:pPr>
            <a:r>
              <a:rPr lang="en-US" altLang="zh-CN" dirty="0" smtClean="0">
                <a:latin typeface="Arial" panose="020B0604020202020204" pitchFamily="34" charset="0"/>
              </a:rPr>
              <a:t>Zhang </a:t>
            </a:r>
            <a:r>
              <a:rPr lang="en-US" altLang="zh-CN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Jinyu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–  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zjy@bjtu.edu.cn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School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of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Computer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and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Information Technology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SD408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467544" y="1844824"/>
            <a:ext cx="8496944" cy="151216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GB" sz="4200" dirty="0" smtClean="0">
                <a:solidFill>
                  <a:srgbClr val="BC0D16"/>
                </a:solidFill>
              </a:rPr>
              <a:t>SCC211 </a:t>
            </a:r>
            <a:r>
              <a:rPr lang="en-US" altLang="zh-CN" sz="4200" dirty="0" smtClean="0">
                <a:solidFill>
                  <a:srgbClr val="BC0D16"/>
                </a:solidFill>
              </a:rPr>
              <a:t>Operation</a:t>
            </a:r>
            <a:r>
              <a:rPr lang="en-GB" sz="4200" dirty="0" smtClean="0">
                <a:solidFill>
                  <a:srgbClr val="BC0D16"/>
                </a:solidFill>
              </a:rPr>
              <a:t> System</a:t>
            </a:r>
            <a:endParaRPr lang="en-GB" sz="4200" dirty="0" smtClean="0">
              <a:solidFill>
                <a:srgbClr val="BC0D16"/>
              </a:solidFill>
            </a:endParaRPr>
          </a:p>
          <a:p>
            <a:r>
              <a:rPr lang="en-GB" sz="4200" dirty="0" smtClean="0">
                <a:solidFill>
                  <a:srgbClr val="BC0D16"/>
                </a:solidFill>
              </a:rPr>
              <a:t>(Going Deeper) </a:t>
            </a:r>
            <a:endParaRPr lang="en-GB" sz="4200" dirty="0" smtClean="0">
              <a:solidFill>
                <a:srgbClr val="BC0D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Best Fit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Given memory partitions of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100K</a:t>
            </a:r>
            <a:r>
              <a:rPr lang="en-US" altLang="zh-CN" dirty="0"/>
              <a:t>, 500K, 200K, 300K, and 600K (in order)</a:t>
            </a:r>
            <a:endParaRPr lang="en-US" altLang="zh-CN" dirty="0"/>
          </a:p>
          <a:p>
            <a:r>
              <a:rPr lang="en-US" altLang="zh-CN" dirty="0" smtClean="0"/>
              <a:t>And </a:t>
            </a:r>
            <a:r>
              <a:rPr lang="en-US" altLang="zh-CN" dirty="0"/>
              <a:t>requests for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212K</a:t>
            </a:r>
            <a:r>
              <a:rPr lang="en-US" altLang="zh-CN" dirty="0"/>
              <a:t>, 417K, 112K, 426K (in order)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176" y="4365104"/>
            <a:ext cx="8676426" cy="9361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Best Fit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Requests for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212K</a:t>
            </a:r>
            <a:r>
              <a:rPr lang="en-US" altLang="zh-CN" dirty="0"/>
              <a:t>, 417K, 112K, 426K (in order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1" y="2852936"/>
            <a:ext cx="7678423" cy="19442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Best Fit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Requests for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212K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417K</a:t>
            </a:r>
            <a:r>
              <a:rPr lang="en-US" altLang="zh-CN" dirty="0"/>
              <a:t>, 112K, 426K (in order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76" y="2924944"/>
            <a:ext cx="8131053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Best Fit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Requests for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212K</a:t>
            </a:r>
            <a:r>
              <a:rPr lang="en-US" altLang="zh-CN" dirty="0"/>
              <a:t>, 417K, </a:t>
            </a:r>
            <a:r>
              <a:rPr lang="en-US" altLang="zh-CN" dirty="0">
                <a:solidFill>
                  <a:srgbClr val="FF0000"/>
                </a:solidFill>
              </a:rPr>
              <a:t>112K</a:t>
            </a:r>
            <a:r>
              <a:rPr lang="en-US" altLang="zh-CN" dirty="0"/>
              <a:t>, 426K (in order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199" y="2852936"/>
            <a:ext cx="8379873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Best Fit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Requests for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212K</a:t>
            </a:r>
            <a:r>
              <a:rPr lang="en-US" altLang="zh-CN" dirty="0"/>
              <a:t>, 417K, 112K, </a:t>
            </a:r>
            <a:r>
              <a:rPr lang="en-US" altLang="zh-CN" dirty="0">
                <a:solidFill>
                  <a:srgbClr val="FF0000"/>
                </a:solidFill>
              </a:rPr>
              <a:t>426K</a:t>
            </a:r>
            <a:r>
              <a:rPr lang="en-US" altLang="zh-CN" dirty="0"/>
              <a:t> (in order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631" y="2996952"/>
            <a:ext cx="7209745" cy="1872208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259631" y="5229200"/>
            <a:ext cx="7056785" cy="8969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Notice that all requests have been serviced</a:t>
            </a:r>
            <a:endParaRPr lang="en-US" altLang="zh-CN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Worst Fit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Given memory partitions of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100K</a:t>
            </a:r>
            <a:r>
              <a:rPr lang="en-US" altLang="zh-CN" dirty="0"/>
              <a:t>, 500K, 200K, 300K, and 600K (in order)</a:t>
            </a:r>
            <a:endParaRPr lang="en-US" altLang="zh-CN" dirty="0"/>
          </a:p>
          <a:p>
            <a:r>
              <a:rPr lang="en-US" altLang="zh-CN" dirty="0" smtClean="0"/>
              <a:t>And </a:t>
            </a:r>
            <a:r>
              <a:rPr lang="en-US" altLang="zh-CN" dirty="0"/>
              <a:t>requests for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212K</a:t>
            </a:r>
            <a:r>
              <a:rPr lang="en-US" altLang="zh-CN" dirty="0"/>
              <a:t>, 417K, 112K, 426K (in order)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176" y="4365104"/>
            <a:ext cx="8676426" cy="93610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Worst Fit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Requests for 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212K</a:t>
            </a:r>
            <a:r>
              <a:rPr lang="en-US" altLang="zh-CN" dirty="0"/>
              <a:t>, 417K, 112K, 426K (in order)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2780928"/>
            <a:ext cx="8080550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Worst Fit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Requests for </a:t>
            </a:r>
            <a:endParaRPr lang="en-US" altLang="zh-CN" dirty="0"/>
          </a:p>
          <a:p>
            <a:pPr lvl="1"/>
            <a:r>
              <a:rPr lang="en-US" altLang="zh-CN" dirty="0"/>
              <a:t>212K, </a:t>
            </a:r>
            <a:r>
              <a:rPr lang="en-US" altLang="zh-CN" dirty="0">
                <a:solidFill>
                  <a:srgbClr val="FF0000"/>
                </a:solidFill>
              </a:rPr>
              <a:t>417K</a:t>
            </a:r>
            <a:r>
              <a:rPr lang="en-US" altLang="zh-CN" dirty="0"/>
              <a:t>, 112K, 426K (in order)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68" y="2852936"/>
            <a:ext cx="7702563" cy="194421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Worst Fit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Requests for </a:t>
            </a:r>
            <a:endParaRPr lang="en-US" altLang="zh-CN" dirty="0"/>
          </a:p>
          <a:p>
            <a:pPr lvl="1"/>
            <a:r>
              <a:rPr lang="en-US" altLang="zh-CN" dirty="0"/>
              <a:t>212K, 417K, </a:t>
            </a:r>
            <a:r>
              <a:rPr lang="en-US" altLang="zh-CN" dirty="0">
                <a:solidFill>
                  <a:srgbClr val="FF0000"/>
                </a:solidFill>
              </a:rPr>
              <a:t>112K</a:t>
            </a:r>
            <a:r>
              <a:rPr lang="en-US" altLang="zh-CN" dirty="0"/>
              <a:t>, 426K (in order)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68" y="2780928"/>
            <a:ext cx="7878522" cy="194421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Worst Fit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Requests for </a:t>
            </a:r>
            <a:endParaRPr lang="en-US" altLang="zh-CN" dirty="0"/>
          </a:p>
          <a:p>
            <a:pPr lvl="1"/>
            <a:r>
              <a:rPr lang="en-US" altLang="zh-CN" dirty="0"/>
              <a:t>212K, 417K, 112K, </a:t>
            </a:r>
            <a:r>
              <a:rPr lang="en-US" altLang="zh-CN" dirty="0">
                <a:solidFill>
                  <a:srgbClr val="FF0000"/>
                </a:solidFill>
              </a:rPr>
              <a:t>426K</a:t>
            </a:r>
            <a:r>
              <a:rPr lang="en-US" altLang="zh-CN" dirty="0"/>
              <a:t> (in order)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299" y="2996952"/>
            <a:ext cx="8075781" cy="21602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altLang="zh-CN" dirty="0"/>
              <a:t>Problem with Variable Size Regions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579296" cy="434908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 Suffer external fragmentation*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Segmentation </a:t>
            </a:r>
            <a:r>
              <a:rPr lang="en-US" altLang="zh-CN" dirty="0"/>
              <a:t>(as opposed to paging) just one such scheme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Also </a:t>
            </a:r>
            <a:r>
              <a:rPr lang="en-US" altLang="zh-CN" dirty="0"/>
              <a:t>see same problem with non-block based file-systems</a:t>
            </a:r>
            <a:endParaRPr lang="en-US" altLang="zh-CN" dirty="0"/>
          </a:p>
          <a:p>
            <a:r>
              <a:rPr lang="en-US" altLang="zh-CN" dirty="0" smtClean="0"/>
              <a:t>Dynamic </a:t>
            </a:r>
            <a:r>
              <a:rPr lang="en-US" altLang="zh-CN" dirty="0"/>
              <a:t>Storage Allocation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First </a:t>
            </a:r>
            <a:r>
              <a:rPr lang="en-US" altLang="zh-CN" dirty="0"/>
              <a:t>fit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Always </a:t>
            </a:r>
            <a:r>
              <a:rPr lang="en-US" altLang="zh-CN" dirty="0"/>
              <a:t>allocate first region of sufficient size found</a:t>
            </a:r>
            <a:endParaRPr lang="en-US" altLang="zh-CN" dirty="0"/>
          </a:p>
          <a:p>
            <a:pPr lvl="1"/>
            <a:r>
              <a:rPr lang="en-US" altLang="zh-CN" dirty="0" smtClean="0"/>
              <a:t>Best </a:t>
            </a:r>
            <a:r>
              <a:rPr lang="en-US" altLang="zh-CN" dirty="0"/>
              <a:t>fit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Always </a:t>
            </a:r>
            <a:r>
              <a:rPr lang="en-US" altLang="zh-CN" dirty="0"/>
              <a:t>allocate smallest memory hole of sufficient size</a:t>
            </a:r>
            <a:endParaRPr lang="en-US" altLang="zh-CN" dirty="0"/>
          </a:p>
          <a:p>
            <a:pPr lvl="1"/>
            <a:r>
              <a:rPr lang="en-US" altLang="zh-CN" dirty="0" smtClean="0"/>
              <a:t>Worst </a:t>
            </a:r>
            <a:r>
              <a:rPr lang="en-US" altLang="zh-CN" dirty="0"/>
              <a:t>fit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Always </a:t>
            </a:r>
            <a:r>
              <a:rPr lang="en-US" altLang="zh-CN" dirty="0"/>
              <a:t>allocate largest memory hole (of sufficient size)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39552" y="5661248"/>
            <a:ext cx="7704856" cy="72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* Remember that unlike page/ block based schemes fragmentation not constrained by (page/ block) allocation size or by process/ file lifetime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Scheduling multiple processes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Scheduler picks next process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Selected </a:t>
            </a:r>
            <a:r>
              <a:rPr lang="en-US" altLang="zh-CN" dirty="0"/>
              <a:t>process then dispatched to run on CPU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76" y="2636912"/>
            <a:ext cx="7445155" cy="38164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Scheduling </a:t>
            </a:r>
            <a:r>
              <a:rPr lang="en-US" altLang="zh-CN" dirty="0" smtClean="0"/>
              <a:t>Criteria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 CPU </a:t>
            </a:r>
            <a:r>
              <a:rPr lang="en-US" altLang="zh-CN" dirty="0" smtClean="0"/>
              <a:t>Utilization </a:t>
            </a:r>
            <a:r>
              <a:rPr lang="en-US" altLang="zh-CN" dirty="0"/>
              <a:t>(max 100%, often given as number 0..1)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Percentage </a:t>
            </a:r>
            <a:r>
              <a:rPr lang="en-US" altLang="zh-CN" dirty="0"/>
              <a:t>of time CPU running application code</a:t>
            </a:r>
            <a:endParaRPr lang="en-US" altLang="zh-CN" dirty="0"/>
          </a:p>
          <a:p>
            <a:r>
              <a:rPr lang="en-US" altLang="zh-CN" dirty="0" smtClean="0"/>
              <a:t>Throughput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Number </a:t>
            </a:r>
            <a:r>
              <a:rPr lang="en-US" altLang="zh-CN" dirty="0"/>
              <a:t>of processes completed per unit time (</a:t>
            </a:r>
            <a:r>
              <a:rPr lang="en-US" altLang="zh-CN" dirty="0" err="1"/>
              <a:t>obv</a:t>
            </a:r>
            <a:r>
              <a:rPr lang="en-US" altLang="zh-CN" dirty="0"/>
              <a:t>. depends on size)</a:t>
            </a:r>
            <a:endParaRPr lang="en-US" altLang="zh-CN" dirty="0"/>
          </a:p>
          <a:p>
            <a:r>
              <a:rPr lang="en-US" altLang="zh-CN" u="sng" dirty="0" smtClean="0"/>
              <a:t>Turnaround </a:t>
            </a:r>
            <a:r>
              <a:rPr lang="en-US" altLang="zh-CN" u="sng" dirty="0"/>
              <a:t>time </a:t>
            </a:r>
            <a:endParaRPr lang="en-US" altLang="zh-CN" u="sng" dirty="0" smtClean="0"/>
          </a:p>
          <a:p>
            <a:pPr lvl="1"/>
            <a:r>
              <a:rPr lang="en-US" altLang="zh-CN" dirty="0" smtClean="0"/>
              <a:t>Time </a:t>
            </a:r>
            <a:r>
              <a:rPr lang="en-US" altLang="zh-CN" dirty="0"/>
              <a:t>between process submission and completion</a:t>
            </a:r>
            <a:endParaRPr lang="en-US" altLang="zh-CN" dirty="0"/>
          </a:p>
          <a:p>
            <a:r>
              <a:rPr lang="en-US" altLang="zh-CN" dirty="0" smtClean="0"/>
              <a:t>Waiting </a:t>
            </a:r>
            <a:r>
              <a:rPr lang="en-US" altLang="zh-CN" dirty="0"/>
              <a:t>time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 </a:t>
            </a:r>
            <a:r>
              <a:rPr lang="en-US" altLang="zh-CN" dirty="0"/>
              <a:t>of time waiting in Ready Queue (i.e. it could run/ use CPU)</a:t>
            </a:r>
            <a:endParaRPr lang="en-US" altLang="zh-CN" dirty="0"/>
          </a:p>
          <a:p>
            <a:r>
              <a:rPr lang="en-US" altLang="zh-CN" dirty="0" smtClean="0"/>
              <a:t>Response </a:t>
            </a:r>
            <a:r>
              <a:rPr lang="en-US" altLang="zh-CN" dirty="0"/>
              <a:t>time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 </a:t>
            </a:r>
            <a:r>
              <a:rPr lang="en-US" altLang="zh-CN" dirty="0"/>
              <a:t>between submission and start of first output/ interaction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   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23215" y="5373370"/>
            <a:ext cx="27781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CPU利用率(最大值100%，通常用数字0..1表示)</a:t>
            </a:r>
            <a:endParaRPr lang="zh-CN" altLang="en-US" sz="800"/>
          </a:p>
          <a:p>
            <a:r>
              <a:rPr lang="zh-CN" altLang="en-US" sz="800"/>
              <a:t>CPU运行应用程序代码的时间百分比</a:t>
            </a:r>
            <a:endParaRPr lang="zh-CN" altLang="en-US" sz="800"/>
          </a:p>
          <a:p>
            <a:r>
              <a:rPr lang="zh-CN" altLang="en-US" sz="800"/>
              <a:t>吞吐量</a:t>
            </a:r>
            <a:endParaRPr lang="zh-CN" altLang="en-US" sz="800"/>
          </a:p>
          <a:p>
            <a:r>
              <a:rPr lang="zh-CN" altLang="en-US" sz="800"/>
              <a:t>单位时间内完成的流程数(显然，取决于规模)</a:t>
            </a:r>
            <a:endParaRPr lang="zh-CN" altLang="en-US" sz="800"/>
          </a:p>
          <a:p>
            <a:r>
              <a:rPr lang="zh-CN" altLang="en-US" sz="800"/>
              <a:t>周转时间</a:t>
            </a:r>
            <a:endParaRPr lang="zh-CN" altLang="en-US" sz="800"/>
          </a:p>
          <a:p>
            <a:r>
              <a:rPr lang="zh-CN" altLang="en-US" sz="800"/>
              <a:t>过程提交和完成之间的时间</a:t>
            </a:r>
            <a:endParaRPr lang="zh-CN" altLang="en-US" sz="800"/>
          </a:p>
          <a:p>
            <a:r>
              <a:rPr lang="zh-CN" altLang="en-US" sz="800"/>
              <a:t>等待时间</a:t>
            </a:r>
            <a:endParaRPr lang="zh-CN" altLang="en-US" sz="800"/>
          </a:p>
          <a:p>
            <a:r>
              <a:rPr lang="zh-CN" altLang="en-US" sz="800"/>
              <a:t>在准备队列中等待的时间之和(即它可以运行/使用CPU)</a:t>
            </a:r>
            <a:endParaRPr lang="zh-CN" altLang="en-US" sz="800"/>
          </a:p>
          <a:p>
            <a:r>
              <a:rPr lang="zh-CN" altLang="en-US" sz="800"/>
              <a:t>响应时间</a:t>
            </a:r>
            <a:endParaRPr lang="zh-CN" altLang="en-US" sz="800"/>
          </a:p>
          <a:p>
            <a:r>
              <a:rPr lang="zh-CN" altLang="en-US" sz="800"/>
              <a:t>提交和开始第一次输出/交互之间的时间</a:t>
            </a:r>
            <a:endParaRPr lang="zh-CN" altLang="en-US" sz="800"/>
          </a:p>
        </p:txBody>
      </p:sp>
      <p:sp>
        <p:nvSpPr>
          <p:cNvPr id="5" name="文本框 4"/>
          <p:cNvSpPr txBox="1"/>
          <p:nvPr/>
        </p:nvSpPr>
        <p:spPr>
          <a:xfrm>
            <a:off x="3033395" y="2528570"/>
            <a:ext cx="1250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越多越好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0505" y="3103245"/>
            <a:ext cx="1172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考试题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73780" y="3420110"/>
            <a:ext cx="157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到达到</a:t>
            </a:r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07715" y="4166235"/>
            <a:ext cx="1925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到达到开始</a:t>
            </a:r>
            <a:r>
              <a:rPr lang="zh-CN" altLang="en-US"/>
              <a:t>执行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779895" y="4791710"/>
            <a:ext cx="1028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rt&gt;wt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228080" y="4166235"/>
            <a:ext cx="2179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排好队</a:t>
            </a:r>
            <a:r>
              <a:rPr lang="zh-CN" altLang="en-US" sz="1200"/>
              <a:t>后，可能有优先级抢占</a:t>
            </a:r>
            <a:endParaRPr lang="zh-CN" altLang="en-US"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First Come, First Served (FCFS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Simple FIFO queue of runnable </a:t>
            </a:r>
            <a:r>
              <a:rPr lang="en-US" altLang="zh-CN" dirty="0" smtClean="0"/>
              <a:t>processes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75" y="2276872"/>
            <a:ext cx="7463097" cy="41764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05220" y="2160270"/>
            <a:ext cx="1318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执行</a:t>
            </a:r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04845" y="4585970"/>
            <a:ext cx="3167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吞吐量</a:t>
            </a:r>
            <a:r>
              <a:rPr lang="en-US" altLang="zh-CN"/>
              <a:t> 3/0.03=100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Some Useful </a:t>
            </a:r>
            <a:r>
              <a:rPr lang="en-US" altLang="zh-CN" dirty="0" smtClean="0"/>
              <a:t>Values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Average Waiting Time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Average </a:t>
            </a:r>
            <a:r>
              <a:rPr lang="en-US" altLang="zh-CN" dirty="0"/>
              <a:t>time processes wait in Ready Queue</a:t>
            </a:r>
            <a:endParaRPr lang="en-US" altLang="zh-CN" dirty="0"/>
          </a:p>
          <a:p>
            <a:r>
              <a:rPr lang="en-US" altLang="zh-CN" dirty="0" smtClean="0"/>
              <a:t>Waiting </a:t>
            </a:r>
            <a:r>
              <a:rPr lang="en-US" altLang="zh-CN" dirty="0"/>
              <a:t>Times (dispatch time – arrival time)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P1</a:t>
            </a:r>
            <a:r>
              <a:rPr lang="en-US" altLang="zh-CN" dirty="0"/>
              <a:t>: 0 – 0 </a:t>
            </a:r>
            <a:r>
              <a:rPr lang="en-US" altLang="zh-CN" dirty="0" err="1"/>
              <a:t>ms</a:t>
            </a:r>
            <a:r>
              <a:rPr lang="en-US" altLang="zh-CN" dirty="0"/>
              <a:t> =   0 </a:t>
            </a:r>
            <a:r>
              <a:rPr lang="en-US" altLang="zh-CN" dirty="0" err="1"/>
              <a:t>ms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P2</a:t>
            </a:r>
            <a:r>
              <a:rPr lang="en-US" altLang="zh-CN" dirty="0"/>
              <a:t>: 24 – 10 </a:t>
            </a:r>
            <a:r>
              <a:rPr lang="en-US" altLang="zh-CN" dirty="0" err="1"/>
              <a:t>ms</a:t>
            </a:r>
            <a:r>
              <a:rPr lang="en-US" altLang="zh-CN" dirty="0"/>
              <a:t> = 14 </a:t>
            </a:r>
            <a:r>
              <a:rPr lang="en-US" altLang="zh-CN" dirty="0" err="1"/>
              <a:t>ms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P3</a:t>
            </a:r>
            <a:r>
              <a:rPr lang="en-US" altLang="zh-CN" dirty="0"/>
              <a:t>: 27 – 20 </a:t>
            </a:r>
            <a:r>
              <a:rPr lang="en-US" altLang="zh-CN" dirty="0" err="1"/>
              <a:t>ms</a:t>
            </a:r>
            <a:r>
              <a:rPr lang="en-US" altLang="zh-CN" dirty="0"/>
              <a:t> =   7 </a:t>
            </a:r>
            <a:r>
              <a:rPr lang="en-US" altLang="zh-CN" dirty="0" err="1"/>
              <a:t>ms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624" y="5085184"/>
            <a:ext cx="6532777" cy="133682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Some Useful </a:t>
            </a:r>
            <a:r>
              <a:rPr lang="en-US" altLang="zh-CN" dirty="0" smtClean="0"/>
              <a:t>Values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Average </a:t>
            </a:r>
            <a:r>
              <a:rPr lang="en-US" altLang="zh-CN" dirty="0"/>
              <a:t>Turnaround Time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Average </a:t>
            </a:r>
            <a:r>
              <a:rPr lang="en-US" altLang="zh-CN" dirty="0"/>
              <a:t>time between submission and completion</a:t>
            </a:r>
            <a:endParaRPr lang="en-US" altLang="zh-CN" dirty="0"/>
          </a:p>
          <a:p>
            <a:r>
              <a:rPr lang="en-US" altLang="zh-CN" dirty="0" smtClean="0"/>
              <a:t>Turnaround </a:t>
            </a:r>
            <a:r>
              <a:rPr lang="en-US" altLang="zh-CN" dirty="0"/>
              <a:t>Times (completion – arrival time)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P1</a:t>
            </a:r>
            <a:r>
              <a:rPr lang="en-US" altLang="zh-CN" dirty="0"/>
              <a:t>: 24 – 0 </a:t>
            </a:r>
            <a:r>
              <a:rPr lang="en-US" altLang="zh-CN" dirty="0" err="1"/>
              <a:t>ms</a:t>
            </a:r>
            <a:r>
              <a:rPr lang="en-US" altLang="zh-CN" dirty="0"/>
              <a:t> = 24 </a:t>
            </a:r>
            <a:r>
              <a:rPr lang="en-US" altLang="zh-CN" dirty="0" err="1"/>
              <a:t>ms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P2</a:t>
            </a:r>
            <a:r>
              <a:rPr lang="en-US" altLang="zh-CN" dirty="0"/>
              <a:t>: 27 – 10 </a:t>
            </a:r>
            <a:r>
              <a:rPr lang="en-US" altLang="zh-CN" dirty="0" err="1"/>
              <a:t>ms</a:t>
            </a:r>
            <a:r>
              <a:rPr lang="en-US" altLang="zh-CN" dirty="0"/>
              <a:t> = 17 </a:t>
            </a:r>
            <a:r>
              <a:rPr lang="en-US" altLang="zh-CN" dirty="0" err="1"/>
              <a:t>ms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P3</a:t>
            </a:r>
            <a:r>
              <a:rPr lang="en-US" altLang="zh-CN" dirty="0"/>
              <a:t>: 30 – 20 </a:t>
            </a:r>
            <a:r>
              <a:rPr lang="en-US" altLang="zh-CN" dirty="0" err="1"/>
              <a:t>ms</a:t>
            </a:r>
            <a:r>
              <a:rPr lang="en-US" altLang="zh-CN" dirty="0"/>
              <a:t> = 10 </a:t>
            </a:r>
            <a:r>
              <a:rPr lang="en-US" altLang="zh-CN" dirty="0" err="1"/>
              <a:t>ms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4941167"/>
            <a:ext cx="6650482" cy="118499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Round-Robin </a:t>
            </a:r>
            <a:r>
              <a:rPr lang="en-US" altLang="zh-CN" dirty="0" smtClean="0"/>
              <a:t>Scheduling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4462" y="1748630"/>
            <a:ext cx="7025269" cy="47047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9115" y="1491615"/>
            <a:ext cx="159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考试题</a:t>
            </a:r>
            <a:r>
              <a:rPr lang="zh-CN" altLang="en-US"/>
              <a:t>模板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Round Robin (RR)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r>
              <a:rPr lang="en-US" altLang="zh-CN" dirty="0"/>
              <a:t>Pre-emptive scheduler with set time quantum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655" y="2420888"/>
            <a:ext cx="6920089" cy="38884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42660" y="4149090"/>
            <a:ext cx="2461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每个进程</a:t>
            </a:r>
            <a:r>
              <a:rPr lang="zh-CN" altLang="en-US"/>
              <a:t>轮流用</a:t>
            </a:r>
            <a:r>
              <a:rPr lang="en-US" altLang="zh-CN"/>
              <a:t>4</a:t>
            </a:r>
            <a:r>
              <a:rPr lang="en-US" altLang="zh-CN"/>
              <a:t>ms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79070" y="5373370"/>
            <a:ext cx="1800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注意：如果单次完成时间</a:t>
            </a:r>
            <a:r>
              <a:rPr lang="en-US" altLang="zh-CN" sz="1200"/>
              <a:t>&lt;4m</a:t>
            </a:r>
            <a:r>
              <a:rPr lang="zh-CN" altLang="en-US" sz="1200"/>
              <a:t>，则提前结束</a:t>
            </a:r>
            <a:endParaRPr lang="zh-CN" altLang="en-US"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Some Useful </a:t>
            </a:r>
            <a:r>
              <a:rPr lang="en-US" altLang="zh-CN" dirty="0" smtClean="0"/>
              <a:t>Values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Average Waiting Time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Average </a:t>
            </a:r>
            <a:r>
              <a:rPr lang="en-US" altLang="zh-CN" dirty="0"/>
              <a:t>time processes wait in Ready Queue</a:t>
            </a:r>
            <a:endParaRPr lang="en-US" altLang="zh-CN" dirty="0"/>
          </a:p>
          <a:p>
            <a:r>
              <a:rPr lang="en-US" altLang="zh-CN" dirty="0" smtClean="0"/>
              <a:t>Waiting </a:t>
            </a:r>
            <a:r>
              <a:rPr lang="en-US" altLang="zh-CN" dirty="0"/>
              <a:t>Times (dispatch time – arrival time)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P1</a:t>
            </a:r>
            <a:r>
              <a:rPr lang="en-US" altLang="zh-CN" dirty="0"/>
              <a:t>: (0 – 0) + (10 – 4) </a:t>
            </a:r>
            <a:r>
              <a:rPr lang="en-US" altLang="zh-CN" dirty="0" err="1"/>
              <a:t>ms</a:t>
            </a:r>
            <a:r>
              <a:rPr lang="en-US" altLang="zh-CN" dirty="0"/>
              <a:t> =   6 </a:t>
            </a:r>
            <a:r>
              <a:rPr lang="en-US" altLang="zh-CN" dirty="0" err="1"/>
              <a:t>ms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P2</a:t>
            </a:r>
            <a:r>
              <a:rPr lang="en-US" altLang="zh-CN" dirty="0"/>
              <a:t>: 4 – 1 </a:t>
            </a:r>
            <a:r>
              <a:rPr lang="en-US" altLang="zh-CN" dirty="0" err="1"/>
              <a:t>ms</a:t>
            </a:r>
            <a:r>
              <a:rPr lang="en-US" altLang="zh-CN" dirty="0"/>
              <a:t> = 3 </a:t>
            </a:r>
            <a:r>
              <a:rPr lang="en-US" altLang="zh-CN" dirty="0" err="1"/>
              <a:t>ms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P3</a:t>
            </a:r>
            <a:r>
              <a:rPr lang="en-US" altLang="zh-CN" dirty="0"/>
              <a:t>: 7 – 1 </a:t>
            </a:r>
            <a:r>
              <a:rPr lang="en-US" altLang="zh-CN" dirty="0" err="1"/>
              <a:t>ms</a:t>
            </a:r>
            <a:r>
              <a:rPr lang="en-US" altLang="zh-CN" dirty="0"/>
              <a:t> = 6 </a:t>
            </a:r>
            <a:r>
              <a:rPr lang="en-US" altLang="zh-CN" dirty="0" err="1"/>
              <a:t>ms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647" y="4941168"/>
            <a:ext cx="6455305" cy="129614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Some Useful </a:t>
            </a:r>
            <a:r>
              <a:rPr lang="en-US" altLang="zh-CN" dirty="0" smtClean="0"/>
              <a:t>Values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Average Turnaround Time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Average </a:t>
            </a:r>
            <a:r>
              <a:rPr lang="en-US" altLang="zh-CN" dirty="0"/>
              <a:t>time between submission and completion</a:t>
            </a:r>
            <a:endParaRPr lang="en-US" altLang="zh-CN" dirty="0"/>
          </a:p>
          <a:p>
            <a:r>
              <a:rPr lang="en-US" altLang="zh-CN" dirty="0" smtClean="0"/>
              <a:t>Turnaround </a:t>
            </a:r>
            <a:r>
              <a:rPr lang="en-US" altLang="zh-CN" dirty="0"/>
              <a:t>Times (completion – arrival time)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P1</a:t>
            </a:r>
            <a:r>
              <a:rPr lang="en-US" altLang="zh-CN" dirty="0"/>
              <a:t>: 30 – 0 </a:t>
            </a:r>
            <a:r>
              <a:rPr lang="en-US" altLang="zh-CN" dirty="0" err="1"/>
              <a:t>ms</a:t>
            </a:r>
            <a:r>
              <a:rPr lang="en-US" altLang="zh-CN" dirty="0"/>
              <a:t> = 30 </a:t>
            </a:r>
            <a:r>
              <a:rPr lang="en-US" altLang="zh-CN" dirty="0" err="1"/>
              <a:t>ms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P2</a:t>
            </a:r>
            <a:r>
              <a:rPr lang="en-US" altLang="zh-CN" dirty="0"/>
              <a:t>: 7 – 1 </a:t>
            </a:r>
            <a:r>
              <a:rPr lang="en-US" altLang="zh-CN" dirty="0" err="1"/>
              <a:t>ms</a:t>
            </a:r>
            <a:r>
              <a:rPr lang="en-US" altLang="zh-CN" dirty="0"/>
              <a:t> =   6 </a:t>
            </a:r>
            <a:r>
              <a:rPr lang="en-US" altLang="zh-CN" dirty="0" err="1"/>
              <a:t>ms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P3</a:t>
            </a:r>
            <a:r>
              <a:rPr lang="en-US" altLang="zh-CN" dirty="0"/>
              <a:t>: 10 – 1 </a:t>
            </a:r>
            <a:r>
              <a:rPr lang="en-US" altLang="zh-CN" dirty="0" err="1"/>
              <a:t>ms</a:t>
            </a:r>
            <a:r>
              <a:rPr lang="en-US" altLang="zh-CN" dirty="0"/>
              <a:t> =   9 </a:t>
            </a:r>
            <a:r>
              <a:rPr lang="en-US" altLang="zh-CN" dirty="0" err="1"/>
              <a:t>ms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631" y="4869160"/>
            <a:ext cx="7156695" cy="143956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Page Frame </a:t>
            </a:r>
            <a:r>
              <a:rPr lang="en-US" altLang="zh-CN" dirty="0" smtClean="0"/>
              <a:t>Replacement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7624" y="1569207"/>
            <a:ext cx="6873164" cy="4740113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2425065" y="1054100"/>
            <a:ext cx="490220" cy="1583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3856355" y="1028700"/>
            <a:ext cx="787400" cy="1391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885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Dynamic Storage Allocation 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Given memory partitions of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100K</a:t>
            </a:r>
            <a:r>
              <a:rPr lang="en-US" altLang="zh-CN" dirty="0"/>
              <a:t>, 500K, 200K, 300K, and 600K (in order)</a:t>
            </a:r>
            <a:endParaRPr lang="en-US" altLang="zh-CN" dirty="0"/>
          </a:p>
          <a:p>
            <a:r>
              <a:rPr lang="en-US" altLang="zh-CN" dirty="0" smtClean="0"/>
              <a:t>And </a:t>
            </a:r>
            <a:r>
              <a:rPr lang="en-US" altLang="zh-CN" dirty="0"/>
              <a:t>requests for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– </a:t>
            </a:r>
            <a:r>
              <a:rPr lang="en-US" altLang="zh-CN" dirty="0"/>
              <a:t>212K, 417K, 112K, 426K (in order)</a:t>
            </a:r>
            <a:endParaRPr lang="en-US" altLang="zh-CN" dirty="0"/>
          </a:p>
          <a:p>
            <a:r>
              <a:rPr lang="en-US" altLang="zh-CN" dirty="0" smtClean="0"/>
              <a:t>How </a:t>
            </a:r>
            <a:r>
              <a:rPr lang="en-US" altLang="zh-CN" dirty="0"/>
              <a:t>would these be serviced by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First </a:t>
            </a:r>
            <a:r>
              <a:rPr lang="en-US" altLang="zh-CN" dirty="0"/>
              <a:t>fit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Best </a:t>
            </a:r>
            <a:r>
              <a:rPr lang="en-US" altLang="zh-CN" dirty="0"/>
              <a:t>fit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Worst </a:t>
            </a:r>
            <a:r>
              <a:rPr lang="en-US" altLang="zh-CN" dirty="0"/>
              <a:t>fit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61720" y="299720"/>
            <a:ext cx="1421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考试题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 Replacement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r>
              <a:rPr lang="en-US" altLang="zh-CN" dirty="0"/>
              <a:t> Saw two simple algorithms</a:t>
            </a:r>
            <a:endParaRPr lang="en-US" altLang="zh-CN" dirty="0"/>
          </a:p>
          <a:p>
            <a:pPr lvl="1"/>
            <a:r>
              <a:rPr lang="en-US" altLang="zh-CN" dirty="0" smtClean="0"/>
              <a:t>First </a:t>
            </a:r>
            <a:r>
              <a:rPr lang="en-US" altLang="zh-CN" dirty="0"/>
              <a:t>In, First Out (FIFO)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Simple </a:t>
            </a:r>
            <a:r>
              <a:rPr lang="en-US" altLang="zh-CN" dirty="0"/>
              <a:t>but can exhibit unexpected </a:t>
            </a:r>
            <a:r>
              <a:rPr lang="en-US" altLang="zh-CN" dirty="0" smtClean="0"/>
              <a:t>behavior </a:t>
            </a:r>
            <a:r>
              <a:rPr lang="en-US" altLang="zh-CN" dirty="0"/>
              <a:t>*</a:t>
            </a:r>
            <a:endParaRPr lang="en-US" altLang="zh-CN" dirty="0"/>
          </a:p>
          <a:p>
            <a:pPr lvl="1"/>
            <a:r>
              <a:rPr lang="en-US" altLang="zh-CN" dirty="0" smtClean="0"/>
              <a:t>Least </a:t>
            </a:r>
            <a:r>
              <a:rPr lang="en-US" altLang="zh-CN" dirty="0"/>
              <a:t>Recently Used (LRU)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27584" y="3943004"/>
            <a:ext cx="7272808" cy="9361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* For interest, see </a:t>
            </a:r>
            <a:r>
              <a:rPr lang="en-US" altLang="zh-CN" sz="2400" dirty="0" err="1"/>
              <a:t>Belady’s</a:t>
            </a:r>
            <a:r>
              <a:rPr lang="en-US" altLang="zh-CN" sz="2400" dirty="0"/>
              <a:t> anomaly in course text (adding more frames can increase page faults)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altLang="zh-CN" dirty="0"/>
              <a:t>First In, First Out (</a:t>
            </a:r>
            <a:r>
              <a:rPr lang="en-US" altLang="zh-CN" dirty="0" smtClean="0"/>
              <a:t>FIFO)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en-US" altLang="zh-CN" dirty="0"/>
              <a:t>Assume three available memory </a:t>
            </a:r>
            <a:r>
              <a:rPr lang="en-US" altLang="zh-CN" dirty="0" smtClean="0"/>
              <a:t>frames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Requested </a:t>
            </a:r>
            <a:r>
              <a:rPr lang="en-US" altLang="zh-CN" dirty="0"/>
              <a:t>pages are loaded into these </a:t>
            </a:r>
            <a:r>
              <a:rPr lang="en-US" altLang="zh-CN" dirty="0" smtClean="0"/>
              <a:t>frames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718049"/>
            <a:ext cx="7992888" cy="2488241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971600" y="5373216"/>
            <a:ext cx="7344816" cy="9361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Notice how page faults (red squares) cycle</a:t>
            </a:r>
            <a:endParaRPr lang="en-US" altLang="zh-CN"/>
          </a:p>
          <a:p>
            <a:pPr algn="ctr"/>
            <a:r>
              <a:rPr lang="en-US" altLang="zh-CN"/>
              <a:t>Green squares indicate request for page already present in a memory frame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-36830" y="2637155"/>
            <a:ext cx="1719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执行时需要页的顺序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426085" y="1251585"/>
            <a:ext cx="1553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硬盘</a:t>
            </a:r>
            <a:r>
              <a:rPr lang="zh-CN" altLang="en-US"/>
              <a:t>最慢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altLang="zh-CN" dirty="0"/>
              <a:t>First In, First Out (</a:t>
            </a:r>
            <a:r>
              <a:rPr lang="en-US" altLang="zh-CN" dirty="0" smtClean="0"/>
              <a:t>FIFO)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71600" y="5373216"/>
            <a:ext cx="7344816" cy="9361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Notice how page faults (red squares) cycle</a:t>
            </a:r>
            <a:endParaRPr lang="en-US" altLang="zh-CN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923" y="2708920"/>
            <a:ext cx="8370154" cy="144015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729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Least Recently Used (LRU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4412" y="1710530"/>
            <a:ext cx="7481207" cy="452678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Least Recently Used: Stack </a:t>
            </a:r>
            <a:r>
              <a:rPr lang="en-US" altLang="zh-CN" dirty="0" smtClean="0"/>
              <a:t>approach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1651" y="1600200"/>
            <a:ext cx="7817933" cy="478112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15695" y="3933190"/>
            <a:ext cx="608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顶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4509135"/>
            <a:ext cx="980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考试题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In practice, processes don’t request pages…</a:t>
            </a:r>
            <a:br>
              <a:rPr lang="en-US" altLang="zh-CN" sz="2400" dirty="0"/>
            </a:br>
            <a:r>
              <a:rPr lang="en-US" altLang="zh-CN" sz="2400" dirty="0"/>
              <a:t>Need mechanisms to handle sub-page and multi-page </a:t>
            </a:r>
            <a:r>
              <a:rPr lang="en-US" altLang="zh-CN" sz="2400" dirty="0" smtClean="0"/>
              <a:t>requests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NON-PAGE BASED </a:t>
            </a:r>
            <a:r>
              <a:rPr lang="en-US" altLang="zh-CN" dirty="0" smtClean="0"/>
              <a:t>ALLOCATION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Buddy Allocation 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2087" y="1648619"/>
            <a:ext cx="6848390" cy="4876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0195" y="1474470"/>
            <a:ext cx="182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考试题，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272790" y="2146935"/>
            <a:ext cx="629920" cy="520065"/>
          </a:xfrm>
          <a:custGeom>
            <a:avLst/>
            <a:gdLst>
              <a:gd name="connisteX0" fmla="*/ 26419 w 629630"/>
              <a:gd name="connsiteY0" fmla="*/ 227294 h 520170"/>
              <a:gd name="connisteX1" fmla="*/ 384 w 629630"/>
              <a:gd name="connsiteY1" fmla="*/ 295874 h 520170"/>
              <a:gd name="connisteX2" fmla="*/ 17529 w 629630"/>
              <a:gd name="connsiteY2" fmla="*/ 364454 h 520170"/>
              <a:gd name="connisteX3" fmla="*/ 68964 w 629630"/>
              <a:gd name="connsiteY3" fmla="*/ 433034 h 520170"/>
              <a:gd name="connisteX4" fmla="*/ 137544 w 629630"/>
              <a:gd name="connsiteY4" fmla="*/ 476214 h 520170"/>
              <a:gd name="connisteX5" fmla="*/ 215014 w 629630"/>
              <a:gd name="connsiteY5" fmla="*/ 501614 h 520170"/>
              <a:gd name="connisteX6" fmla="*/ 291849 w 629630"/>
              <a:gd name="connsiteY6" fmla="*/ 518759 h 520170"/>
              <a:gd name="connisteX7" fmla="*/ 369319 w 629630"/>
              <a:gd name="connsiteY7" fmla="*/ 518759 h 520170"/>
              <a:gd name="connisteX8" fmla="*/ 446154 w 629630"/>
              <a:gd name="connsiteY8" fmla="*/ 518759 h 520170"/>
              <a:gd name="connisteX9" fmla="*/ 523624 w 629630"/>
              <a:gd name="connsiteY9" fmla="*/ 510504 h 520170"/>
              <a:gd name="connisteX10" fmla="*/ 583314 w 629630"/>
              <a:gd name="connsiteY10" fmla="*/ 441924 h 520170"/>
              <a:gd name="connisteX11" fmla="*/ 609349 w 629630"/>
              <a:gd name="connsiteY11" fmla="*/ 373344 h 520170"/>
              <a:gd name="connisteX12" fmla="*/ 626494 w 629630"/>
              <a:gd name="connsiteY12" fmla="*/ 287619 h 520170"/>
              <a:gd name="connisteX13" fmla="*/ 626494 w 629630"/>
              <a:gd name="connsiteY13" fmla="*/ 219039 h 520170"/>
              <a:gd name="connisteX14" fmla="*/ 600459 w 629630"/>
              <a:gd name="connsiteY14" fmla="*/ 141569 h 520170"/>
              <a:gd name="connisteX15" fmla="*/ 540769 w 629630"/>
              <a:gd name="connsiteY15" fmla="*/ 72989 h 520170"/>
              <a:gd name="connisteX16" fmla="*/ 463299 w 629630"/>
              <a:gd name="connsiteY16" fmla="*/ 47589 h 520170"/>
              <a:gd name="connisteX17" fmla="*/ 386464 w 629630"/>
              <a:gd name="connsiteY17" fmla="*/ 4409 h 520170"/>
              <a:gd name="connisteX18" fmla="*/ 308994 w 629630"/>
              <a:gd name="connsiteY18" fmla="*/ 4409 h 520170"/>
              <a:gd name="connisteX19" fmla="*/ 232159 w 629630"/>
              <a:gd name="connsiteY19" fmla="*/ 13299 h 520170"/>
              <a:gd name="connisteX20" fmla="*/ 154689 w 629630"/>
              <a:gd name="connsiteY20" fmla="*/ 72989 h 520170"/>
              <a:gd name="connisteX21" fmla="*/ 103254 w 629630"/>
              <a:gd name="connsiteY21" fmla="*/ 150459 h 5201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</a:cxnLst>
            <a:rect l="l" t="t" r="r" b="b"/>
            <a:pathLst>
              <a:path w="629631" h="520171">
                <a:moveTo>
                  <a:pt x="26420" y="227294"/>
                </a:moveTo>
                <a:cubicBezTo>
                  <a:pt x="20705" y="239359"/>
                  <a:pt x="2290" y="268569"/>
                  <a:pt x="385" y="295874"/>
                </a:cubicBezTo>
                <a:cubicBezTo>
                  <a:pt x="-1520" y="323179"/>
                  <a:pt x="3560" y="337149"/>
                  <a:pt x="17530" y="364454"/>
                </a:cubicBezTo>
                <a:cubicBezTo>
                  <a:pt x="31500" y="391759"/>
                  <a:pt x="44835" y="410809"/>
                  <a:pt x="68965" y="433034"/>
                </a:cubicBezTo>
                <a:cubicBezTo>
                  <a:pt x="93095" y="455259"/>
                  <a:pt x="108335" y="462244"/>
                  <a:pt x="137545" y="476214"/>
                </a:cubicBezTo>
                <a:cubicBezTo>
                  <a:pt x="166755" y="490184"/>
                  <a:pt x="183900" y="493359"/>
                  <a:pt x="215015" y="501614"/>
                </a:cubicBezTo>
                <a:cubicBezTo>
                  <a:pt x="246130" y="509869"/>
                  <a:pt x="260735" y="515584"/>
                  <a:pt x="291850" y="518759"/>
                </a:cubicBezTo>
                <a:cubicBezTo>
                  <a:pt x="322965" y="521934"/>
                  <a:pt x="338205" y="518759"/>
                  <a:pt x="369320" y="518759"/>
                </a:cubicBezTo>
                <a:cubicBezTo>
                  <a:pt x="400435" y="518759"/>
                  <a:pt x="415040" y="520664"/>
                  <a:pt x="446155" y="518759"/>
                </a:cubicBezTo>
                <a:cubicBezTo>
                  <a:pt x="477270" y="516854"/>
                  <a:pt x="496320" y="525744"/>
                  <a:pt x="523625" y="510504"/>
                </a:cubicBezTo>
                <a:cubicBezTo>
                  <a:pt x="550930" y="495264"/>
                  <a:pt x="566170" y="469229"/>
                  <a:pt x="583315" y="441924"/>
                </a:cubicBezTo>
                <a:cubicBezTo>
                  <a:pt x="600460" y="414619"/>
                  <a:pt x="600460" y="404459"/>
                  <a:pt x="609350" y="373344"/>
                </a:cubicBezTo>
                <a:cubicBezTo>
                  <a:pt x="618240" y="342229"/>
                  <a:pt x="623320" y="318734"/>
                  <a:pt x="626495" y="287619"/>
                </a:cubicBezTo>
                <a:cubicBezTo>
                  <a:pt x="629670" y="256504"/>
                  <a:pt x="631575" y="248249"/>
                  <a:pt x="626495" y="219039"/>
                </a:cubicBezTo>
                <a:cubicBezTo>
                  <a:pt x="621415" y="189829"/>
                  <a:pt x="617605" y="170779"/>
                  <a:pt x="600460" y="141569"/>
                </a:cubicBezTo>
                <a:cubicBezTo>
                  <a:pt x="583315" y="112359"/>
                  <a:pt x="568075" y="92039"/>
                  <a:pt x="540770" y="72989"/>
                </a:cubicBezTo>
                <a:cubicBezTo>
                  <a:pt x="513465" y="53939"/>
                  <a:pt x="494415" y="61559"/>
                  <a:pt x="463300" y="47589"/>
                </a:cubicBezTo>
                <a:cubicBezTo>
                  <a:pt x="432185" y="33619"/>
                  <a:pt x="417580" y="13299"/>
                  <a:pt x="386465" y="4409"/>
                </a:cubicBezTo>
                <a:cubicBezTo>
                  <a:pt x="355350" y="-4481"/>
                  <a:pt x="340110" y="2504"/>
                  <a:pt x="308995" y="4409"/>
                </a:cubicBezTo>
                <a:cubicBezTo>
                  <a:pt x="277880" y="6314"/>
                  <a:pt x="263275" y="-671"/>
                  <a:pt x="232160" y="13299"/>
                </a:cubicBezTo>
                <a:cubicBezTo>
                  <a:pt x="201045" y="27269"/>
                  <a:pt x="180725" y="45684"/>
                  <a:pt x="154690" y="72989"/>
                </a:cubicBezTo>
                <a:cubicBezTo>
                  <a:pt x="128655" y="100294"/>
                  <a:pt x="112145" y="135854"/>
                  <a:pt x="103255" y="150459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3879215" y="2738120"/>
            <a:ext cx="281940" cy="546735"/>
          </a:xfrm>
          <a:custGeom>
            <a:avLst/>
            <a:gdLst>
              <a:gd name="connisteX0" fmla="*/ 37394 w 281940"/>
              <a:gd name="connsiteY0" fmla="*/ 133081 h 546783"/>
              <a:gd name="connisteX1" fmla="*/ 3104 w 281940"/>
              <a:gd name="connsiteY1" fmla="*/ 201661 h 546783"/>
              <a:gd name="connisteX2" fmla="*/ 3104 w 281940"/>
              <a:gd name="connsiteY2" fmla="*/ 270241 h 546783"/>
              <a:gd name="connisteX3" fmla="*/ 3104 w 281940"/>
              <a:gd name="connsiteY3" fmla="*/ 338821 h 546783"/>
              <a:gd name="connisteX4" fmla="*/ 20249 w 281940"/>
              <a:gd name="connsiteY4" fmla="*/ 416291 h 546783"/>
              <a:gd name="connisteX5" fmla="*/ 88829 w 281940"/>
              <a:gd name="connsiteY5" fmla="*/ 467726 h 546783"/>
              <a:gd name="connisteX6" fmla="*/ 157409 w 281940"/>
              <a:gd name="connsiteY6" fmla="*/ 536306 h 546783"/>
              <a:gd name="connisteX7" fmla="*/ 225989 w 281940"/>
              <a:gd name="connsiteY7" fmla="*/ 536306 h 546783"/>
              <a:gd name="connisteX8" fmla="*/ 277424 w 281940"/>
              <a:gd name="connsiteY8" fmla="*/ 467726 h 546783"/>
              <a:gd name="connisteX9" fmla="*/ 277424 w 281940"/>
              <a:gd name="connsiteY9" fmla="*/ 399146 h 546783"/>
              <a:gd name="connisteX10" fmla="*/ 277424 w 281940"/>
              <a:gd name="connsiteY10" fmla="*/ 330566 h 546783"/>
              <a:gd name="connisteX11" fmla="*/ 277424 w 281940"/>
              <a:gd name="connsiteY11" fmla="*/ 261986 h 546783"/>
              <a:gd name="connisteX12" fmla="*/ 277424 w 281940"/>
              <a:gd name="connsiteY12" fmla="*/ 193406 h 546783"/>
              <a:gd name="connisteX13" fmla="*/ 243134 w 281940"/>
              <a:gd name="connsiteY13" fmla="*/ 124826 h 546783"/>
              <a:gd name="connisteX14" fmla="*/ 191699 w 281940"/>
              <a:gd name="connsiteY14" fmla="*/ 56246 h 546783"/>
              <a:gd name="connisteX15" fmla="*/ 123119 w 281940"/>
              <a:gd name="connsiteY15" fmla="*/ 4811 h 546783"/>
              <a:gd name="connisteX16" fmla="*/ 54539 w 281940"/>
              <a:gd name="connsiteY16" fmla="*/ 4811 h 54678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</a:cxnLst>
            <a:rect l="l" t="t" r="r" b="b"/>
            <a:pathLst>
              <a:path w="281940" h="546784">
                <a:moveTo>
                  <a:pt x="37394" y="133081"/>
                </a:moveTo>
                <a:cubicBezTo>
                  <a:pt x="30409" y="145146"/>
                  <a:pt x="10089" y="174356"/>
                  <a:pt x="3104" y="201661"/>
                </a:cubicBezTo>
                <a:cubicBezTo>
                  <a:pt x="-3881" y="228966"/>
                  <a:pt x="3104" y="242936"/>
                  <a:pt x="3104" y="270241"/>
                </a:cubicBezTo>
                <a:cubicBezTo>
                  <a:pt x="3104" y="297546"/>
                  <a:pt x="-71" y="309611"/>
                  <a:pt x="3104" y="338821"/>
                </a:cubicBezTo>
                <a:cubicBezTo>
                  <a:pt x="6279" y="368031"/>
                  <a:pt x="3104" y="390256"/>
                  <a:pt x="20249" y="416291"/>
                </a:cubicBezTo>
                <a:cubicBezTo>
                  <a:pt x="37394" y="442326"/>
                  <a:pt x="61524" y="443596"/>
                  <a:pt x="88829" y="467726"/>
                </a:cubicBezTo>
                <a:cubicBezTo>
                  <a:pt x="116134" y="491856"/>
                  <a:pt x="130104" y="522336"/>
                  <a:pt x="157409" y="536306"/>
                </a:cubicBezTo>
                <a:cubicBezTo>
                  <a:pt x="184714" y="550276"/>
                  <a:pt x="201859" y="550276"/>
                  <a:pt x="225989" y="536306"/>
                </a:cubicBezTo>
                <a:cubicBezTo>
                  <a:pt x="250119" y="522336"/>
                  <a:pt x="267264" y="495031"/>
                  <a:pt x="277424" y="467726"/>
                </a:cubicBezTo>
                <a:cubicBezTo>
                  <a:pt x="287584" y="440421"/>
                  <a:pt x="277424" y="426451"/>
                  <a:pt x="277424" y="399146"/>
                </a:cubicBezTo>
                <a:cubicBezTo>
                  <a:pt x="277424" y="371841"/>
                  <a:pt x="277424" y="357871"/>
                  <a:pt x="277424" y="330566"/>
                </a:cubicBezTo>
                <a:cubicBezTo>
                  <a:pt x="277424" y="303261"/>
                  <a:pt x="277424" y="289291"/>
                  <a:pt x="277424" y="261986"/>
                </a:cubicBezTo>
                <a:cubicBezTo>
                  <a:pt x="277424" y="234681"/>
                  <a:pt x="284409" y="220711"/>
                  <a:pt x="277424" y="193406"/>
                </a:cubicBezTo>
                <a:cubicBezTo>
                  <a:pt x="270439" y="166101"/>
                  <a:pt x="260279" y="152131"/>
                  <a:pt x="243134" y="124826"/>
                </a:cubicBezTo>
                <a:cubicBezTo>
                  <a:pt x="225989" y="97521"/>
                  <a:pt x="215829" y="80376"/>
                  <a:pt x="191699" y="56246"/>
                </a:cubicBezTo>
                <a:cubicBezTo>
                  <a:pt x="167569" y="32116"/>
                  <a:pt x="150424" y="14971"/>
                  <a:pt x="123119" y="4811"/>
                </a:cubicBezTo>
                <a:cubicBezTo>
                  <a:pt x="95814" y="-5349"/>
                  <a:pt x="66604" y="3541"/>
                  <a:pt x="54539" y="4811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Buddy Example: Freeing </a:t>
            </a:r>
            <a:r>
              <a:rPr lang="en-US" altLang="zh-CN" dirty="0" smtClean="0"/>
              <a:t>Memory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7664" y="1600199"/>
            <a:ext cx="6120680" cy="492798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0535" y="2082800"/>
            <a:ext cx="1546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无先后</a:t>
            </a:r>
            <a:r>
              <a:rPr lang="zh-CN" altLang="en-US"/>
              <a:t>顺序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23890" y="2853055"/>
            <a:ext cx="8185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刚好合并</a:t>
            </a:r>
            <a:endParaRPr lang="zh-CN" altLang="en-US" sz="900"/>
          </a:p>
        </p:txBody>
      </p:sp>
      <p:sp>
        <p:nvSpPr>
          <p:cNvPr id="6" name="文本框 5"/>
          <p:cNvSpPr txBox="1"/>
          <p:nvPr/>
        </p:nvSpPr>
        <p:spPr>
          <a:xfrm>
            <a:off x="170180" y="3742055"/>
            <a:ext cx="2146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根据切的</a:t>
            </a:r>
            <a:r>
              <a:rPr lang="zh-CN" altLang="en-US"/>
              <a:t>关系合并，不可跨</a:t>
            </a:r>
            <a:r>
              <a:rPr lang="zh-CN" altLang="en-US"/>
              <a:t>域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Bitmap 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r>
              <a:rPr lang="en-US" altLang="zh-CN" dirty="0"/>
              <a:t>Rather than maintaining a list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Often </a:t>
            </a:r>
            <a:r>
              <a:rPr lang="en-US" altLang="zh-CN" dirty="0"/>
              <a:t>keep (bit based) allocation map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Compact </a:t>
            </a:r>
            <a:r>
              <a:rPr lang="en-US" altLang="zh-CN" dirty="0"/>
              <a:t>and fast to search for free entries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3567" y="3397918"/>
            <a:ext cx="7992647" cy="305541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47670" y="1165860"/>
            <a:ext cx="975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位</a:t>
            </a:r>
            <a:r>
              <a:rPr lang="zh-CN" altLang="en-US"/>
              <a:t>图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5650" y="1484630"/>
            <a:ext cx="20173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使用一个</a:t>
            </a:r>
            <a:r>
              <a:rPr lang="en-US" altLang="zh-CN" sz="1000"/>
              <a:t>bit</a:t>
            </a:r>
            <a:r>
              <a:rPr lang="zh-CN" altLang="en-US" sz="1000"/>
              <a:t>表示该数字是否存在</a:t>
            </a:r>
            <a:endParaRPr lang="zh-CN" altLang="en-US" sz="100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801360" y="692785"/>
            <a:ext cx="2885440" cy="156972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Bitmap </a:t>
            </a:r>
            <a:r>
              <a:rPr lang="en-US" altLang="zh-CN" dirty="0" smtClean="0"/>
              <a:t>Allocation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2736304"/>
          </a:xfrm>
        </p:spPr>
        <p:txBody>
          <a:bodyPr/>
          <a:lstStyle/>
          <a:p>
            <a:r>
              <a:rPr lang="en-US" altLang="zh-CN" dirty="0"/>
              <a:t> With integer arithmetic/ shifts, easy to find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Parent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Children</a:t>
            </a:r>
            <a:r>
              <a:rPr lang="en-US" altLang="zh-CN" dirty="0"/>
              <a:t>: 2n and  2n + 1</a:t>
            </a:r>
            <a:endParaRPr lang="en-US" altLang="zh-CN" dirty="0"/>
          </a:p>
          <a:p>
            <a:r>
              <a:rPr lang="en-US" altLang="zh-CN" dirty="0" smtClean="0"/>
              <a:t>Note </a:t>
            </a:r>
            <a:r>
              <a:rPr lang="en-US" altLang="zh-CN" dirty="0"/>
              <a:t>that flipping one bit in a block address will give address of block’s buddy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760" y="2204864"/>
            <a:ext cx="4781550" cy="381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97" y="4398894"/>
            <a:ext cx="7458075" cy="1457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First Fit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</a:t>
            </a:r>
            <a:r>
              <a:rPr lang="en-US" altLang="zh-CN" dirty="0"/>
              <a:t>memory partitions of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– </a:t>
            </a:r>
            <a:r>
              <a:rPr lang="en-US" altLang="zh-CN" dirty="0"/>
              <a:t>100K, 500K, 200K, 300K, and 600K (in order)</a:t>
            </a:r>
            <a:endParaRPr lang="en-US" altLang="zh-CN" dirty="0"/>
          </a:p>
          <a:p>
            <a:r>
              <a:rPr lang="en-US" altLang="zh-CN" dirty="0" smtClean="0"/>
              <a:t>And </a:t>
            </a:r>
            <a:r>
              <a:rPr lang="en-US" altLang="zh-CN" dirty="0"/>
              <a:t>requests for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– </a:t>
            </a:r>
            <a:r>
              <a:rPr lang="en-US" altLang="zh-CN" dirty="0"/>
              <a:t>212K, 417K, 112K, 426K (in order)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176" y="4365104"/>
            <a:ext cx="8676426" cy="93610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23638" y="2967335"/>
            <a:ext cx="3496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Question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Assumptions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Free regions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Sizes </a:t>
            </a:r>
            <a:r>
              <a:rPr lang="en-US" altLang="zh-CN" dirty="0"/>
              <a:t>in 100K</a:t>
            </a:r>
            <a:endParaRPr lang="en-US" altLang="zh-CN" dirty="0"/>
          </a:p>
          <a:p>
            <a:pPr lvl="1"/>
            <a:r>
              <a:rPr lang="en-US" altLang="zh-CN" dirty="0" smtClean="0"/>
              <a:t>Assume </a:t>
            </a:r>
            <a:r>
              <a:rPr lang="en-US" altLang="zh-CN" dirty="0"/>
              <a:t>something used between them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We </a:t>
            </a:r>
            <a:r>
              <a:rPr lang="en-US" altLang="zh-CN" dirty="0"/>
              <a:t>can’t combine these free regions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176" y="4365104"/>
            <a:ext cx="8676426" cy="9361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First Fit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Requests for 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212K</a:t>
            </a:r>
            <a:r>
              <a:rPr lang="en-US" altLang="zh-CN" dirty="0"/>
              <a:t>, 417K, 112K, 426K (in order)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99" y="2852936"/>
            <a:ext cx="8294255" cy="21602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First Fit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Requests for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212K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417K</a:t>
            </a:r>
            <a:r>
              <a:rPr lang="en-US" altLang="zh-CN" dirty="0"/>
              <a:t>, 112K, 426K (in order)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68" y="2780928"/>
            <a:ext cx="7863274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First Fit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Requests for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212K</a:t>
            </a:r>
            <a:r>
              <a:rPr lang="en-US" altLang="zh-CN" dirty="0"/>
              <a:t>, 417K, </a:t>
            </a:r>
            <a:r>
              <a:rPr lang="en-US" altLang="zh-CN" dirty="0">
                <a:solidFill>
                  <a:srgbClr val="FF0000"/>
                </a:solidFill>
              </a:rPr>
              <a:t>112K</a:t>
            </a:r>
            <a:r>
              <a:rPr lang="en-US" altLang="zh-CN" dirty="0"/>
              <a:t>, 426K (in order)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302" y="2996952"/>
            <a:ext cx="8458337" cy="22322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First Fit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Requests for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212K</a:t>
            </a:r>
            <a:r>
              <a:rPr lang="en-US" altLang="zh-CN" dirty="0"/>
              <a:t>, 417K, 112K, </a:t>
            </a:r>
            <a:r>
              <a:rPr lang="en-US" altLang="zh-CN" dirty="0">
                <a:solidFill>
                  <a:srgbClr val="FF0000"/>
                </a:solidFill>
              </a:rPr>
              <a:t>426K</a:t>
            </a:r>
            <a:r>
              <a:rPr lang="en-US" altLang="zh-CN" dirty="0"/>
              <a:t> (in order)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199" y="2852936"/>
            <a:ext cx="8627563" cy="230425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811.680314960629,&quot;width&quot;:12586.845669291339}"/>
</p:tagLst>
</file>

<file path=ppt/tags/tag2.xml><?xml version="1.0" encoding="utf-8"?>
<p:tagLst xmlns:p="http://schemas.openxmlformats.org/presentationml/2006/main">
  <p:tag name="KSO_WM_UNIT_PLACING_PICTURE_USER_VIEWPORT" val="{&quot;height&quot;:6405,&quot;width&quot;:11775}"/>
</p:tagLst>
</file>

<file path=ppt/tags/tag3.xml><?xml version="1.0" encoding="utf-8"?>
<p:tagLst xmlns:p="http://schemas.openxmlformats.org/presentationml/2006/main">
  <p:tag name="KSO_WPP_MARK_KEY" val="dd782549-1ff9-441d-bbd6-ea6e265c6407"/>
  <p:tag name="COMMONDATA" val="eyJoZGlkIjoiNzY3ZmQyNGM1MWJhYjJhYzU3NTJjZTdiYzk3YzRhOGIifQ==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5019</Words>
  <Application>WPS 演示</Application>
  <PresentationFormat>全屏显示(4:3)</PresentationFormat>
  <Paragraphs>310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Arial</vt:lpstr>
      <vt:lpstr>宋体</vt:lpstr>
      <vt:lpstr>Wingdings</vt:lpstr>
      <vt:lpstr>Arial</vt:lpstr>
      <vt:lpstr>Monotype Sorts</vt:lpstr>
      <vt:lpstr>Wingdings</vt:lpstr>
      <vt:lpstr>Century Gothic</vt:lpstr>
      <vt:lpstr>微软雅黑</vt:lpstr>
      <vt:lpstr>Arial Unicode MS</vt:lpstr>
      <vt:lpstr>Calibri</vt:lpstr>
      <vt:lpstr>Custom Design</vt:lpstr>
      <vt:lpstr>Slide 2: Text Only</vt:lpstr>
      <vt:lpstr>水汽尾迹</vt:lpstr>
      <vt:lpstr>PowerPoint 演示文稿</vt:lpstr>
      <vt:lpstr>Problem with Variable Size Regions</vt:lpstr>
      <vt:lpstr>Dynamic Storage Allocation Example</vt:lpstr>
      <vt:lpstr>First Fit</vt:lpstr>
      <vt:lpstr>Assumptions</vt:lpstr>
      <vt:lpstr>First Fit</vt:lpstr>
      <vt:lpstr>First Fit</vt:lpstr>
      <vt:lpstr>First Fit</vt:lpstr>
      <vt:lpstr>First Fit</vt:lpstr>
      <vt:lpstr>Best Fit</vt:lpstr>
      <vt:lpstr>Best Fit</vt:lpstr>
      <vt:lpstr>Best Fit</vt:lpstr>
      <vt:lpstr>Best Fit</vt:lpstr>
      <vt:lpstr>Best Fit</vt:lpstr>
      <vt:lpstr>Worst Fit</vt:lpstr>
      <vt:lpstr>Worst Fit</vt:lpstr>
      <vt:lpstr>Worst Fit</vt:lpstr>
      <vt:lpstr>Worst Fit</vt:lpstr>
      <vt:lpstr>Worst Fit</vt:lpstr>
      <vt:lpstr>Scheduling multiple processes</vt:lpstr>
      <vt:lpstr>Scheduling Criteria</vt:lpstr>
      <vt:lpstr>First Come, First Served (FCFS)</vt:lpstr>
      <vt:lpstr>Some Useful Values</vt:lpstr>
      <vt:lpstr>Some Useful Values</vt:lpstr>
      <vt:lpstr>Round-Robin Scheduling</vt:lpstr>
      <vt:lpstr>Round Robin (RR)</vt:lpstr>
      <vt:lpstr>Some Useful Values</vt:lpstr>
      <vt:lpstr>Some Useful Values</vt:lpstr>
      <vt:lpstr>Page Frame Replacement</vt:lpstr>
      <vt:lpstr>Page Replacement</vt:lpstr>
      <vt:lpstr>First In, First Out (FIFO)</vt:lpstr>
      <vt:lpstr>First In, First Out (FIFO)</vt:lpstr>
      <vt:lpstr>Least Recently Used (LRU)</vt:lpstr>
      <vt:lpstr>Least Recently Used: Stack approach</vt:lpstr>
      <vt:lpstr>In practice, processes don’t request pages… Need mechanisms to handle sub-page and multi-page requests</vt:lpstr>
      <vt:lpstr>Buddy Allocation Example</vt:lpstr>
      <vt:lpstr>Buddy Example: Freeing Memory</vt:lpstr>
      <vt:lpstr>Bitmap allocation</vt:lpstr>
      <vt:lpstr>Bitmap Allocation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.</cp:lastModifiedBy>
  <cp:revision>1587</cp:revision>
  <cp:lastPrinted>2015-10-16T12:49:00Z</cp:lastPrinted>
  <dcterms:created xsi:type="dcterms:W3CDTF">2011-10-31T13:04:00Z</dcterms:created>
  <dcterms:modified xsi:type="dcterms:W3CDTF">2022-12-20T08:22:17Z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E8CA19B543AC4567A08BBC9B385B5978</vt:lpwstr>
  </property>
  <property fmtid="{D5CDD505-2E9C-101B-9397-08002B2CF9AE}" pid="3" name="KSOProductBuildVer">
    <vt:lpwstr>2052-11.1.0.12980</vt:lpwstr>
  </property>
</Properties>
</file>