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47"/>
  </p:notesMasterIdLst>
  <p:handoutMasterIdLst>
    <p:handoutMasterId r:id="rId48"/>
  </p:handoutMasterIdLst>
  <p:sldIdLst>
    <p:sldId id="293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03" r:id="rId46"/>
  </p:sldIdLst>
  <p:sldSz cx="9144000" cy="6858000" type="screen4x3"/>
  <p:notesSz cx="6797675" cy="9928225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C0D16"/>
    <a:srgbClr val="AB0E16"/>
    <a:srgbClr val="AB1018"/>
    <a:srgbClr val="B5121B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00" autoAdjust="0"/>
  </p:normalViewPr>
  <p:slideViewPr>
    <p:cSldViewPr showGuides="1"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panose="020B0604020202020204" pitchFamily="34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zjy@bjtu.edu.cn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SD408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1844824"/>
            <a:ext cx="8496944" cy="1512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4200" dirty="0" smtClean="0">
                <a:solidFill>
                  <a:srgbClr val="BC0D16"/>
                </a:solidFill>
              </a:rPr>
              <a:t>(</a:t>
            </a:r>
            <a:r>
              <a:rPr lang="en-GB" sz="4200" dirty="0" smtClean="0">
                <a:solidFill>
                  <a:srgbClr val="BC0D16"/>
                </a:solidFill>
              </a:rPr>
              <a:t>User Spaces</a:t>
            </a:r>
            <a:r>
              <a:rPr lang="en-GB" sz="4200" dirty="0" smtClean="0">
                <a:solidFill>
                  <a:srgbClr val="BC0D16"/>
                </a:solidFill>
              </a:rPr>
              <a:t>) 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Entering User Mode on </a:t>
            </a:r>
            <a:r>
              <a:rPr lang="en-US" altLang="zh-CN" dirty="0" smtClean="0"/>
              <a:t>x86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Entering </a:t>
            </a:r>
            <a:r>
              <a:rPr lang="en-US" altLang="zh-CN" dirty="0"/>
              <a:t>User Mode on x86</a:t>
            </a:r>
            <a:endParaRPr lang="en-US" altLang="zh-CN" dirty="0"/>
          </a:p>
          <a:p>
            <a:r>
              <a:rPr lang="en-US" altLang="zh-CN" dirty="0" smtClean="0"/>
              <a:t>At </a:t>
            </a:r>
            <a:r>
              <a:rPr lang="en-US" altLang="zh-CN" dirty="0"/>
              <a:t>end of kernel </a:t>
            </a:r>
            <a:r>
              <a:rPr lang="en-US" altLang="zh-CN" dirty="0" smtClean="0"/>
              <a:t>initialization</a:t>
            </a:r>
            <a:r>
              <a:rPr lang="en-US" altLang="zh-CN" dirty="0"/>
              <a:t>, simply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 </a:t>
            </a:r>
            <a:r>
              <a:rPr lang="en-US" altLang="zh-CN" dirty="0"/>
              <a:t>a call to code in User Code Segment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Remember </a:t>
            </a:r>
            <a:r>
              <a:rPr lang="en-US" altLang="zh-CN" dirty="0"/>
              <a:t>we set all segments to all memory</a:t>
            </a:r>
            <a:endParaRPr lang="en-US" altLang="zh-CN" dirty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Requested Privilege Level (RPL) to Ring 3 (User Mode)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 </a:t>
            </a:r>
            <a:r>
              <a:rPr lang="en-US" altLang="zh-CN" dirty="0"/>
              <a:t>can always reduce our privilege level, but not increase it</a:t>
            </a:r>
            <a:endParaRPr lang="en-US" altLang="zh-CN" dirty="0"/>
          </a:p>
          <a:p>
            <a:r>
              <a:rPr lang="en-US" altLang="zh-CN" dirty="0" smtClean="0"/>
              <a:t>Next </a:t>
            </a:r>
            <a:r>
              <a:rPr lang="en-US" altLang="zh-CN" dirty="0"/>
              <a:t>instruction will </a:t>
            </a:r>
            <a:r>
              <a:rPr lang="en-US" altLang="zh-CN" dirty="0" smtClean="0"/>
              <a:t>have only user </a:t>
            </a:r>
            <a:r>
              <a:rPr lang="en-US" altLang="zh-CN" dirty="0" err="1" smtClean="0"/>
              <a:t>privilages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3895" y="1700807"/>
            <a:ext cx="2049742" cy="15722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5157192"/>
            <a:ext cx="7695253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Recall: Common </a:t>
            </a:r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84" y="1340768"/>
            <a:ext cx="8067956" cy="345638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Now rarely (actively) use </a:t>
            </a:r>
            <a:r>
              <a:rPr lang="en-US" altLang="zh-CN" dirty="0" smtClean="0"/>
              <a:t>segmentation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Offers </a:t>
            </a:r>
            <a:r>
              <a:rPr lang="en-US" altLang="zh-CN" dirty="0"/>
              <a:t>more flexible protection (even to object level)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Difficult </a:t>
            </a:r>
            <a:r>
              <a:rPr lang="en-US" altLang="zh-CN" dirty="0"/>
              <a:t>to share memory (code or data)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Unlike </a:t>
            </a:r>
            <a:r>
              <a:rPr lang="en-US" altLang="zh-CN" dirty="0"/>
              <a:t>paging it’s visible to code/ programmer</a:t>
            </a:r>
            <a:endParaRPr lang="en-US" altLang="zh-CN" dirty="0"/>
          </a:p>
          <a:p>
            <a:r>
              <a:rPr lang="en-US" altLang="zh-CN" dirty="0" smtClean="0"/>
              <a:t>Typically </a:t>
            </a:r>
            <a:r>
              <a:rPr lang="en-US" altLang="zh-CN" dirty="0"/>
              <a:t>configure system to rely ‘solely’ on paging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All </a:t>
            </a:r>
            <a:r>
              <a:rPr lang="en-US" altLang="zh-CN" dirty="0"/>
              <a:t>segments span full memory range, as in common x86 set up: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484" y="4509120"/>
            <a:ext cx="7748298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From User Mode to System </a:t>
            </a:r>
            <a:r>
              <a:rPr lang="en-US" altLang="zh-CN" dirty="0" smtClean="0"/>
              <a:t>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Need mechanism to move from Ring 3 to Ring 0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 </a:t>
            </a:r>
            <a:r>
              <a:rPr lang="en-US" altLang="zh-CN" dirty="0"/>
              <a:t>processes often need access to system resources</a:t>
            </a:r>
            <a:endParaRPr lang="en-US" altLang="zh-CN" dirty="0"/>
          </a:p>
          <a:p>
            <a:pPr lvl="1"/>
            <a:r>
              <a:rPr lang="en-US" altLang="zh-CN" dirty="0" smtClean="0"/>
              <a:t>Can’t </a:t>
            </a:r>
            <a:r>
              <a:rPr lang="en-US" altLang="zh-CN" dirty="0"/>
              <a:t>wait for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Next </a:t>
            </a:r>
            <a:r>
              <a:rPr lang="en-US" altLang="zh-CN" dirty="0"/>
              <a:t>scheduling cycle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Process </a:t>
            </a:r>
            <a:r>
              <a:rPr lang="en-US" altLang="zh-CN" dirty="0"/>
              <a:t>to do I/O</a:t>
            </a:r>
            <a:endParaRPr lang="en-US" altLang="zh-CN" dirty="0"/>
          </a:p>
          <a:p>
            <a:r>
              <a:rPr lang="en-US" altLang="zh-CN" dirty="0" smtClean="0"/>
              <a:t>Only </a:t>
            </a:r>
            <a:r>
              <a:rPr lang="en-US" altLang="zh-CN" dirty="0"/>
              <a:t>mechanism we’ve seen is interrupts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But </a:t>
            </a:r>
            <a:r>
              <a:rPr lang="en-US" altLang="zh-CN" dirty="0"/>
              <a:t>these have always been hardware events…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Interrupts and Privilege </a:t>
            </a:r>
            <a:r>
              <a:rPr lang="en-US" altLang="zh-CN" dirty="0" smtClean="0"/>
              <a:t>Level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4362" y="1729581"/>
            <a:ext cx="7915275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Software Interrupts and Traps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Most processors allow user code to raise an interrupt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Effectively </a:t>
            </a:r>
            <a:r>
              <a:rPr lang="en-US" altLang="zh-CN" dirty="0"/>
              <a:t>generating a virtual exception</a:t>
            </a:r>
            <a:endParaRPr lang="en-US" altLang="zh-CN" dirty="0"/>
          </a:p>
          <a:p>
            <a:r>
              <a:rPr lang="en-US" altLang="zh-CN" dirty="0" smtClean="0"/>
              <a:t>Handled </a:t>
            </a:r>
            <a:r>
              <a:rPr lang="en-US" altLang="zh-CN" dirty="0"/>
              <a:t>as a normal (hardware) interrupt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Jumps </a:t>
            </a:r>
            <a:r>
              <a:rPr lang="en-US" altLang="zh-CN" dirty="0"/>
              <a:t>via interrupt vectors to Interrupt Service Routine</a:t>
            </a:r>
            <a:endParaRPr lang="en-US" altLang="zh-CN" dirty="0"/>
          </a:p>
          <a:p>
            <a:pPr lvl="1"/>
            <a:r>
              <a:rPr lang="en-US" altLang="zh-CN" dirty="0" smtClean="0"/>
              <a:t>Allows </a:t>
            </a:r>
            <a:r>
              <a:rPr lang="en-US" altLang="zh-CN" dirty="0"/>
              <a:t>a change from User mode to System mode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Safe </a:t>
            </a:r>
            <a:r>
              <a:rPr lang="en-US" altLang="zh-CN" dirty="0"/>
              <a:t>as just a simple ‘event’</a:t>
            </a:r>
            <a:endParaRPr lang="en-US" altLang="zh-CN" dirty="0"/>
          </a:p>
          <a:p>
            <a:r>
              <a:rPr lang="en-US" altLang="zh-CN" dirty="0" smtClean="0"/>
              <a:t>Typically </a:t>
            </a:r>
            <a:r>
              <a:rPr lang="en-US" altLang="zh-CN" dirty="0"/>
              <a:t>provided as INT, TRAP, SYSCALL instruction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59150" y="2263140"/>
            <a:ext cx="236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</a:t>
            </a:r>
            <a:r>
              <a:rPr lang="zh-CN" altLang="en-US"/>
              <a:t>发出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56730" y="1328420"/>
            <a:ext cx="1315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主动</a:t>
            </a:r>
            <a:r>
              <a:rPr lang="zh-CN" altLang="en-US"/>
              <a:t>上报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Multiple Rings: x86 Interrupt </a:t>
            </a:r>
            <a:r>
              <a:rPr lang="en-US" altLang="zh-CN" dirty="0" smtClean="0"/>
              <a:t>Gates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332" y="1412776"/>
            <a:ext cx="8939336" cy="216024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‘</a:t>
            </a:r>
            <a:r>
              <a:rPr lang="en-US" altLang="zh-CN" dirty="0"/>
              <a:t>Gate’ tied to each Interrupt Descriptor/ Vector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similar Call Gate mechanism also exists on x86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These </a:t>
            </a:r>
            <a:r>
              <a:rPr lang="en-US" altLang="zh-CN" dirty="0"/>
              <a:t>are less portable and not widely used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‘</a:t>
            </a:r>
            <a:r>
              <a:rPr lang="en-US" altLang="zh-CN" dirty="0"/>
              <a:t>Replaced’ by simpler </a:t>
            </a:r>
            <a:r>
              <a:rPr lang="en-US" altLang="zh-CN" dirty="0" err="1"/>
              <a:t>Sysenter</a:t>
            </a:r>
            <a:r>
              <a:rPr lang="en-US" altLang="zh-CN" dirty="0"/>
              <a:t>/ </a:t>
            </a:r>
            <a:r>
              <a:rPr lang="en-US" altLang="zh-CN" dirty="0" err="1"/>
              <a:t>Sysexit</a:t>
            </a:r>
            <a:r>
              <a:rPr lang="en-US" altLang="zh-CN" dirty="0"/>
              <a:t> + </a:t>
            </a:r>
            <a:r>
              <a:rPr lang="en-US" altLang="zh-CN" dirty="0" err="1"/>
              <a:t>Syscall</a:t>
            </a:r>
            <a:r>
              <a:rPr lang="en-US" altLang="zh-CN" dirty="0"/>
              <a:t>/ </a:t>
            </a:r>
            <a:r>
              <a:rPr lang="en-US" altLang="zh-CN" dirty="0" err="1"/>
              <a:t>Sysret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20" y="3429000"/>
            <a:ext cx="7951812" cy="29693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433" y="457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Making a system call on x86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7046" y="1600200"/>
            <a:ext cx="7878756" cy="46371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635" y="59690"/>
            <a:ext cx="6117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系统调用是操作系统提供给用户程序使用的一组接口，用户程序可以通过系统调用请求操作系统执行一些特权操作，如创建、读写文件、网络通信、进程管理、内存管理等。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Simple I/O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 ( 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char </a:t>
            </a:r>
            <a:r>
              <a:rPr lang="en-US" altLang="zh-CN" dirty="0"/>
              <a:t>* </a:t>
            </a:r>
            <a:r>
              <a:rPr lang="en-US" altLang="zh-CN" dirty="0" err="1"/>
              <a:t>msg</a:t>
            </a:r>
            <a:r>
              <a:rPr lang="en-US" altLang="zh-CN" dirty="0"/>
              <a:t> = "Hello World\n";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 = 1;     // </a:t>
            </a:r>
            <a:r>
              <a:rPr lang="en-US" altLang="zh-CN" dirty="0" err="1"/>
              <a:t>stdout</a:t>
            </a:r>
            <a:r>
              <a:rPr lang="en-US" altLang="zh-CN" dirty="0"/>
              <a:t>: normal output stream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)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msg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retval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retval</a:t>
            </a:r>
            <a:r>
              <a:rPr lang="en-US" altLang="zh-CN" dirty="0" smtClean="0"/>
              <a:t> </a:t>
            </a:r>
            <a:r>
              <a:rPr lang="en-US" altLang="zh-CN" dirty="0"/>
              <a:t>= write(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msg</a:t>
            </a:r>
            <a:r>
              <a:rPr lang="en-US" altLang="zh-CN" dirty="0"/>
              <a:t>, </a:t>
            </a:r>
            <a:r>
              <a:rPr lang="en-US" altLang="zh-CN" dirty="0" err="1"/>
              <a:t>len</a:t>
            </a:r>
            <a:r>
              <a:rPr lang="en-US" altLang="zh-CN" dirty="0"/>
              <a:t>);  // Needs kernel privileges!!!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en-US" altLang="zh-CN" dirty="0"/>
              <a:t>("write(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msg</a:t>
            </a:r>
            <a:r>
              <a:rPr lang="en-US" altLang="zh-CN" dirty="0"/>
              <a:t>, </a:t>
            </a:r>
            <a:r>
              <a:rPr lang="en-US" altLang="zh-CN" dirty="0" err="1"/>
              <a:t>len</a:t>
            </a:r>
            <a:r>
              <a:rPr lang="en-US" altLang="zh-CN" dirty="0"/>
              <a:t>) reported %d characters written\n", </a:t>
            </a:r>
            <a:r>
              <a:rPr lang="en-US" altLang="zh-CN" dirty="0" err="1"/>
              <a:t>retval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/>
          <a:lstStyle/>
          <a:p>
            <a:r>
              <a:rPr lang="en-US" altLang="zh-CN" dirty="0"/>
              <a:t>Making Unix System Calls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      Build with: as </a:t>
            </a:r>
            <a:r>
              <a:rPr lang="en-US" altLang="zh-CN" dirty="0" err="1"/>
              <a:t>syscall.s</a:t>
            </a:r>
            <a:r>
              <a:rPr lang="en-US" altLang="zh-CN" dirty="0"/>
              <a:t> -o </a:t>
            </a:r>
            <a:r>
              <a:rPr lang="en-US" altLang="zh-CN" dirty="0" err="1"/>
              <a:t>syscall.o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                  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syscall.o</a:t>
            </a:r>
            <a:r>
              <a:rPr lang="en-US" altLang="zh-CN" dirty="0"/>
              <a:t> -o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.</a:t>
            </a:r>
            <a:r>
              <a:rPr lang="en-US" altLang="zh-CN" dirty="0"/>
              <a:t>section .</a:t>
            </a:r>
            <a:r>
              <a:rPr lang="en-US" altLang="zh-CN" dirty="0" err="1"/>
              <a:t>rodata</a:t>
            </a:r>
            <a:r>
              <a:rPr lang="en-US" altLang="zh-CN" dirty="0"/>
              <a:t> MSG: .string      "Hello World\n“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.</a:t>
            </a:r>
            <a:r>
              <a:rPr lang="en-US" altLang="zh-CN" dirty="0"/>
              <a:t>set LEN, .-MSG # calculate length of message string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.</a:t>
            </a:r>
            <a:r>
              <a:rPr lang="en-US" altLang="zh-CN" dirty="0"/>
              <a:t>text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.global    </a:t>
            </a:r>
            <a:r>
              <a:rPr lang="en-US" altLang="zh-CN" dirty="0"/>
              <a:t>_start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_</a:t>
            </a:r>
            <a:r>
              <a:rPr lang="en-US" altLang="zh-CN" dirty="0"/>
              <a:t>start: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$4, %</a:t>
            </a:r>
            <a:r>
              <a:rPr lang="en-US" altLang="zh-CN" dirty="0" err="1"/>
              <a:t>eax</a:t>
            </a:r>
            <a:r>
              <a:rPr lang="en-US" altLang="zh-CN" dirty="0"/>
              <a:t> # write: System call #4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$1, %</a:t>
            </a:r>
            <a:r>
              <a:rPr lang="en-US" altLang="zh-CN" dirty="0" err="1"/>
              <a:t>ebx</a:t>
            </a:r>
            <a:r>
              <a:rPr lang="en-US" altLang="zh-CN" dirty="0"/>
              <a:t> # </a:t>
            </a:r>
            <a:r>
              <a:rPr lang="en-US" altLang="zh-CN" dirty="0" err="1"/>
              <a:t>fd</a:t>
            </a:r>
            <a:r>
              <a:rPr lang="en-US" altLang="zh-CN" dirty="0"/>
              <a:t> = 1 : </a:t>
            </a:r>
            <a:r>
              <a:rPr lang="en-US" altLang="zh-CN" dirty="0" err="1"/>
              <a:t>stdout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$MSG, %</a:t>
            </a:r>
            <a:r>
              <a:rPr lang="en-US" altLang="zh-CN" dirty="0" err="1"/>
              <a:t>ecx</a:t>
            </a:r>
            <a:r>
              <a:rPr lang="en-US" altLang="zh-CN" dirty="0"/>
              <a:t> # </a:t>
            </a:r>
            <a:r>
              <a:rPr lang="en-US" altLang="zh-CN" dirty="0" err="1"/>
              <a:t>msg</a:t>
            </a:r>
            <a:r>
              <a:rPr lang="en-US" altLang="zh-CN" dirty="0"/>
              <a:t> : char * </a:t>
            </a:r>
            <a:r>
              <a:rPr lang="en-US" altLang="zh-CN" dirty="0" err="1"/>
              <a:t>msg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$LEN, %</a:t>
            </a:r>
            <a:r>
              <a:rPr lang="en-US" altLang="zh-CN" dirty="0" err="1"/>
              <a:t>edx</a:t>
            </a:r>
            <a:r>
              <a:rPr lang="en-US" altLang="zh-CN" dirty="0"/>
              <a:t> # number of characters to output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$0x80 # </a:t>
            </a:r>
            <a:r>
              <a:rPr lang="en-US" altLang="zh-CN" dirty="0" err="1"/>
              <a:t>syscall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> write(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msg</a:t>
            </a:r>
            <a:r>
              <a:rPr lang="en-US" altLang="zh-CN" dirty="0"/>
              <a:t>, </a:t>
            </a:r>
            <a:r>
              <a:rPr lang="en-US" altLang="zh-CN" dirty="0" err="1"/>
              <a:t>len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$1, %</a:t>
            </a:r>
            <a:r>
              <a:rPr lang="en-US" altLang="zh-CN" dirty="0" err="1"/>
              <a:t>eax</a:t>
            </a:r>
            <a:r>
              <a:rPr lang="en-US" altLang="zh-CN" dirty="0"/>
              <a:t> # exit: System call #1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/>
              <a:t>$0, %</a:t>
            </a:r>
            <a:r>
              <a:rPr lang="en-US" altLang="zh-CN" dirty="0" err="1"/>
              <a:t>ebx</a:t>
            </a:r>
            <a:r>
              <a:rPr lang="en-US" altLang="zh-CN" dirty="0"/>
              <a:t> # code = 0 (success)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$0x80 # </a:t>
            </a:r>
            <a:r>
              <a:rPr lang="en-US" altLang="zh-CN" dirty="0" err="1"/>
              <a:t>syscall</a:t>
            </a:r>
            <a:r>
              <a:rPr lang="en-US" altLang="zh-CN" dirty="0"/>
              <a:t>: exit(0)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Direct System Call </a:t>
            </a:r>
            <a:r>
              <a:rPr lang="en-US" altLang="zh-CN" dirty="0" smtClean="0"/>
              <a:t>from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 ( 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char </a:t>
            </a:r>
            <a:r>
              <a:rPr lang="en-US" altLang="zh-CN" dirty="0"/>
              <a:t>* </a:t>
            </a:r>
            <a:r>
              <a:rPr lang="en-US" altLang="zh-CN" dirty="0" err="1"/>
              <a:t>msg</a:t>
            </a:r>
            <a:r>
              <a:rPr lang="en-US" altLang="zh-CN" dirty="0"/>
              <a:t> = "Hello World\n";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 = 1;     // </a:t>
            </a:r>
            <a:r>
              <a:rPr lang="en-US" altLang="zh-CN" dirty="0" err="1"/>
              <a:t>stdout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)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msg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retval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 </a:t>
            </a:r>
            <a:r>
              <a:rPr lang="en-US" altLang="zh-CN" dirty="0"/>
              <a:t>volatile (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"</a:t>
            </a:r>
            <a:r>
              <a:rPr lang="en-US" altLang="zh-CN" dirty="0" err="1"/>
              <a:t>mov</a:t>
            </a:r>
            <a:r>
              <a:rPr lang="en-US" altLang="zh-CN" dirty="0"/>
              <a:t> $4,     %%</a:t>
            </a:r>
            <a:r>
              <a:rPr lang="en-US" altLang="zh-CN" dirty="0" err="1"/>
              <a:t>eax</a:t>
            </a:r>
            <a:r>
              <a:rPr lang="en-US" altLang="zh-CN" dirty="0"/>
              <a:t>; </a:t>
            </a:r>
            <a:r>
              <a:rPr lang="en-US" altLang="zh-CN" dirty="0" smtClean="0"/>
              <a:t># </a:t>
            </a:r>
            <a:r>
              <a:rPr lang="en-US" altLang="zh-CN" dirty="0"/>
              <a:t>write: System call #4"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"</a:t>
            </a:r>
            <a:r>
              <a:rPr lang="en-US" altLang="zh-CN" dirty="0" err="1"/>
              <a:t>int</a:t>
            </a:r>
            <a:r>
              <a:rPr lang="en-US" altLang="zh-CN" dirty="0"/>
              <a:t> $0x80;         # </a:t>
            </a:r>
            <a:r>
              <a:rPr lang="en-US" altLang="zh-CN" dirty="0" err="1"/>
              <a:t>syscall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> write(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msg</a:t>
            </a:r>
            <a:r>
              <a:rPr lang="en-US" altLang="zh-CN" dirty="0"/>
              <a:t>, </a:t>
            </a:r>
            <a:r>
              <a:rPr lang="en-US" altLang="zh-CN" dirty="0" err="1"/>
              <a:t>len</a:t>
            </a:r>
            <a:r>
              <a:rPr lang="en-US" altLang="zh-CN" dirty="0"/>
              <a:t>)"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"</a:t>
            </a:r>
            <a:r>
              <a:rPr lang="en-US" altLang="zh-CN" dirty="0" err="1"/>
              <a:t>movl</a:t>
            </a:r>
            <a:r>
              <a:rPr lang="en-US" altLang="zh-CN" dirty="0"/>
              <a:t> %%</a:t>
            </a:r>
            <a:r>
              <a:rPr lang="en-US" altLang="zh-CN" dirty="0" err="1"/>
              <a:t>eax</a:t>
            </a:r>
            <a:r>
              <a:rPr lang="en-US" altLang="zh-CN" dirty="0"/>
              <a:t>,  %0     # get return value from function"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: </a:t>
            </a:r>
            <a:r>
              <a:rPr lang="en-US" altLang="zh-CN" dirty="0"/>
              <a:t>"=</a:t>
            </a:r>
            <a:r>
              <a:rPr lang="en-US" altLang="zh-CN" dirty="0" err="1"/>
              <a:t>rm</a:t>
            </a:r>
            <a:r>
              <a:rPr lang="en-US" altLang="zh-CN" dirty="0"/>
              <a:t>" (</a:t>
            </a:r>
            <a:r>
              <a:rPr lang="en-US" altLang="zh-CN" dirty="0" err="1"/>
              <a:t>retval</a:t>
            </a:r>
            <a:r>
              <a:rPr lang="en-US" altLang="zh-CN" dirty="0"/>
              <a:t>) // %0 refers to return variable </a:t>
            </a:r>
            <a:r>
              <a:rPr lang="en-US" altLang="zh-CN" dirty="0" err="1"/>
              <a:t>retval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: </a:t>
            </a:r>
            <a:r>
              <a:rPr lang="en-US" altLang="zh-CN" dirty="0"/>
              <a:t>"b" (</a:t>
            </a:r>
            <a:r>
              <a:rPr lang="en-US" altLang="zh-CN" dirty="0" err="1"/>
              <a:t>fd</a:t>
            </a:r>
            <a:r>
              <a:rPr lang="en-US" altLang="zh-CN" dirty="0"/>
              <a:t>), "c" (</a:t>
            </a:r>
            <a:r>
              <a:rPr lang="en-US" altLang="zh-CN" dirty="0" err="1"/>
              <a:t>msg</a:t>
            </a:r>
            <a:r>
              <a:rPr lang="en-US" altLang="zh-CN" dirty="0"/>
              <a:t>), "d" (</a:t>
            </a:r>
            <a:r>
              <a:rPr lang="en-US" altLang="zh-CN" dirty="0" err="1"/>
              <a:t>len</a:t>
            </a:r>
            <a:r>
              <a:rPr lang="en-US" altLang="zh-CN" dirty="0"/>
              <a:t>)  // Place in EBX, ECX, EDX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: </a:t>
            </a:r>
            <a:r>
              <a:rPr lang="en-US" altLang="zh-CN" dirty="0"/>
              <a:t>"%</a:t>
            </a:r>
            <a:r>
              <a:rPr lang="en-US" altLang="zh-CN" dirty="0" err="1"/>
              <a:t>eax</a:t>
            </a:r>
            <a:r>
              <a:rPr lang="en-US" altLang="zh-CN" dirty="0"/>
              <a:t>"                          // Clobbered/ overwritten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("write(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reported %d characters written\n", </a:t>
            </a:r>
            <a:r>
              <a:rPr lang="en-US" altLang="zh-CN" dirty="0" err="1" smtClean="0"/>
              <a:t>retval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139952" y="1772816"/>
            <a:ext cx="4752528" cy="144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Remember inline assembler allows us to directly specify the x86 registers variables should be passed in, e.g., to pass fd in reg. EBX we use “b” (fd) -- this really simplifies the code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Graphical User Interface/ Desktop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48" y="2780928"/>
            <a:ext cx="9144000" cy="446193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4349080"/>
          </a:xfrm>
        </p:spPr>
        <p:txBody>
          <a:bodyPr>
            <a:normAutofit/>
          </a:bodyPr>
          <a:lstStyle/>
          <a:p>
            <a:r>
              <a:rPr lang="en-US" altLang="zh-CN" dirty="0"/>
              <a:t>Typically a normal user processes </a:t>
            </a:r>
            <a:endParaRPr lang="en-US" altLang="zh-CN" dirty="0" smtClean="0"/>
          </a:p>
          <a:p>
            <a:pPr lvl="1"/>
            <a:r>
              <a:rPr lang="en-US" altLang="zh-CN" dirty="0"/>
              <a:t>Windows more </a:t>
            </a:r>
            <a:r>
              <a:rPr lang="en-US" altLang="zh-CN" dirty="0" smtClean="0"/>
              <a:t>optimized</a:t>
            </a:r>
            <a:r>
              <a:rPr lang="en-US" altLang="zh-CN" dirty="0"/>
              <a:t>/ integrated than </a:t>
            </a:r>
            <a:r>
              <a:rPr lang="en-US" altLang="zh-CN" dirty="0" smtClean="0"/>
              <a:t>most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Compromises design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089785" y="3120390"/>
            <a:ext cx="169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兼容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System Call Entry 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208912" cy="204482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Software Interrupts appear as any other interrupt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Normal </a:t>
            </a:r>
            <a:r>
              <a:rPr lang="en-US" altLang="zh-CN" dirty="0"/>
              <a:t>ISR entry point</a:t>
            </a:r>
            <a:endParaRPr lang="en-US" altLang="zh-CN" dirty="0"/>
          </a:p>
          <a:p>
            <a:pPr lvl="1"/>
            <a:r>
              <a:rPr lang="en-US" altLang="zh-CN" dirty="0" smtClean="0"/>
              <a:t>Simply </a:t>
            </a:r>
            <a:r>
              <a:rPr lang="en-US" altLang="zh-CN" dirty="0"/>
              <a:t>check for Unix (0x80) or NT (0x2E) ‘call’ convention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755576" y="3637159"/>
            <a:ext cx="6480720" cy="2842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interrupt_handler</a:t>
            </a:r>
            <a:r>
              <a:rPr lang="en-US" altLang="zh-CN" dirty="0"/>
              <a:t>(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cpu_registers</a:t>
            </a:r>
            <a:r>
              <a:rPr lang="en-US" altLang="zh-CN" dirty="0"/>
              <a:t> </a:t>
            </a:r>
            <a:r>
              <a:rPr lang="en-US" altLang="zh-CN" dirty="0" err="1"/>
              <a:t>regs</a:t>
            </a:r>
            <a:r>
              <a:rPr lang="en-US" altLang="zh-CN" dirty="0"/>
              <a:t>, </a:t>
            </a:r>
            <a:r>
              <a:rPr lang="en-US" altLang="zh-CN" dirty="0" smtClean="0"/>
              <a:t>uint32_t </a:t>
            </a:r>
            <a:r>
              <a:rPr lang="en-US" altLang="zh-CN" dirty="0" err="1"/>
              <a:t>irq</a:t>
            </a:r>
            <a:r>
              <a:rPr lang="en-US" altLang="zh-CN" dirty="0"/>
              <a:t>, uint32_t code,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uint32_t </a:t>
            </a:r>
            <a:r>
              <a:rPr lang="en-US" altLang="zh-CN" dirty="0" err="1"/>
              <a:t>eip</a:t>
            </a:r>
            <a:r>
              <a:rPr lang="en-US" altLang="zh-CN" dirty="0"/>
              <a:t>, uint32_t </a:t>
            </a:r>
            <a:r>
              <a:rPr lang="en-US" altLang="zh-CN" dirty="0" err="1"/>
              <a:t>cs</a:t>
            </a:r>
            <a:r>
              <a:rPr lang="en-US" altLang="zh-CN" dirty="0"/>
              <a:t>, uint32_t flags,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uint32_t </a:t>
            </a:r>
            <a:r>
              <a:rPr lang="en-US" altLang="zh-CN" dirty="0" err="1"/>
              <a:t>esp</a:t>
            </a:r>
            <a:r>
              <a:rPr lang="en-US" altLang="zh-CN" dirty="0"/>
              <a:t>, uint32_t </a:t>
            </a:r>
            <a:r>
              <a:rPr lang="en-US" altLang="zh-CN" dirty="0" err="1"/>
              <a:t>ss</a:t>
            </a:r>
            <a:r>
              <a:rPr lang="en-US" altLang="zh-CN" dirty="0"/>
              <a:t> 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switch </a:t>
            </a:r>
            <a:r>
              <a:rPr lang="en-US" altLang="zh-CN" dirty="0"/>
              <a:t>(</a:t>
            </a:r>
            <a:r>
              <a:rPr lang="en-US" altLang="zh-CN" dirty="0" err="1"/>
              <a:t>irq</a:t>
            </a:r>
            <a:r>
              <a:rPr lang="en-US" altLang="zh-CN" dirty="0"/>
              <a:t>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case </a:t>
            </a:r>
            <a:r>
              <a:rPr lang="en-US" altLang="zh-CN" dirty="0"/>
              <a:t>0x80:    </a:t>
            </a:r>
            <a:r>
              <a:rPr lang="en-US" altLang="zh-CN" dirty="0" smtClean="0"/>
              <a:t>// </a:t>
            </a:r>
            <a:r>
              <a:rPr lang="en-US" altLang="zh-CN" dirty="0"/>
              <a:t>INT 0x80   (80 hex = 128 decimal)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systemcall</a:t>
            </a:r>
            <a:r>
              <a:rPr lang="en-US" altLang="zh-CN" dirty="0" smtClean="0"/>
              <a:t> </a:t>
            </a:r>
            <a:r>
              <a:rPr lang="en-US" altLang="zh-CN" dirty="0"/>
              <a:t>( &amp;</a:t>
            </a:r>
            <a:r>
              <a:rPr lang="en-US" altLang="zh-CN" dirty="0" err="1"/>
              <a:t>regs</a:t>
            </a:r>
            <a:r>
              <a:rPr lang="en-US" altLang="zh-CN" dirty="0"/>
              <a:t> 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936490" y="1311275"/>
            <a:ext cx="150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入口</a:t>
            </a:r>
            <a:r>
              <a:rPr lang="zh-CN" altLang="en-US"/>
              <a:t>点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Unix System </a:t>
            </a:r>
            <a:r>
              <a:rPr lang="en-US" altLang="zh-CN" dirty="0" smtClean="0"/>
              <a:t>Calls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sysmap</a:t>
            </a:r>
            <a:r>
              <a:rPr lang="en-US" altLang="zh-CN" dirty="0"/>
              <a:t>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void </a:t>
            </a:r>
            <a:r>
              <a:rPr lang="en-US" altLang="zh-CN" dirty="0"/>
              <a:t>* </a:t>
            </a:r>
            <a:r>
              <a:rPr lang="en-US" altLang="zh-CN" dirty="0" err="1"/>
              <a:t>fn</a:t>
            </a:r>
            <a:r>
              <a:rPr lang="en-US" altLang="zh-CN" dirty="0"/>
              <a:t>;    // Function pointer to handler function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char </a:t>
            </a:r>
            <a:r>
              <a:rPr lang="en-US" altLang="zh-CN" dirty="0"/>
              <a:t>* name;  // Name for debug/ call-trace 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sysmap</a:t>
            </a:r>
            <a:r>
              <a:rPr lang="en-US" altLang="zh-CN" dirty="0"/>
              <a:t> </a:t>
            </a:r>
            <a:r>
              <a:rPr lang="en-US" altLang="zh-CN" dirty="0" err="1"/>
              <a:t>syscalls</a:t>
            </a:r>
            <a:r>
              <a:rPr lang="en-US" altLang="zh-CN" dirty="0"/>
              <a:t> [ ] =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/*   </a:t>
            </a:r>
            <a:r>
              <a:rPr lang="en-US" altLang="zh-CN" dirty="0"/>
              <a:t>0 */ { NULL, "NULL"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/*   </a:t>
            </a:r>
            <a:r>
              <a:rPr lang="en-US" altLang="zh-CN" dirty="0"/>
              <a:t>1 */ { </a:t>
            </a:r>
            <a:r>
              <a:rPr lang="en-US" altLang="zh-CN" dirty="0" err="1"/>
              <a:t>sys_exit</a:t>
            </a:r>
            <a:r>
              <a:rPr lang="en-US" altLang="zh-CN" dirty="0"/>
              <a:t>, "</a:t>
            </a:r>
            <a:r>
              <a:rPr lang="en-US" altLang="zh-CN" dirty="0" err="1"/>
              <a:t>sys_exit</a:t>
            </a:r>
            <a:r>
              <a:rPr lang="en-US" altLang="zh-CN" dirty="0"/>
              <a:t>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/*   </a:t>
            </a:r>
            <a:r>
              <a:rPr lang="en-US" altLang="zh-CN" dirty="0"/>
              <a:t>2 */ { </a:t>
            </a:r>
            <a:r>
              <a:rPr lang="en-US" altLang="zh-CN" dirty="0" err="1"/>
              <a:t>sys_fork</a:t>
            </a:r>
            <a:r>
              <a:rPr lang="en-US" altLang="zh-CN" dirty="0"/>
              <a:t>, "</a:t>
            </a:r>
            <a:r>
              <a:rPr lang="en-US" altLang="zh-CN" dirty="0" err="1"/>
              <a:t>sys_fork</a:t>
            </a:r>
            <a:r>
              <a:rPr lang="en-US" altLang="zh-CN" dirty="0"/>
              <a:t>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/*   </a:t>
            </a:r>
            <a:r>
              <a:rPr lang="en-US" altLang="zh-CN" dirty="0"/>
              <a:t>3 */ { </a:t>
            </a:r>
            <a:r>
              <a:rPr lang="en-US" altLang="zh-CN" dirty="0" err="1"/>
              <a:t>sys_read</a:t>
            </a:r>
            <a:r>
              <a:rPr lang="en-US" altLang="zh-CN" dirty="0"/>
              <a:t>, "</a:t>
            </a:r>
            <a:r>
              <a:rPr lang="en-US" altLang="zh-CN" dirty="0" err="1"/>
              <a:t>sys_read</a:t>
            </a:r>
            <a:r>
              <a:rPr lang="en-US" altLang="zh-CN" dirty="0"/>
              <a:t>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/*   </a:t>
            </a:r>
            <a:r>
              <a:rPr lang="en-US" altLang="zh-CN" dirty="0"/>
              <a:t>4 */ { </a:t>
            </a:r>
            <a:r>
              <a:rPr lang="en-US" altLang="zh-CN" dirty="0" err="1"/>
              <a:t>sys_write</a:t>
            </a:r>
            <a:r>
              <a:rPr lang="en-US" altLang="zh-CN" dirty="0"/>
              <a:t>, "</a:t>
            </a:r>
            <a:r>
              <a:rPr lang="en-US" altLang="zh-CN" dirty="0" err="1"/>
              <a:t>sys_write</a:t>
            </a:r>
            <a:r>
              <a:rPr lang="en-US" altLang="zh-CN" dirty="0"/>
              <a:t>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/*   </a:t>
            </a:r>
            <a:r>
              <a:rPr lang="en-US" altLang="zh-CN" dirty="0"/>
              <a:t>5 */ { </a:t>
            </a:r>
            <a:r>
              <a:rPr lang="en-US" altLang="zh-CN" dirty="0" err="1"/>
              <a:t>sys_open</a:t>
            </a:r>
            <a:r>
              <a:rPr lang="en-US" altLang="zh-CN" dirty="0"/>
              <a:t>, "</a:t>
            </a:r>
            <a:r>
              <a:rPr lang="en-US" altLang="zh-CN" dirty="0" err="1"/>
              <a:t>sys_open</a:t>
            </a:r>
            <a:r>
              <a:rPr lang="en-US" altLang="zh-CN" dirty="0"/>
              <a:t>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/*   </a:t>
            </a:r>
            <a:r>
              <a:rPr lang="en-US" altLang="zh-CN" dirty="0"/>
              <a:t>6 */ { </a:t>
            </a:r>
            <a:r>
              <a:rPr lang="en-US" altLang="zh-CN" dirty="0" err="1"/>
              <a:t>sys_close</a:t>
            </a:r>
            <a:r>
              <a:rPr lang="en-US" altLang="zh-CN" dirty="0"/>
              <a:t>, "</a:t>
            </a:r>
            <a:r>
              <a:rPr lang="en-US" altLang="zh-CN" dirty="0" err="1"/>
              <a:t>sys_close</a:t>
            </a:r>
            <a:r>
              <a:rPr lang="en-US" altLang="zh-CN" dirty="0"/>
              <a:t>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/*   </a:t>
            </a:r>
            <a:r>
              <a:rPr lang="en-US" altLang="zh-CN" dirty="0"/>
              <a:t>7 */ { sys_</a:t>
            </a:r>
            <a:r>
              <a:rPr lang="en-US" altLang="zh-CN" dirty="0" err="1"/>
              <a:t>waitpid</a:t>
            </a:r>
            <a:r>
              <a:rPr lang="en-US" altLang="zh-CN" dirty="0"/>
              <a:t>,"</a:t>
            </a:r>
            <a:r>
              <a:rPr lang="en-US" altLang="zh-CN" dirty="0" err="1"/>
              <a:t>sys_waitpid</a:t>
            </a:r>
            <a:r>
              <a:rPr lang="en-US" altLang="zh-CN" dirty="0"/>
              <a:t>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/*   </a:t>
            </a:r>
            <a:r>
              <a:rPr lang="en-US" altLang="zh-CN" dirty="0"/>
              <a:t>8 */ { </a:t>
            </a:r>
            <a:r>
              <a:rPr lang="en-US" altLang="zh-CN" dirty="0" err="1"/>
              <a:t>sys_creat</a:t>
            </a:r>
            <a:r>
              <a:rPr lang="en-US" altLang="zh-CN" dirty="0"/>
              <a:t>, "</a:t>
            </a:r>
            <a:r>
              <a:rPr lang="en-US" altLang="zh-CN" dirty="0" err="1"/>
              <a:t>sys_creat</a:t>
            </a:r>
            <a:r>
              <a:rPr lang="en-US" altLang="zh-CN" dirty="0"/>
              <a:t>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/*   </a:t>
            </a:r>
            <a:r>
              <a:rPr lang="en-US" altLang="zh-CN" dirty="0"/>
              <a:t>9 */ { </a:t>
            </a:r>
            <a:r>
              <a:rPr lang="en-US" altLang="zh-CN" dirty="0" err="1"/>
              <a:t>sys_link</a:t>
            </a:r>
            <a:r>
              <a:rPr lang="en-US" altLang="zh-CN" dirty="0"/>
              <a:t>, "</a:t>
            </a:r>
            <a:r>
              <a:rPr lang="en-US" altLang="zh-CN" dirty="0" err="1"/>
              <a:t>sys_link</a:t>
            </a:r>
            <a:r>
              <a:rPr lang="en-US" altLang="zh-CN" dirty="0"/>
              <a:t>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/*  </a:t>
            </a:r>
            <a:r>
              <a:rPr lang="en-US" altLang="zh-CN" dirty="0"/>
              <a:t>10 */ { </a:t>
            </a:r>
            <a:r>
              <a:rPr lang="en-US" altLang="zh-CN" dirty="0" err="1"/>
              <a:t>sys_unlink</a:t>
            </a:r>
            <a:r>
              <a:rPr lang="en-US" altLang="zh-CN" dirty="0"/>
              <a:t>, "</a:t>
            </a:r>
            <a:r>
              <a:rPr lang="en-US" altLang="zh-CN" dirty="0" err="1"/>
              <a:t>sys_unlink</a:t>
            </a:r>
            <a:r>
              <a:rPr lang="en-US" altLang="zh-CN" dirty="0"/>
              <a:t>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/*  </a:t>
            </a:r>
            <a:r>
              <a:rPr lang="en-US" altLang="zh-CN" dirty="0"/>
              <a:t>11 */ { </a:t>
            </a:r>
            <a:r>
              <a:rPr lang="en-US" altLang="zh-CN" dirty="0" err="1"/>
              <a:t>sys_execve</a:t>
            </a:r>
            <a:r>
              <a:rPr lang="en-US" altLang="zh-CN" dirty="0"/>
              <a:t>, "</a:t>
            </a:r>
            <a:r>
              <a:rPr lang="en-US" altLang="zh-CN" dirty="0" err="1"/>
              <a:t>sys_execve</a:t>
            </a:r>
            <a:r>
              <a:rPr lang="en-US" altLang="zh-CN" dirty="0"/>
              <a:t>" },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/*  </a:t>
            </a:r>
            <a:r>
              <a:rPr lang="en-US" altLang="zh-CN" dirty="0"/>
              <a:t>12 */ { </a:t>
            </a:r>
            <a:r>
              <a:rPr lang="en-US" altLang="zh-CN" dirty="0" err="1"/>
              <a:t>sys_chdir</a:t>
            </a:r>
            <a:r>
              <a:rPr lang="en-US" altLang="zh-CN" dirty="0"/>
              <a:t>, "</a:t>
            </a:r>
            <a:r>
              <a:rPr lang="en-US" altLang="zh-CN" dirty="0" err="1"/>
              <a:t>sys_chdir</a:t>
            </a:r>
            <a:r>
              <a:rPr lang="en-US" altLang="zh-CN" dirty="0"/>
              <a:t>" },  // etc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55465" y="2554605"/>
            <a:ext cx="188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系统提供</a:t>
            </a:r>
            <a:r>
              <a:rPr lang="zh-CN" altLang="en-US"/>
              <a:t>的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System Call </a:t>
            </a:r>
            <a:r>
              <a:rPr lang="en-US" altLang="zh-CN" dirty="0" smtClean="0"/>
              <a:t>Dispatcher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systemcall</a:t>
            </a:r>
            <a:r>
              <a:rPr lang="en-US" altLang="zh-CN" dirty="0"/>
              <a:t> (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cpu_registers</a:t>
            </a:r>
            <a:r>
              <a:rPr lang="en-US" altLang="zh-CN" dirty="0"/>
              <a:t> * </a:t>
            </a:r>
            <a:r>
              <a:rPr lang="en-US" altLang="zh-CN" dirty="0" err="1"/>
              <a:t>regs</a:t>
            </a:r>
            <a:r>
              <a:rPr lang="en-US" altLang="zh-CN" dirty="0"/>
              <a:t> 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if </a:t>
            </a:r>
            <a:r>
              <a:rPr lang="en-US" altLang="zh-CN" dirty="0"/>
              <a:t>( </a:t>
            </a:r>
            <a:r>
              <a:rPr lang="en-US" altLang="zh-CN" dirty="0" err="1"/>
              <a:t>regs</a:t>
            </a:r>
            <a:r>
              <a:rPr lang="en-US" altLang="zh-CN" dirty="0"/>
              <a:t>-&gt;</a:t>
            </a:r>
            <a:r>
              <a:rPr lang="en-US" altLang="zh-CN" dirty="0" err="1"/>
              <a:t>eax</a:t>
            </a:r>
            <a:r>
              <a:rPr lang="en-US" altLang="zh-CN" dirty="0"/>
              <a:t> &gt; MAX_SYSCALL || </a:t>
            </a:r>
            <a:r>
              <a:rPr lang="en-US" altLang="zh-CN" dirty="0" err="1"/>
              <a:t>syscalls</a:t>
            </a:r>
            <a:r>
              <a:rPr lang="en-US" altLang="zh-CN" dirty="0"/>
              <a:t>[ </a:t>
            </a:r>
            <a:r>
              <a:rPr lang="en-US" altLang="zh-CN" dirty="0" err="1"/>
              <a:t>regs</a:t>
            </a:r>
            <a:r>
              <a:rPr lang="en-US" altLang="zh-CN" dirty="0"/>
              <a:t>-&gt;</a:t>
            </a:r>
            <a:r>
              <a:rPr lang="en-US" altLang="zh-CN" dirty="0" err="1"/>
              <a:t>eax</a:t>
            </a:r>
            <a:r>
              <a:rPr lang="en-US" altLang="zh-CN" dirty="0"/>
              <a:t> ].</a:t>
            </a:r>
            <a:r>
              <a:rPr lang="en-US" altLang="zh-CN" dirty="0" err="1"/>
              <a:t>fn</a:t>
            </a:r>
            <a:r>
              <a:rPr lang="en-US" altLang="zh-CN" dirty="0"/>
              <a:t> == NULL 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printk</a:t>
            </a:r>
            <a:r>
              <a:rPr lang="en-US" altLang="zh-CN" dirty="0" smtClean="0"/>
              <a:t> </a:t>
            </a:r>
            <a:r>
              <a:rPr lang="en-US" altLang="zh-CN" dirty="0"/>
              <a:t>("No handler for </a:t>
            </a:r>
            <a:r>
              <a:rPr lang="en-US" altLang="zh-CN" dirty="0" err="1"/>
              <a:t>syscall</a:t>
            </a:r>
            <a:r>
              <a:rPr lang="en-US" altLang="zh-CN" dirty="0"/>
              <a:t> %</a:t>
            </a:r>
            <a:r>
              <a:rPr lang="en-US" altLang="zh-CN" dirty="0" err="1"/>
              <a:t>ud</a:t>
            </a:r>
            <a:r>
              <a:rPr lang="en-US" altLang="zh-CN" dirty="0"/>
              <a:t>\n", </a:t>
            </a:r>
            <a:r>
              <a:rPr lang="en-US" altLang="zh-CN" dirty="0" err="1"/>
              <a:t>regs</a:t>
            </a:r>
            <a:r>
              <a:rPr lang="en-US" altLang="zh-CN" dirty="0"/>
              <a:t>-&gt;</a:t>
            </a:r>
            <a:r>
              <a:rPr lang="en-US" altLang="zh-CN" dirty="0" err="1"/>
              <a:t>eax</a:t>
            </a:r>
            <a:r>
              <a:rPr lang="en-US" altLang="zh-CN" dirty="0" smtClean="0"/>
              <a:t>);}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else { /*Entries </a:t>
            </a:r>
            <a:r>
              <a:rPr lang="en-US" altLang="zh-CN" dirty="0"/>
              <a:t>in array are pointers to functions returning //  type uint32_t: call function referenced by EAX value </a:t>
            </a:r>
            <a:r>
              <a:rPr lang="en-US" altLang="zh-CN" dirty="0" smtClean="0"/>
              <a:t>*/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eax</a:t>
            </a:r>
            <a:r>
              <a:rPr lang="en-US" altLang="zh-CN" dirty="0"/>
              <a:t> = ( (uint32_t (*)( ) 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syscalls</a:t>
            </a:r>
            <a:r>
              <a:rPr lang="en-US" altLang="zh-CN" dirty="0"/>
              <a:t>[ </a:t>
            </a:r>
            <a:r>
              <a:rPr lang="en-US" altLang="zh-CN" dirty="0" err="1"/>
              <a:t>regs</a:t>
            </a:r>
            <a:r>
              <a:rPr lang="en-US" altLang="zh-CN" dirty="0"/>
              <a:t>-&gt;</a:t>
            </a:r>
            <a:r>
              <a:rPr lang="en-US" altLang="zh-CN" dirty="0" err="1"/>
              <a:t>eax</a:t>
            </a:r>
            <a:r>
              <a:rPr lang="en-US" altLang="zh-CN" dirty="0"/>
              <a:t> ].</a:t>
            </a:r>
            <a:r>
              <a:rPr lang="en-US" altLang="zh-CN" dirty="0" err="1"/>
              <a:t>fn</a:t>
            </a:r>
            <a:r>
              <a:rPr lang="en-US" altLang="zh-CN" dirty="0"/>
              <a:t>)(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ebx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ecx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edx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regs</a:t>
            </a:r>
            <a:r>
              <a:rPr lang="en-US" altLang="zh-CN" dirty="0" smtClean="0"/>
              <a:t>-</a:t>
            </a:r>
            <a:r>
              <a:rPr lang="en-US" altLang="zh-CN" dirty="0"/>
              <a:t>&gt;</a:t>
            </a:r>
            <a:r>
              <a:rPr lang="en-US" altLang="zh-CN" dirty="0" err="1"/>
              <a:t>esx</a:t>
            </a:r>
            <a:r>
              <a:rPr lang="en-US" altLang="zh-CN" dirty="0"/>
              <a:t>, </a:t>
            </a:r>
            <a:r>
              <a:rPr lang="en-US" altLang="zh-CN" dirty="0" err="1"/>
              <a:t>regs</a:t>
            </a:r>
            <a:r>
              <a:rPr lang="en-US" altLang="zh-CN" dirty="0"/>
              <a:t>-&gt;</a:t>
            </a:r>
            <a:r>
              <a:rPr lang="en-US" altLang="zh-CN" dirty="0" err="1"/>
              <a:t>edi</a:t>
            </a:r>
            <a:r>
              <a:rPr lang="en-US" altLang="zh-CN" dirty="0"/>
              <a:t> 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</a:t>
            </a:r>
            <a:r>
              <a:rPr lang="en-US" altLang="zh-CN" dirty="0" smtClean="0"/>
              <a:t>PROCESSES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Creating a </a:t>
            </a:r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In Unix this carried out by fork( ) system </a:t>
            </a:r>
            <a:r>
              <a:rPr lang="en-US" altLang="zh-CN" dirty="0" smtClean="0"/>
              <a:t>call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Returns </a:t>
            </a:r>
            <a:r>
              <a:rPr lang="en-US" altLang="zh-CN" dirty="0"/>
              <a:t>child’s Process ID to parent and 0 to child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2738361"/>
            <a:ext cx="6657975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768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Running a New </a:t>
            </a:r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Fork( ) creates duplicate copy of parent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Often </a:t>
            </a:r>
            <a:r>
              <a:rPr lang="en-US" altLang="zh-CN" dirty="0"/>
              <a:t>immediately run exec( ) to start new application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Replaces </a:t>
            </a:r>
            <a:r>
              <a:rPr lang="en-US" altLang="zh-CN" dirty="0"/>
              <a:t>all of child’s pages with those for application</a:t>
            </a:r>
            <a:endParaRPr lang="en-US" altLang="zh-CN" dirty="0"/>
          </a:p>
          <a:p>
            <a:pPr lvl="1"/>
            <a:r>
              <a:rPr lang="en-US" altLang="zh-CN" dirty="0" smtClean="0"/>
              <a:t>Doesn’t </a:t>
            </a:r>
            <a:r>
              <a:rPr lang="en-US" altLang="zh-CN" dirty="0"/>
              <a:t>make sense to copy all parent’s memory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Only </a:t>
            </a:r>
            <a:r>
              <a:rPr lang="en-US" altLang="zh-CN" dirty="0"/>
              <a:t>to immediately replace it with new application code + data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856" y="4365104"/>
            <a:ext cx="4575845" cy="2348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Copy on write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Duplicate parent’s page tables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Parent </a:t>
            </a:r>
            <a:r>
              <a:rPr lang="en-US" altLang="zh-CN" dirty="0"/>
              <a:t>and child have identical tree of tables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Both </a:t>
            </a:r>
            <a:r>
              <a:rPr lang="en-US" altLang="zh-CN" dirty="0"/>
              <a:t>sets of tables reference same memory pages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Child </a:t>
            </a:r>
            <a:r>
              <a:rPr lang="en-US" altLang="zh-CN" dirty="0"/>
              <a:t>shares all parent’s pages</a:t>
            </a:r>
            <a:endParaRPr lang="en-US" altLang="zh-CN" dirty="0"/>
          </a:p>
          <a:p>
            <a:pPr lvl="1"/>
            <a:r>
              <a:rPr lang="en-US" altLang="zh-CN" dirty="0" smtClean="0"/>
              <a:t>Mark </a:t>
            </a:r>
            <a:r>
              <a:rPr lang="en-US" altLang="zh-CN" dirty="0"/>
              <a:t>all pages as Read-Only in child and parent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But </a:t>
            </a:r>
            <a:r>
              <a:rPr lang="en-US" altLang="zh-CN" dirty="0"/>
              <a:t>need to remember which should be writeable</a:t>
            </a:r>
            <a:endParaRPr lang="en-US" altLang="zh-CN" dirty="0"/>
          </a:p>
          <a:p>
            <a:r>
              <a:rPr lang="en-US" altLang="zh-CN" dirty="0" smtClean="0"/>
              <a:t>Only </a:t>
            </a:r>
            <a:r>
              <a:rPr lang="en-US" altLang="zh-CN" dirty="0"/>
              <a:t>works until one process needs to write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</a:t>
            </a:r>
            <a:r>
              <a:rPr lang="en-US" altLang="zh-CN" dirty="0"/>
              <a:t>pages Read-Only, any write will cause a page fault …we then copy page and re-run failed memory access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Creating a Child: Copy on </a:t>
            </a:r>
            <a:r>
              <a:rPr lang="en-US" altLang="zh-CN" dirty="0" smtClean="0"/>
              <a:t>Write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16" y="1600200"/>
            <a:ext cx="7211207" cy="497443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Creating a Child: Copy on </a:t>
            </a:r>
            <a:r>
              <a:rPr lang="en-US" altLang="zh-CN" dirty="0" smtClean="0"/>
              <a:t>Write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2621" y="1600200"/>
            <a:ext cx="6938758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Creating a Child: Copy on </a:t>
            </a:r>
            <a:r>
              <a:rPr lang="en-US" altLang="zh-CN" dirty="0" smtClean="0"/>
              <a:t>Write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2144" y="1600200"/>
            <a:ext cx="661971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96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Windows Architecture (Kernel Mode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601" y="1566179"/>
            <a:ext cx="7660296" cy="48871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18355" y="2305685"/>
            <a:ext cx="1393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NT</a:t>
            </a:r>
            <a:r>
              <a:rPr lang="zh-CN" altLang="en-US"/>
              <a:t>：块</a:t>
            </a:r>
            <a:r>
              <a:rPr lang="zh-CN" altLang="en-US"/>
              <a:t>大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Creating a Child: Copy on </a:t>
            </a:r>
            <a:r>
              <a:rPr lang="en-US" altLang="zh-CN" dirty="0" smtClean="0"/>
              <a:t>Write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2144" y="1600200"/>
            <a:ext cx="661971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Creating a Child: Copy on </a:t>
            </a:r>
            <a:r>
              <a:rPr lang="en-US" altLang="zh-CN" dirty="0" smtClean="0"/>
              <a:t>Write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2147" y="1600200"/>
            <a:ext cx="6599705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Adjacent </a:t>
            </a:r>
            <a:r>
              <a:rPr lang="en-US" altLang="zh-CN" dirty="0" smtClean="0"/>
              <a:t>Faulting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On page fault, often copy adjacent pages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Assume </a:t>
            </a:r>
            <a:r>
              <a:rPr lang="en-US" altLang="zh-CN" dirty="0"/>
              <a:t>process will access them soon</a:t>
            </a:r>
            <a:endParaRPr lang="en-US" altLang="zh-CN" dirty="0"/>
          </a:p>
          <a:p>
            <a:r>
              <a:rPr lang="en-US" altLang="zh-CN" dirty="0" smtClean="0"/>
              <a:t>Can </a:t>
            </a:r>
            <a:r>
              <a:rPr lang="en-US" altLang="zh-CN" dirty="0"/>
              <a:t>tune to match available memory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With </a:t>
            </a:r>
            <a:r>
              <a:rPr lang="en-US" altLang="zh-CN" dirty="0"/>
              <a:t>limited memory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Copy </a:t>
            </a:r>
            <a:r>
              <a:rPr lang="en-US" altLang="zh-CN" dirty="0"/>
              <a:t>only faulted page</a:t>
            </a:r>
            <a:endParaRPr lang="en-US" altLang="zh-CN" dirty="0"/>
          </a:p>
          <a:p>
            <a:pPr lvl="1"/>
            <a:r>
              <a:rPr lang="en-US" altLang="zh-CN" dirty="0" smtClean="0"/>
              <a:t>With </a:t>
            </a:r>
            <a:r>
              <a:rPr lang="en-US" altLang="zh-CN" dirty="0"/>
              <a:t>lots of memory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Copy </a:t>
            </a:r>
            <a:r>
              <a:rPr lang="en-US" altLang="zh-CN" dirty="0"/>
              <a:t>adjacent pages   …e.g. WinNT copies up to 7 </a:t>
            </a:r>
            <a:r>
              <a:rPr lang="en-US" altLang="zh-CN" dirty="0" smtClean="0"/>
              <a:t>pages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Catching NULL pointer 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US" altLang="zh-CN" dirty="0"/>
              <a:t> Very common coding error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/>
              <a:t>an </a:t>
            </a:r>
            <a:r>
              <a:rPr lang="en-US" altLang="zh-CN" dirty="0" smtClean="0"/>
              <a:t>un-initialized </a:t>
            </a:r>
            <a:r>
              <a:rPr lang="en-US" altLang="zh-CN" dirty="0"/>
              <a:t>pointer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12" y="2701637"/>
            <a:ext cx="451485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257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A NULL reference hits Page 0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n-US" altLang="zh-CN" dirty="0"/>
              <a:t>Processes often have NULL/ no entry for Page 0</a:t>
            </a:r>
            <a:endParaRPr lang="en-US" altLang="zh-CN" dirty="0"/>
          </a:p>
          <a:p>
            <a:r>
              <a:rPr lang="en-US" altLang="zh-CN" dirty="0" smtClean="0"/>
              <a:t>Causes </a:t>
            </a:r>
            <a:r>
              <a:rPr lang="en-US" altLang="zh-CN" dirty="0"/>
              <a:t>page fault for any reference to Page 0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Catches </a:t>
            </a:r>
            <a:r>
              <a:rPr lang="en-US" altLang="zh-CN" dirty="0"/>
              <a:t>any attempted access to address 0 (NULL)</a:t>
            </a:r>
            <a:endParaRPr lang="en-US" altLang="zh-CN" dirty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any apparent attempt to dereference NULL pointer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Send </a:t>
            </a:r>
            <a:r>
              <a:rPr lang="en-US" altLang="zh-CN" dirty="0"/>
              <a:t>SIGSEGV to process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Segmentation </a:t>
            </a:r>
            <a:r>
              <a:rPr lang="en-US" altLang="zh-CN" dirty="0"/>
              <a:t>Fault, Core Dumped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</a:t>
            </a:r>
            <a:r>
              <a:rPr lang="en-US" altLang="zh-CN" dirty="0" smtClean="0"/>
              <a:t>MEMORY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Processes and Shared </a:t>
            </a:r>
            <a:r>
              <a:rPr lang="en-US" altLang="zh-CN" dirty="0" smtClean="0"/>
              <a:t>Libraries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682" y="1600200"/>
            <a:ext cx="7693490" cy="478112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Shared Libraries (/Memory)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624" y="1600200"/>
            <a:ext cx="6985411" cy="488478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Dynamic </a:t>
            </a:r>
            <a:r>
              <a:rPr lang="en-US" altLang="zh-CN" dirty="0" smtClean="0"/>
              <a:t>Libraries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568" y="1600199"/>
            <a:ext cx="7900437" cy="481693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a shared memory area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1676" y="1600200"/>
            <a:ext cx="7540647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OS </a:t>
            </a:r>
            <a:r>
              <a:rPr lang="en-US" altLang="zh-CN" dirty="0" smtClean="0"/>
              <a:t>Personality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User </a:t>
            </a:r>
            <a:r>
              <a:rPr lang="en-US" altLang="zh-CN" dirty="0"/>
              <a:t>interface not always good indicator of kernel features</a:t>
            </a:r>
            <a:endParaRPr lang="en-US" altLang="zh-CN" dirty="0"/>
          </a:p>
          <a:p>
            <a:r>
              <a:rPr lang="en-US" altLang="zh-CN" dirty="0" smtClean="0"/>
              <a:t>e.g</a:t>
            </a:r>
            <a:r>
              <a:rPr lang="en-US" altLang="zh-CN" dirty="0"/>
              <a:t>. NT designed to have/ support multiple personalities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Unix</a:t>
            </a:r>
            <a:r>
              <a:rPr lang="en-US" altLang="zh-CN" dirty="0"/>
              <a:t>/ POSIX (Portable Operating System Interface)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OS/2</a:t>
            </a:r>
            <a:endParaRPr lang="en-US" altLang="zh-CN" dirty="0"/>
          </a:p>
          <a:p>
            <a:r>
              <a:rPr lang="en-US" altLang="zh-CN" dirty="0" smtClean="0"/>
              <a:t>Simplified </a:t>
            </a:r>
            <a:r>
              <a:rPr lang="en-US" altLang="zh-CN" dirty="0"/>
              <a:t>by initial Micro-Kernel type design</a:t>
            </a:r>
            <a:endParaRPr lang="en-US" altLang="zh-CN" dirty="0"/>
          </a:p>
          <a:p>
            <a:r>
              <a:rPr lang="en-US" altLang="zh-CN" dirty="0" smtClean="0"/>
              <a:t>Personality </a:t>
            </a:r>
            <a:r>
              <a:rPr lang="en-US" altLang="zh-CN" dirty="0"/>
              <a:t>differences can become visible (in odd ways!)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/>
              <a:t>. Unix file-system features make little sense in Windows </a:t>
            </a:r>
            <a:r>
              <a:rPr lang="en-US" altLang="zh-CN" dirty="0" smtClean="0"/>
              <a:t>Desktop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11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Example: using shared char * </a:t>
            </a:r>
            <a:r>
              <a:rPr lang="en-US" altLang="zh-CN" dirty="0" smtClean="0"/>
              <a:t>f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340" y="1600200"/>
            <a:ext cx="7954710" cy="47091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Memory Mapping a </a:t>
            </a:r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#define LENGTH 4096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 ( 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fd</a:t>
            </a:r>
            <a:r>
              <a:rPr lang="en-US" altLang="zh-CN" dirty="0"/>
              <a:t>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 char * f;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if </a:t>
            </a:r>
            <a:r>
              <a:rPr lang="en-US" altLang="zh-CN" dirty="0"/>
              <a:t>( (</a:t>
            </a:r>
            <a:r>
              <a:rPr lang="en-US" altLang="zh-CN" dirty="0" err="1"/>
              <a:t>fd</a:t>
            </a:r>
            <a:r>
              <a:rPr lang="en-US" altLang="zh-CN" dirty="0"/>
              <a:t> = open ("testfile.txt", O_RDWR, 0)) &lt; 0 ) exit (1);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f </a:t>
            </a:r>
            <a:r>
              <a:rPr lang="en-US" altLang="zh-CN" dirty="0"/>
              <a:t>= </a:t>
            </a:r>
            <a:r>
              <a:rPr lang="en-US" altLang="zh-CN" dirty="0" err="1"/>
              <a:t>mmap</a:t>
            </a:r>
            <a:r>
              <a:rPr lang="en-US" altLang="zh-CN" dirty="0"/>
              <a:t>( NULL, LENGTH, PROT_READ | PROT_WRITE, MAP_FILE | MAP_SHARED, </a:t>
            </a:r>
            <a:r>
              <a:rPr lang="en-US" altLang="zh-CN" dirty="0" err="1"/>
              <a:t>fd</a:t>
            </a:r>
            <a:r>
              <a:rPr lang="en-US" altLang="zh-CN" dirty="0"/>
              <a:t>, 0 );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16; </a:t>
            </a:r>
            <a:r>
              <a:rPr lang="en-US" altLang="zh-CN" dirty="0" err="1"/>
              <a:t>i</a:t>
            </a:r>
            <a:r>
              <a:rPr lang="en-US" altLang="zh-CN" dirty="0"/>
              <a:t>++) f[</a:t>
            </a:r>
            <a:r>
              <a:rPr lang="en-US" altLang="zh-CN" dirty="0" err="1"/>
              <a:t>i</a:t>
            </a:r>
            <a:r>
              <a:rPr lang="en-US" altLang="zh-CN" dirty="0"/>
              <a:t> + 16] = f[</a:t>
            </a:r>
            <a:r>
              <a:rPr lang="en-US" altLang="zh-CN" dirty="0" err="1"/>
              <a:t>i</a:t>
            </a:r>
            <a:r>
              <a:rPr lang="en-US" altLang="zh-CN" dirty="0"/>
              <a:t>];    // Changes to memory reflected in file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munmap</a:t>
            </a:r>
            <a:r>
              <a:rPr lang="en-US" altLang="zh-CN" dirty="0" smtClean="0"/>
              <a:t> </a:t>
            </a:r>
            <a:r>
              <a:rPr lang="en-US" altLang="zh-CN" dirty="0"/>
              <a:t>(f, LENGTH); close (</a:t>
            </a:r>
            <a:r>
              <a:rPr lang="en-US" altLang="zh-CN" dirty="0" err="1"/>
              <a:t>fd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mtClean="0"/>
              <a:t>    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34795" y="552069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对齐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763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Windows Architecture (User Mode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5460" y="1600200"/>
            <a:ext cx="717308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Changing capabilities (Permissions)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Replace with those of another user or group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Raise </a:t>
            </a:r>
            <a:r>
              <a:rPr lang="en-US" altLang="zh-CN" dirty="0"/>
              <a:t>or lower permissions</a:t>
            </a:r>
            <a:endParaRPr lang="en-US" altLang="zh-CN" dirty="0"/>
          </a:p>
          <a:p>
            <a:pPr lvl="1"/>
            <a:r>
              <a:rPr lang="en-US" altLang="zh-CN" dirty="0" err="1" smtClean="0"/>
              <a:t>su</a:t>
            </a:r>
            <a:r>
              <a:rPr lang="en-US" altLang="zh-CN" dirty="0" smtClean="0"/>
              <a:t> </a:t>
            </a:r>
            <a:r>
              <a:rPr lang="en-US" altLang="zh-CN" dirty="0"/>
              <a:t>(set/ substitute user) command and </a:t>
            </a:r>
            <a:r>
              <a:rPr lang="en-US" altLang="zh-CN" dirty="0" err="1"/>
              <a:t>setuid</a:t>
            </a:r>
            <a:r>
              <a:rPr lang="en-US" altLang="zh-CN" dirty="0"/>
              <a:t>/ </a:t>
            </a:r>
            <a:r>
              <a:rPr lang="en-US" altLang="zh-CN" dirty="0" err="1"/>
              <a:t>seteuid</a:t>
            </a:r>
            <a:r>
              <a:rPr lang="en-US" altLang="zh-CN" dirty="0"/>
              <a:t>/ </a:t>
            </a:r>
            <a:r>
              <a:rPr lang="en-US" altLang="zh-CN" dirty="0" err="1"/>
              <a:t>setgid</a:t>
            </a:r>
            <a:r>
              <a:rPr lang="en-US" altLang="zh-CN" dirty="0"/>
              <a:t>/ </a:t>
            </a:r>
            <a:r>
              <a:rPr lang="en-US" altLang="zh-CN" dirty="0" err="1"/>
              <a:t>setegid</a:t>
            </a:r>
            <a:r>
              <a:rPr lang="en-US" altLang="zh-CN" dirty="0"/>
              <a:t> functions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Cause </a:t>
            </a:r>
            <a:r>
              <a:rPr lang="en-US" altLang="zh-CN" dirty="0"/>
              <a:t>explicit change to User ID or Group ID</a:t>
            </a:r>
            <a:endParaRPr lang="en-US" altLang="zh-CN" dirty="0"/>
          </a:p>
          <a:p>
            <a:r>
              <a:rPr lang="en-US" altLang="zh-CN" dirty="0" smtClean="0"/>
              <a:t>Give </a:t>
            </a:r>
            <a:r>
              <a:rPr lang="en-US" altLang="zh-CN" dirty="0"/>
              <a:t>different access rights than user would normally have</a:t>
            </a:r>
            <a:endParaRPr lang="en-US" altLang="zh-CN" dirty="0"/>
          </a:p>
          <a:p>
            <a:pPr lvl="1"/>
            <a:r>
              <a:rPr lang="en-US" altLang="zh-CN" dirty="0" err="1" smtClean="0"/>
              <a:t>setuid</a:t>
            </a:r>
            <a:r>
              <a:rPr lang="en-US" altLang="zh-CN" dirty="0"/>
              <a:t>/ </a:t>
            </a:r>
            <a:r>
              <a:rPr lang="en-US" altLang="zh-CN" dirty="0" err="1"/>
              <a:t>setgid</a:t>
            </a:r>
            <a:r>
              <a:rPr lang="en-US" altLang="zh-CN" dirty="0"/>
              <a:t> bit on executable program files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Similar </a:t>
            </a:r>
            <a:r>
              <a:rPr lang="en-US" altLang="zh-CN" dirty="0"/>
              <a:t>to above but IDs changed when program run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56655" y="1165860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权限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Accessing System </a:t>
            </a:r>
            <a:r>
              <a:rPr lang="en-US" altLang="zh-CN" dirty="0" smtClean="0"/>
              <a:t>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How can following work and be controlled?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Keep </a:t>
            </a:r>
            <a:r>
              <a:rPr lang="en-US" altLang="zh-CN" dirty="0"/>
              <a:t>two sets of IDs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Current </a:t>
            </a:r>
            <a:r>
              <a:rPr lang="en-US" altLang="zh-CN" dirty="0"/>
              <a:t>(normal) User ID and Group ID</a:t>
            </a:r>
            <a:endParaRPr lang="en-US" altLang="zh-CN" dirty="0"/>
          </a:p>
          <a:p>
            <a:r>
              <a:rPr lang="en-US" altLang="zh-CN" dirty="0" smtClean="0"/>
              <a:t>Effective </a:t>
            </a:r>
            <a:r>
              <a:rPr lang="en-US" altLang="zh-CN" dirty="0"/>
              <a:t>User ID (</a:t>
            </a:r>
            <a:r>
              <a:rPr lang="en-US" altLang="zh-CN" dirty="0" err="1"/>
              <a:t>uid</a:t>
            </a:r>
            <a:r>
              <a:rPr lang="en-US" altLang="zh-CN" dirty="0"/>
              <a:t>) and Effective Group ID (</a:t>
            </a:r>
            <a:r>
              <a:rPr lang="en-US" altLang="zh-CN" dirty="0" err="1"/>
              <a:t>gid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 smtClean="0"/>
              <a:t>But </a:t>
            </a:r>
            <a:r>
              <a:rPr lang="en-US" altLang="zh-CN" dirty="0"/>
              <a:t>these are for ‘long-lived’ operations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lifetime of process or terminal session</a:t>
            </a:r>
            <a:endParaRPr lang="en-US" altLang="zh-CN" dirty="0"/>
          </a:p>
          <a:p>
            <a:r>
              <a:rPr lang="en-US" altLang="zh-CN" dirty="0" smtClean="0"/>
              <a:t>What </a:t>
            </a:r>
            <a:r>
              <a:rPr lang="en-US" altLang="zh-CN" dirty="0"/>
              <a:t>about short-term operations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</a:t>
            </a:r>
            <a:r>
              <a:rPr lang="en-US" altLang="zh-CN" dirty="0"/>
              <a:t>. Need access to a device for input and output?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911" y="457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Accessing System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System calls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open</a:t>
            </a:r>
            <a:r>
              <a:rPr lang="en-US" altLang="zh-CN" dirty="0"/>
              <a:t>( ), read( ), write( ), close( ), exit( ), …</a:t>
            </a:r>
            <a:endParaRPr lang="en-US" altLang="zh-CN" dirty="0"/>
          </a:p>
          <a:p>
            <a:pPr lvl="1"/>
            <a:r>
              <a:rPr lang="en-US" altLang="zh-CN" dirty="0" smtClean="0"/>
              <a:t>Modern </a:t>
            </a:r>
            <a:r>
              <a:rPr lang="en-US" altLang="zh-CN" dirty="0"/>
              <a:t>systems have around 300 such calls</a:t>
            </a:r>
            <a:endParaRPr lang="en-US" altLang="zh-CN" dirty="0"/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has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Stub </a:t>
            </a:r>
            <a:r>
              <a:rPr lang="en-US" altLang="zh-CN" dirty="0"/>
              <a:t>function (in user space) compiled into user code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e.g</a:t>
            </a:r>
            <a:r>
              <a:rPr lang="en-US" altLang="zh-CN" dirty="0"/>
              <a:t>. provided by standard C library: </a:t>
            </a:r>
            <a:r>
              <a:rPr lang="en-US" altLang="zh-CN" dirty="0" err="1"/>
              <a:t>libc</a:t>
            </a:r>
            <a:r>
              <a:rPr lang="en-US" altLang="zh-CN" dirty="0"/>
              <a:t>, </a:t>
            </a:r>
            <a:r>
              <a:rPr lang="en-US" altLang="zh-CN" dirty="0" err="1"/>
              <a:t>newlib</a:t>
            </a:r>
            <a:r>
              <a:rPr lang="en-US" altLang="zh-CN" dirty="0"/>
              <a:t>, …</a:t>
            </a:r>
            <a:endParaRPr lang="en-US" altLang="zh-CN" dirty="0"/>
          </a:p>
          <a:p>
            <a:r>
              <a:rPr lang="en-US" altLang="zh-CN" dirty="0" smtClean="0"/>
              <a:t>Corresponding </a:t>
            </a:r>
            <a:r>
              <a:rPr lang="en-US" altLang="zh-CN" dirty="0"/>
              <a:t>kernel function to perform operation</a:t>
            </a:r>
            <a:endParaRPr lang="en-US" altLang="zh-CN" dirty="0"/>
          </a:p>
          <a:p>
            <a:pPr lvl="1"/>
            <a:r>
              <a:rPr lang="en-US" altLang="zh-CN" dirty="0" smtClean="0"/>
              <a:t>Need </a:t>
            </a:r>
            <a:r>
              <a:rPr lang="en-US" altLang="zh-CN" dirty="0"/>
              <a:t>mechanism to link the two…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Also</a:t>
            </a:r>
            <a:r>
              <a:rPr lang="en-US" altLang="zh-CN" dirty="0"/>
              <a:t>, need generic mechanisms to switch between privilege levels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PRIVILEGE </a:t>
            </a:r>
            <a:r>
              <a:rPr lang="en-US" altLang="zh-CN" dirty="0" smtClean="0"/>
              <a:t>LEVELS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ab9fa55-82d3-46d1-9805-52a801539f2d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9110</Words>
  <Application>WPS 演示</Application>
  <PresentationFormat>全屏显示(4:3)</PresentationFormat>
  <Paragraphs>323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Arial</vt:lpstr>
      <vt:lpstr>Monotype Sorts</vt:lpstr>
      <vt:lpstr>Wingdings</vt:lpstr>
      <vt:lpstr>Century Gothic</vt:lpstr>
      <vt:lpstr>微软雅黑</vt:lpstr>
      <vt:lpstr>Arial Unicode MS</vt:lpstr>
      <vt:lpstr>Calibri</vt:lpstr>
      <vt:lpstr>Custom Design</vt:lpstr>
      <vt:lpstr>Slide 2: Text Only</vt:lpstr>
      <vt:lpstr>水汽尾迹</vt:lpstr>
      <vt:lpstr>PowerPoint 演示文稿</vt:lpstr>
      <vt:lpstr>Graphical User Interface/ Desktop</vt:lpstr>
      <vt:lpstr>Windows Architecture (Kernel Mode)</vt:lpstr>
      <vt:lpstr>OS Personality</vt:lpstr>
      <vt:lpstr>Windows Architecture (User Mode)</vt:lpstr>
      <vt:lpstr>Changing capabilities (Permissions)</vt:lpstr>
      <vt:lpstr>Accessing System Resources</vt:lpstr>
      <vt:lpstr>Accessing System Resources</vt:lpstr>
      <vt:lpstr>CHANGING PRIVILEGE LEVELS</vt:lpstr>
      <vt:lpstr>Entering User Mode on x86</vt:lpstr>
      <vt:lpstr>Recall: Common Configuration</vt:lpstr>
      <vt:lpstr>From User Mode to System Mode</vt:lpstr>
      <vt:lpstr>Interrupts and Privilege Level</vt:lpstr>
      <vt:lpstr>Software Interrupts and Traps</vt:lpstr>
      <vt:lpstr>Multiple Rings: x86 Interrupt Gates</vt:lpstr>
      <vt:lpstr>Making a system call on x86</vt:lpstr>
      <vt:lpstr>Simple I/O Example</vt:lpstr>
      <vt:lpstr>Making Unix System Calls</vt:lpstr>
      <vt:lpstr>Direct System Call from C</vt:lpstr>
      <vt:lpstr>System Call Entry Point</vt:lpstr>
      <vt:lpstr>Unix System Calls</vt:lpstr>
      <vt:lpstr>System Call Dispatcher</vt:lpstr>
      <vt:lpstr>CREATING PROCESSES</vt:lpstr>
      <vt:lpstr>Creating a Process</vt:lpstr>
      <vt:lpstr>Running a New Application</vt:lpstr>
      <vt:lpstr>Copy on write</vt:lpstr>
      <vt:lpstr>Creating a Child: Copy on Write</vt:lpstr>
      <vt:lpstr>Creating a Child: Copy on Write</vt:lpstr>
      <vt:lpstr>Creating a Child: Copy on Write</vt:lpstr>
      <vt:lpstr>Creating a Child: Copy on Write</vt:lpstr>
      <vt:lpstr>Creating a Child: Copy on Write</vt:lpstr>
      <vt:lpstr>Adjacent Faulting</vt:lpstr>
      <vt:lpstr>Catching NULL pointer references</vt:lpstr>
      <vt:lpstr>A NULL reference hits Page 0</vt:lpstr>
      <vt:lpstr>SHARED MEMORY</vt:lpstr>
      <vt:lpstr>Processes and Shared Libraries</vt:lpstr>
      <vt:lpstr>Shared Libraries (/Memory)</vt:lpstr>
      <vt:lpstr>Dynamic Libraries</vt:lpstr>
      <vt:lpstr>Creating a shared memory area</vt:lpstr>
      <vt:lpstr>Example: using shared char * f</vt:lpstr>
      <vt:lpstr>Memory Mapping a File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1825</cp:revision>
  <cp:lastPrinted>2015-10-16T12:49:00Z</cp:lastPrinted>
  <dcterms:created xsi:type="dcterms:W3CDTF">2011-10-31T13:04:00Z</dcterms:created>
  <dcterms:modified xsi:type="dcterms:W3CDTF">2023-02-22T05:34:23Z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ED451C3FD64A410E8CBDC00EE7E63CBC</vt:lpwstr>
  </property>
  <property fmtid="{D5CDD505-2E9C-101B-9397-08002B2CF9AE}" pid="3" name="KSOProductBuildVer">
    <vt:lpwstr>2052-11.1.0.13703</vt:lpwstr>
  </property>
</Properties>
</file>