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9"/>
  </p:notesMasterIdLst>
  <p:handoutMasterIdLst>
    <p:handoutMasterId r:id="rId40"/>
  </p:handoutMasterIdLst>
  <p:sldIdLst>
    <p:sldId id="293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03" r:id="rId38"/>
  </p:sldIdLst>
  <p:sldSz cx="9144000" cy="6858000" type="screen4x3"/>
  <p:notesSz cx="6797675" cy="9928225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>
                <a:solidFill>
                  <a:srgbClr val="BC0D16"/>
                </a:solidFill>
              </a:rPr>
              <a:t>(Emerging </a:t>
            </a:r>
            <a:r>
              <a:rPr lang="en-GB" sz="4200" dirty="0" smtClean="0">
                <a:solidFill>
                  <a:srgbClr val="BC0D16"/>
                </a:solidFill>
              </a:rPr>
              <a:t>Issues</a:t>
            </a:r>
            <a:r>
              <a:rPr lang="en-GB" sz="4200" dirty="0" smtClean="0">
                <a:solidFill>
                  <a:srgbClr val="BC0D16"/>
                </a:solidFill>
              </a:rPr>
              <a:t>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Multi-processor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I/O Support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 </a:t>
            </a:r>
            <a:r>
              <a:rPr lang="en-US" altLang="zh-CN" dirty="0"/>
              <a:t>PIC (or IO-APIC) routes interrupts to CPUs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CPUs </a:t>
            </a:r>
            <a:r>
              <a:rPr lang="en-US" altLang="zh-CN" dirty="0"/>
              <a:t>each have own Local Advanced PIC (LAPIC)</a:t>
            </a:r>
            <a:endParaRPr lang="en-US" altLang="zh-CN" dirty="0"/>
          </a:p>
          <a:p>
            <a:r>
              <a:rPr lang="en-US" altLang="zh-CN" dirty="0" smtClean="0"/>
              <a:t>Spin-Locks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Spin </a:t>
            </a:r>
            <a:r>
              <a:rPr lang="en-US" altLang="zh-CN" dirty="0"/>
              <a:t>on shared (lock-release) object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Make </a:t>
            </a:r>
            <a:r>
              <a:rPr lang="en-US" altLang="zh-CN" dirty="0"/>
              <a:t>little sense on single-processor systems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Useful </a:t>
            </a:r>
            <a:r>
              <a:rPr lang="en-US" altLang="zh-CN" dirty="0"/>
              <a:t>for brief locks in multi-processor systems (still work going on)</a:t>
            </a:r>
            <a:endParaRPr lang="en-US" altLang="zh-CN" dirty="0"/>
          </a:p>
          <a:p>
            <a:r>
              <a:rPr lang="en-US" altLang="zh-CN" dirty="0" smtClean="0"/>
              <a:t>Page </a:t>
            </a:r>
            <a:r>
              <a:rPr lang="en-US" altLang="zh-CN" dirty="0"/>
              <a:t>replacement policies may differ, for example, NT uses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LRU </a:t>
            </a:r>
            <a:r>
              <a:rPr lang="en-US" altLang="zh-CN" dirty="0"/>
              <a:t>in single-processor 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FIFO </a:t>
            </a:r>
            <a:r>
              <a:rPr lang="en-US" altLang="zh-CN" dirty="0"/>
              <a:t>in multi-processor systems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VIRTUALISATION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Virtualization</a:t>
            </a:r>
            <a:r>
              <a:rPr lang="en-US" altLang="zh-CN" dirty="0"/>
              <a:t>: </a:t>
            </a:r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machines under </a:t>
            </a:r>
            <a:r>
              <a:rPr lang="en-US" altLang="zh-CN" dirty="0" smtClean="0"/>
              <a:t>utilized</a:t>
            </a:r>
            <a:r>
              <a:rPr lang="en-US" altLang="zh-CN" dirty="0"/>
              <a:t>, often idle</a:t>
            </a:r>
            <a:endParaRPr lang="en-US" altLang="zh-CN" dirty="0"/>
          </a:p>
          <a:p>
            <a:r>
              <a:rPr lang="en-US" altLang="zh-CN" dirty="0" smtClean="0"/>
              <a:t>Normal </a:t>
            </a:r>
            <a:r>
              <a:rPr lang="en-US" altLang="zh-CN" dirty="0"/>
              <a:t>application protection insufficient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en-US" altLang="zh-CN" dirty="0"/>
              <a:t>/ service protection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Cloud </a:t>
            </a:r>
            <a:r>
              <a:rPr lang="en-US" altLang="zh-CN" dirty="0"/>
              <a:t>computing platforms</a:t>
            </a:r>
            <a:endParaRPr lang="en-US" altLang="zh-CN" dirty="0"/>
          </a:p>
          <a:p>
            <a:r>
              <a:rPr lang="en-US" altLang="zh-CN" dirty="0" smtClean="0"/>
              <a:t>Not </a:t>
            </a:r>
            <a:r>
              <a:rPr lang="en-US" altLang="zh-CN" dirty="0"/>
              <a:t>a new idea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</a:t>
            </a:r>
            <a:r>
              <a:rPr lang="en-US" altLang="zh-CN" dirty="0"/>
              <a:t>offered by IBM OSs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recently in their z/VM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Virtualization</a:t>
            </a:r>
            <a:r>
              <a:rPr lang="en-US" altLang="zh-CN" dirty="0"/>
              <a:t>: </a:t>
            </a:r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 Each OS expects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Well </a:t>
            </a:r>
            <a:r>
              <a:rPr lang="en-US" altLang="zh-CN" dirty="0"/>
              <a:t>known boot process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BIOS</a:t>
            </a:r>
            <a:r>
              <a:rPr lang="en-US" altLang="zh-CN" dirty="0"/>
              <a:t>, GRUB/ </a:t>
            </a:r>
            <a:r>
              <a:rPr lang="en-US" altLang="zh-CN" dirty="0" err="1"/>
              <a:t>NTLoader</a:t>
            </a:r>
            <a:r>
              <a:rPr lang="en-US" altLang="zh-CN" dirty="0"/>
              <a:t>/ …, …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Processor(s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and timer 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Reasonable </a:t>
            </a:r>
            <a:r>
              <a:rPr lang="en-US" altLang="zh-CN" dirty="0"/>
              <a:t>amount of memory with known layout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/>
              <a:t>management system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Segmentation </a:t>
            </a:r>
            <a:r>
              <a:rPr lang="en-US" altLang="zh-CN" dirty="0"/>
              <a:t>or Paging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Direct </a:t>
            </a:r>
            <a:r>
              <a:rPr lang="en-US" altLang="zh-CN" dirty="0"/>
              <a:t>access to all IO subsystems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/>
              <a:t>PCI) device enumeration and inter-bus bridges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Range </a:t>
            </a:r>
            <a:r>
              <a:rPr lang="en-US" altLang="zh-CN" dirty="0"/>
              <a:t>of IO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Protection </a:t>
            </a:r>
            <a:r>
              <a:rPr lang="en-US" altLang="zh-CN" dirty="0"/>
              <a:t>system with distinct supervisor and user modes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52" y="5877273"/>
            <a:ext cx="7560840" cy="7920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Note: none of these are directly accessible from user mode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409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‘Unsupported’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Protecting components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 </a:t>
            </a:r>
            <a:r>
              <a:rPr lang="en-US" altLang="zh-CN" dirty="0"/>
              <a:t>OS runs in Supervisor/ System/ Kernel space</a:t>
            </a:r>
            <a:endParaRPr lang="en-US" altLang="zh-CN" dirty="0"/>
          </a:p>
          <a:p>
            <a:pPr lvl="1"/>
            <a:r>
              <a:rPr lang="en-US" altLang="zh-CN" dirty="0" smtClean="0"/>
              <a:t>Guest </a:t>
            </a:r>
            <a:r>
              <a:rPr lang="en-US" altLang="zh-CN" dirty="0"/>
              <a:t>OS runs in User space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Seen </a:t>
            </a:r>
            <a:r>
              <a:rPr lang="en-US" altLang="zh-CN" dirty="0"/>
              <a:t>as ‘normal’ application level process</a:t>
            </a:r>
            <a:endParaRPr lang="en-US" altLang="zh-CN" dirty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apps. run in same User mode address space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Host </a:t>
            </a:r>
            <a:r>
              <a:rPr lang="en-US" altLang="zh-CN" dirty="0"/>
              <a:t>OS based applications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Guest </a:t>
            </a:r>
            <a:r>
              <a:rPr lang="en-US" altLang="zh-CN" dirty="0"/>
              <a:t>OS based applications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603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Running an OS as a User </a:t>
            </a:r>
            <a:r>
              <a:rPr lang="en-US" altLang="zh-CN" dirty="0" smtClean="0"/>
              <a:t>Application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593" y="1560764"/>
            <a:ext cx="7459200" cy="46765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529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‘Unsupported’ </a:t>
            </a:r>
            <a:r>
              <a:rPr lang="en-US" altLang="zh-CN" dirty="0" smtClean="0"/>
              <a:t>Virtualization </a:t>
            </a:r>
            <a:r>
              <a:rPr lang="en-US" altLang="zh-CN" dirty="0"/>
              <a:t>on </a:t>
            </a:r>
            <a:r>
              <a:rPr lang="en-US" altLang="zh-CN" dirty="0" smtClean="0"/>
              <a:t>x86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x86 provides more than two protection levels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move Guest OS (Ring-0) functions to Ring-1</a:t>
            </a:r>
            <a:endParaRPr lang="en-US" altLang="zh-CN" dirty="0"/>
          </a:p>
          <a:p>
            <a:pPr lvl="1"/>
            <a:r>
              <a:rPr lang="en-US" altLang="zh-CN" dirty="0" smtClean="0"/>
              <a:t>Host </a:t>
            </a:r>
            <a:r>
              <a:rPr lang="en-US" altLang="zh-CN" dirty="0"/>
              <a:t>OS would still run in Ring-0</a:t>
            </a:r>
            <a:endParaRPr lang="en-US" altLang="zh-CN" dirty="0"/>
          </a:p>
          <a:p>
            <a:pPr lvl="1"/>
            <a:r>
              <a:rPr lang="en-US" altLang="zh-CN" dirty="0" smtClean="0"/>
              <a:t>Applications </a:t>
            </a:r>
            <a:r>
              <a:rPr lang="en-US" altLang="zh-CN" dirty="0"/>
              <a:t>continue to run in Ring-3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Note: such support is unusual so non-portable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Most processors support only User/ Supervisor modes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84"/>
            <a:ext cx="8229600" cy="1143000"/>
          </a:xfrm>
        </p:spPr>
        <p:txBody>
          <a:bodyPr/>
          <a:lstStyle/>
          <a:p>
            <a:r>
              <a:rPr lang="en-US" altLang="zh-CN" dirty="0"/>
              <a:t>Adding Guest OS into </a:t>
            </a:r>
            <a:r>
              <a:rPr lang="en-US" altLang="zh-CN" dirty="0" smtClean="0"/>
              <a:t>Ring 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649" y="1549179"/>
            <a:ext cx="6336703" cy="48321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‘Unsupported’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instructions work differently in rings-0 and 3</a:t>
            </a:r>
            <a:endParaRPr lang="en-US" altLang="zh-CN" dirty="0"/>
          </a:p>
          <a:p>
            <a:pPr lvl="1"/>
            <a:r>
              <a:rPr lang="en-US" altLang="zh-CN" dirty="0" smtClean="0"/>
              <a:t>Don’t </a:t>
            </a:r>
            <a:r>
              <a:rPr lang="en-US" altLang="zh-CN" dirty="0"/>
              <a:t>allow applications to configure Page Tables, etc.</a:t>
            </a:r>
            <a:endParaRPr lang="en-US" altLang="zh-CN" dirty="0"/>
          </a:p>
          <a:p>
            <a:pPr lvl="1"/>
            <a:r>
              <a:rPr lang="en-US" altLang="zh-CN" dirty="0" smtClean="0"/>
              <a:t>Must </a:t>
            </a:r>
            <a:r>
              <a:rPr lang="en-US" altLang="zh-CN" dirty="0"/>
              <a:t>trap these and use binary re-writing techniques</a:t>
            </a:r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general, we need a better solution…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Para-virtualization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guest OS to be </a:t>
            </a:r>
            <a:r>
              <a:rPr lang="en-US" altLang="zh-CN" dirty="0" smtClean="0"/>
              <a:t>virtualization </a:t>
            </a:r>
            <a:r>
              <a:rPr lang="en-US" altLang="zh-CN" dirty="0"/>
              <a:t>aware</a:t>
            </a:r>
            <a:endParaRPr lang="en-US" altLang="zh-CN" dirty="0"/>
          </a:p>
          <a:p>
            <a:pPr lvl="1"/>
            <a:r>
              <a:rPr lang="en-US" altLang="zh-CN" dirty="0" smtClean="0"/>
              <a:t>CPU </a:t>
            </a:r>
            <a:r>
              <a:rPr lang="en-US" altLang="zh-CN" dirty="0"/>
              <a:t>features accessed by function ‘calls’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Privileged </a:t>
            </a:r>
            <a:r>
              <a:rPr lang="en-US" altLang="zh-CN" dirty="0"/>
              <a:t>instructions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Memory </a:t>
            </a:r>
            <a:r>
              <a:rPr lang="en-US" altLang="zh-CN" dirty="0"/>
              <a:t>management, …</a:t>
            </a:r>
            <a:endParaRPr lang="en-US" altLang="zh-CN" dirty="0"/>
          </a:p>
          <a:p>
            <a:pPr lvl="1"/>
            <a:r>
              <a:rPr lang="en-US" altLang="zh-CN" dirty="0" smtClean="0"/>
              <a:t>Up-calls </a:t>
            </a:r>
            <a:r>
              <a:rPr lang="en-US" altLang="zh-CN" dirty="0"/>
              <a:t>in place of normal interrupt handling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Register </a:t>
            </a:r>
            <a:r>
              <a:rPr lang="en-US" altLang="zh-CN" dirty="0"/>
              <a:t>interrupt handler functions to be up-called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smtClean="0"/>
              <a:t>PROCESSORS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Danger of </a:t>
            </a:r>
            <a:r>
              <a:rPr lang="en-US" altLang="zh-CN" dirty="0"/>
              <a:t>Para-virtualization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Temptation to take things too far…</a:t>
            </a:r>
            <a:endParaRPr lang="en-US" altLang="zh-CN" dirty="0"/>
          </a:p>
          <a:p>
            <a:r>
              <a:rPr lang="en-US" altLang="zh-CN" dirty="0" smtClean="0"/>
              <a:t>Kernel </a:t>
            </a:r>
            <a:r>
              <a:rPr lang="en-US" altLang="zh-CN" dirty="0"/>
              <a:t>can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Become </a:t>
            </a:r>
            <a:r>
              <a:rPr lang="en-US" altLang="zh-CN" dirty="0"/>
              <a:t>overly-dependent on one VM Monitor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At </a:t>
            </a:r>
            <a:r>
              <a:rPr lang="en-US" altLang="zh-CN" dirty="0"/>
              <a:t>extreme, even limited to specific version of Monitor</a:t>
            </a:r>
            <a:endParaRPr lang="en-US" altLang="zh-CN" dirty="0"/>
          </a:p>
          <a:p>
            <a:pPr lvl="1"/>
            <a:r>
              <a:rPr lang="en-US" altLang="zh-CN" dirty="0" smtClean="0"/>
              <a:t>Diverge </a:t>
            </a:r>
            <a:r>
              <a:rPr lang="en-US" altLang="zh-CN" dirty="0"/>
              <a:t>into separate VM and Native kernels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Big </a:t>
            </a:r>
            <a:r>
              <a:rPr lang="en-US" altLang="zh-CN" dirty="0"/>
              <a:t>problem if split becomes visible to applications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Virtualization </a:t>
            </a:r>
            <a:r>
              <a:rPr lang="en-US" altLang="zh-CN" dirty="0"/>
              <a:t>Models: </a:t>
            </a:r>
            <a:r>
              <a:rPr lang="en-US" altLang="zh-CN" dirty="0" smtClean="0"/>
              <a:t>Hosted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604663"/>
          </a:xfrm>
        </p:spPr>
        <p:txBody>
          <a:bodyPr/>
          <a:lstStyle/>
          <a:p>
            <a:r>
              <a:rPr lang="en-US" altLang="zh-CN" dirty="0"/>
              <a:t> Guest OSs sit ‘on top’ of existing OS and </a:t>
            </a:r>
            <a:r>
              <a:rPr lang="en-US" altLang="zh-CN" dirty="0" smtClean="0"/>
              <a:t>drivers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348880"/>
            <a:ext cx="7335134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2913"/>
            <a:ext cx="3047211" cy="11938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44" y="4476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Virtualization Model: Hypervisor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Guests on top of minimal ‘kernel’/ hypervisor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2606"/>
            <a:ext cx="7064777" cy="37835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" y="-21164"/>
            <a:ext cx="3183795" cy="13099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977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Virtualization </a:t>
            </a:r>
            <a:r>
              <a:rPr lang="en-US" altLang="zh-CN" dirty="0"/>
              <a:t>Models: </a:t>
            </a:r>
            <a:r>
              <a:rPr lang="en-US" altLang="zh-CN" dirty="0" smtClean="0"/>
              <a:t>Hybrid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Hypervisor + ‘service OS’ with full driver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4" y="2348880"/>
            <a:ext cx="7907584" cy="41398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First generation: OS-Hosted VM Monitor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Inefficient</a:t>
            </a:r>
            <a:r>
              <a:rPr lang="en-US" altLang="zh-CN" dirty="0"/>
              <a:t>: fine granularity access to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Flexible</a:t>
            </a:r>
            <a:r>
              <a:rPr lang="en-US" altLang="zh-CN" dirty="0"/>
              <a:t>: well established set of drivers</a:t>
            </a:r>
            <a:endParaRPr lang="en-US" altLang="zh-CN" dirty="0"/>
          </a:p>
          <a:p>
            <a:r>
              <a:rPr lang="en-US" altLang="zh-CN" dirty="0" smtClean="0"/>
              <a:t>Second </a:t>
            </a:r>
            <a:r>
              <a:rPr lang="en-US" altLang="zh-CN" dirty="0"/>
              <a:t>generation: Stand-alone Hypervisor VMM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Efficient</a:t>
            </a:r>
            <a:r>
              <a:rPr lang="en-US" altLang="zh-CN" dirty="0"/>
              <a:t>, lightweight solution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 </a:t>
            </a:r>
            <a:r>
              <a:rPr lang="en-US" altLang="zh-CN" dirty="0"/>
              <a:t>OS restricted to more limited set of drivers, unless willing to pay penalty of first generation approach</a:t>
            </a:r>
            <a:endParaRPr lang="en-US" altLang="zh-CN" dirty="0"/>
          </a:p>
          <a:p>
            <a:r>
              <a:rPr lang="en-US" altLang="zh-CN" dirty="0" smtClean="0"/>
              <a:t>Third </a:t>
            </a:r>
            <a:r>
              <a:rPr lang="en-US" altLang="zh-CN" dirty="0"/>
              <a:t>generation: Hybrid VMM (Hypervisor + OSs)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Best </a:t>
            </a:r>
            <a:r>
              <a:rPr lang="en-US" altLang="zh-CN" dirty="0"/>
              <a:t>of both worlds: lightweight solution with backup of protection and driver support of one or more support OSs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Memory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9"/>
            <a:ext cx="8686800" cy="15073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Now a fairly complex chain of address mappings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can be pre-computed and loaded into host page </a:t>
            </a:r>
            <a:r>
              <a:rPr lang="en-US" altLang="zh-CN" dirty="0" smtClean="0"/>
              <a:t>tables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852936"/>
            <a:ext cx="6313834" cy="37528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636" y="457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Return of Hardware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Architectural support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 </a:t>
            </a:r>
            <a:r>
              <a:rPr lang="en-US" altLang="zh-CN" dirty="0"/>
              <a:t>VT-x (IA32), VT-</a:t>
            </a:r>
            <a:r>
              <a:rPr lang="en-US" altLang="zh-CN" dirty="0" err="1"/>
              <a:t>i</a:t>
            </a:r>
            <a:r>
              <a:rPr lang="en-US" altLang="zh-CN" dirty="0"/>
              <a:t> (Itanium), and now </a:t>
            </a:r>
            <a:r>
              <a:rPr lang="en-US" altLang="zh-CN" dirty="0" smtClean="0"/>
              <a:t>Virtualization </a:t>
            </a:r>
            <a:r>
              <a:rPr lang="en-US" altLang="zh-CN" dirty="0"/>
              <a:t>Technology for Directed IO (VT-d)</a:t>
            </a:r>
            <a:endParaRPr lang="en-US" altLang="zh-CN" dirty="0"/>
          </a:p>
          <a:p>
            <a:pPr lvl="1"/>
            <a:r>
              <a:rPr lang="en-US" altLang="zh-CN" dirty="0" smtClean="0"/>
              <a:t>AMD-V </a:t>
            </a:r>
            <a:r>
              <a:rPr lang="en-US" altLang="zh-CN" dirty="0"/>
              <a:t>and AMD Integrated Memory Controller</a:t>
            </a:r>
            <a:endParaRPr lang="en-US" altLang="zh-CN" dirty="0"/>
          </a:p>
          <a:p>
            <a:r>
              <a:rPr lang="en-US" altLang="zh-CN" dirty="0" smtClean="0"/>
              <a:t>Peripheral </a:t>
            </a:r>
            <a:r>
              <a:rPr lang="en-US" altLang="zh-CN" dirty="0"/>
              <a:t>Component Interconnect Express (</a:t>
            </a:r>
            <a:r>
              <a:rPr lang="en-US" altLang="zh-CN" dirty="0" err="1"/>
              <a:t>PCIe</a:t>
            </a:r>
            <a:r>
              <a:rPr lang="en-US" altLang="zh-CN" dirty="0"/>
              <a:t>) extensions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Single </a:t>
            </a:r>
            <a:r>
              <a:rPr lang="en-US" altLang="zh-CN" dirty="0"/>
              <a:t>Root IO </a:t>
            </a:r>
            <a:r>
              <a:rPr lang="en-US" altLang="zh-CN" dirty="0" smtClean="0"/>
              <a:t>Virtualization </a:t>
            </a:r>
            <a:r>
              <a:rPr lang="en-US" altLang="zh-CN" dirty="0"/>
              <a:t>(SR-IOV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Intel VT-d </a:t>
            </a:r>
            <a:r>
              <a:rPr lang="en-US" altLang="zh-CN" dirty="0" smtClean="0"/>
              <a:t>IO-MMU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5795"/>
            <a:ext cx="8686800" cy="309332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Offers VM level protected DMA via an IO-MMU *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guest OS is IO-MMU aware, this may itself be </a:t>
            </a:r>
            <a:r>
              <a:rPr lang="en-US" altLang="zh-CN" dirty="0" smtClean="0"/>
              <a:t>virtualized</a:t>
            </a:r>
            <a:endParaRPr lang="en-US" altLang="zh-CN" dirty="0"/>
          </a:p>
          <a:p>
            <a:r>
              <a:rPr lang="en-US" altLang="zh-CN" dirty="0" smtClean="0"/>
              <a:t>Adds </a:t>
            </a:r>
            <a:r>
              <a:rPr lang="en-US" altLang="zh-CN" dirty="0"/>
              <a:t>Protection Domains based on PCI addresses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 </a:t>
            </a:r>
            <a:r>
              <a:rPr lang="en-US" altLang="zh-CN" dirty="0"/>
              <a:t>domain per function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domain has own IO-MMU page </a:t>
            </a:r>
            <a:r>
              <a:rPr lang="en-US" altLang="zh-CN" dirty="0" smtClean="0"/>
              <a:t>tables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4509121"/>
            <a:ext cx="7814355" cy="20162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8413"/>
            <a:ext cx="8229600" cy="1143000"/>
          </a:xfrm>
        </p:spPr>
        <p:txBody>
          <a:bodyPr/>
          <a:lstStyle/>
          <a:p>
            <a:r>
              <a:rPr lang="en-US" altLang="zh-CN" dirty="0"/>
              <a:t>Intel VT-d </a:t>
            </a:r>
            <a:r>
              <a:rPr lang="en-US" altLang="zh-CN" dirty="0" smtClean="0"/>
              <a:t>Protect Domain Mapping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585" y="1663275"/>
            <a:ext cx="7859216" cy="46174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Single-Root IO </a:t>
            </a:r>
            <a:r>
              <a:rPr lang="en-US" altLang="zh-CN" dirty="0" smtClean="0"/>
              <a:t>Virtualization </a:t>
            </a:r>
            <a:r>
              <a:rPr lang="en-US" altLang="zh-CN" dirty="0"/>
              <a:t>(</a:t>
            </a:r>
            <a:r>
              <a:rPr lang="en-US" altLang="zh-CN" dirty="0" smtClean="0"/>
              <a:t>SR-IOV)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rmAutofit/>
          </a:bodyPr>
          <a:lstStyle/>
          <a:p>
            <a:r>
              <a:rPr lang="en-US" altLang="zh-CN" dirty="0"/>
              <a:t>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/>
              <a:t>Physical Function (PF) and resource pool</a:t>
            </a:r>
            <a:endParaRPr lang="en-US" altLang="zh-CN" dirty="0"/>
          </a:p>
          <a:p>
            <a:pPr lvl="1"/>
            <a:r>
              <a:rPr lang="en-US" altLang="zh-CN" dirty="0" smtClean="0"/>
              <a:t>Offer </a:t>
            </a:r>
            <a:r>
              <a:rPr lang="en-US" altLang="zh-CN" dirty="0"/>
              <a:t>instances of PF known as Virtual Functions (VFs)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Allocated </a:t>
            </a:r>
            <a:r>
              <a:rPr lang="en-US" altLang="zh-CN" dirty="0"/>
              <a:t>resources from PF pool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Have </a:t>
            </a:r>
            <a:r>
              <a:rPr lang="en-US" altLang="zh-CN" dirty="0"/>
              <a:t>queue/ ring buffers for communication with VM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Given </a:t>
            </a:r>
            <a:r>
              <a:rPr lang="en-US" altLang="zh-CN" dirty="0"/>
              <a:t>reference to IO-MMU descriptor for associated VM</a:t>
            </a:r>
            <a:endParaRPr lang="en-US" altLang="zh-CN" dirty="0"/>
          </a:p>
          <a:p>
            <a:r>
              <a:rPr lang="en-US" altLang="zh-CN" dirty="0" smtClean="0"/>
              <a:t>VFs </a:t>
            </a:r>
            <a:r>
              <a:rPr lang="en-US" altLang="zh-CN" dirty="0"/>
              <a:t>are invisible to normal device enumeration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2158" y="4380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Asymmetric </a:t>
            </a:r>
            <a:r>
              <a:rPr lang="en-US" altLang="zh-CN" dirty="0" smtClean="0"/>
              <a:t>Multi-processing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Scheduler runs on single processor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Coordinates </a:t>
            </a:r>
            <a:r>
              <a:rPr lang="en-US" altLang="zh-CN" dirty="0"/>
              <a:t>all others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 </a:t>
            </a:r>
            <a:r>
              <a:rPr lang="en-US" altLang="zh-CN" dirty="0"/>
              <a:t>approach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Scheduler </a:t>
            </a:r>
            <a:r>
              <a:rPr lang="en-US" altLang="zh-CN" dirty="0"/>
              <a:t>data structures only accessed by one (main) CPU</a:t>
            </a:r>
            <a:endParaRPr lang="en-US" altLang="zh-CN" dirty="0"/>
          </a:p>
          <a:p>
            <a:r>
              <a:rPr lang="en-US" altLang="zh-CN" dirty="0" smtClean="0"/>
              <a:t>Remember </a:t>
            </a:r>
            <a:r>
              <a:rPr lang="en-US" altLang="zh-CN" dirty="0"/>
              <a:t>in multi-processor systems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 </a:t>
            </a:r>
            <a:r>
              <a:rPr lang="en-US" altLang="zh-CN" dirty="0"/>
              <a:t>be significant cost in moving processes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Invalidate </a:t>
            </a:r>
            <a:r>
              <a:rPr lang="en-US" altLang="zh-CN" dirty="0"/>
              <a:t>some or all caches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I/O </a:t>
            </a:r>
            <a:r>
              <a:rPr lang="en-US" altLang="zh-CN" dirty="0"/>
              <a:t>and interrupt handling may be bound to specific CPU</a:t>
            </a:r>
            <a:endParaRPr lang="en-US" altLang="zh-CN" dirty="0"/>
          </a:p>
          <a:p>
            <a:pPr lvl="1"/>
            <a:r>
              <a:rPr lang="en-US" altLang="zh-CN" dirty="0" smtClean="0"/>
              <a:t>Some </a:t>
            </a:r>
            <a:r>
              <a:rPr lang="en-US" altLang="zh-CN" dirty="0"/>
              <a:t>(specialist) processors may not be suited to task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Can’t </a:t>
            </a:r>
            <a:r>
              <a:rPr lang="en-US" altLang="zh-CN" dirty="0"/>
              <a:t>move code from x86 to graphics processor (GPU), etc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SR-IOV </a:t>
            </a:r>
            <a:r>
              <a:rPr lang="en-US" altLang="zh-CN" dirty="0" smtClean="0"/>
              <a:t>Devices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553" y="1494119"/>
            <a:ext cx="8073520" cy="474319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SPEEDING UP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 Considerations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34185" y="5254625"/>
            <a:ext cx="110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用了</a:t>
            </a:r>
            <a:r>
              <a:rPr lang="zh-CN" altLang="en-US"/>
              <a:t>缓存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Life of a HTTP GET 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0588" y="1484784"/>
            <a:ext cx="8137077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26903"/>
            <a:ext cx="729349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I/O Splicing: </a:t>
            </a:r>
            <a:br>
              <a:rPr lang="en-US" altLang="zh-CN" dirty="0" smtClean="0"/>
            </a:br>
            <a:r>
              <a:rPr lang="en-US" altLang="zh-CN" dirty="0" smtClean="0"/>
              <a:t>read</a:t>
            </a:r>
            <a:r>
              <a:rPr lang="en-US" altLang="zh-CN" dirty="0"/>
              <a:t>( )/ write( )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sendfile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16" y="1844824"/>
            <a:ext cx="7389490" cy="4731076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716016" y="13407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59632" y="1340768"/>
            <a:ext cx="3312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Processing 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600" y="1701005"/>
            <a:ext cx="7627217" cy="4769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69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Non Uniform Memory Access (NUMA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CN" dirty="0"/>
              <a:t>Memory to Processor access costs can differ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Especially </a:t>
            </a:r>
            <a:r>
              <a:rPr lang="en-US" altLang="zh-CN" dirty="0"/>
              <a:t>on systems formed from CPU + memory cards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3429000"/>
            <a:ext cx="6405392" cy="31236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144" y="2348879"/>
            <a:ext cx="2905053" cy="28753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Interrupts and </a:t>
            </a:r>
            <a:r>
              <a:rPr lang="en-US" altLang="zh-CN" dirty="0" smtClean="0"/>
              <a:t>Multi-Processors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/>
          <a:lstStyle/>
          <a:p>
            <a:r>
              <a:rPr lang="en-US" altLang="zh-CN" dirty="0"/>
              <a:t> Interrupts need directing to appropriate processor</a:t>
            </a:r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handled on wrong CPU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 </a:t>
            </a:r>
            <a:r>
              <a:rPr lang="en-US" altLang="zh-CN" dirty="0"/>
              <a:t>must forward requests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 </a:t>
            </a:r>
            <a:r>
              <a:rPr lang="en-US" altLang="zh-CN" dirty="0"/>
              <a:t>worse, need to move code and data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Extra </a:t>
            </a:r>
            <a:r>
              <a:rPr lang="en-US" altLang="zh-CN" dirty="0"/>
              <a:t>overhead and latency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Particularly </a:t>
            </a:r>
            <a:r>
              <a:rPr lang="en-US" altLang="zh-CN" dirty="0"/>
              <a:t>high cost in NUMA systems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20" y="5224188"/>
            <a:ext cx="7588254" cy="1301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809" y="426903"/>
            <a:ext cx="8229600" cy="1143000"/>
          </a:xfrm>
        </p:spPr>
        <p:txBody>
          <a:bodyPr/>
          <a:lstStyle/>
          <a:p>
            <a:r>
              <a:rPr lang="en-US" altLang="zh-CN" dirty="0"/>
              <a:t>Symmetric Multi-Processing (SMP)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Processors considered equal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processor runs own scheduler</a:t>
            </a:r>
            <a:endParaRPr lang="en-US" altLang="zh-CN" dirty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queues either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Common</a:t>
            </a:r>
            <a:r>
              <a:rPr lang="en-US" altLang="zh-CN" dirty="0"/>
              <a:t>/ shared between processors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Per-processor </a:t>
            </a:r>
            <a:endParaRPr lang="en-US" altLang="zh-CN" dirty="0" smtClean="0"/>
          </a:p>
          <a:p>
            <a:r>
              <a:rPr lang="en-US" altLang="zh-CN" dirty="0" smtClean="0"/>
              <a:t>Adds </a:t>
            </a:r>
            <a:r>
              <a:rPr lang="en-US" altLang="zh-CN" dirty="0"/>
              <a:t>complexity of load-balancing/ process migration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Pull</a:t>
            </a:r>
            <a:r>
              <a:rPr lang="en-US" altLang="zh-CN" dirty="0"/>
              <a:t>:   Free processors may request additional processes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</a:t>
            </a:r>
            <a:r>
              <a:rPr lang="en-US" altLang="zh-CN" dirty="0"/>
              <a:t>: Periodic task redistributes processes across CPU queues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Affinity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Processes have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Can run on) CPU affinity bitmask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Preferred </a:t>
            </a:r>
            <a:r>
              <a:rPr lang="en-US" altLang="zh-CN" dirty="0"/>
              <a:t>and next CPU …see man </a:t>
            </a:r>
            <a:r>
              <a:rPr lang="en-US" altLang="zh-CN" dirty="0" smtClean="0"/>
              <a:t>task-set </a:t>
            </a:r>
            <a:r>
              <a:rPr lang="en-US" altLang="zh-CN" dirty="0"/>
              <a:t>on Unix</a:t>
            </a:r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look for ready process to run on CPU n that: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Last </a:t>
            </a:r>
            <a:r>
              <a:rPr lang="en-US" altLang="zh-CN" dirty="0"/>
              <a:t>ran on CPU n, 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Lists </a:t>
            </a:r>
            <a:r>
              <a:rPr lang="en-US" altLang="zh-CN" dirty="0"/>
              <a:t>CPU n as a preferred CPU, 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 </a:t>
            </a:r>
            <a:r>
              <a:rPr lang="en-US" altLang="zh-CN" dirty="0"/>
              <a:t>a high priority (e.g. &gt; 24 on NT)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…not so clear with virtual CPUs – hyper-threading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Virtual </a:t>
            </a:r>
            <a:r>
              <a:rPr lang="en-US" altLang="zh-CN" dirty="0"/>
              <a:t>CPUs share and compete for same resources (caches , etc.)</a:t>
            </a:r>
            <a:endParaRPr lang="en-US" altLang="zh-CN" dirty="0"/>
          </a:p>
          <a:p>
            <a:pPr lvl="2"/>
            <a:r>
              <a:rPr lang="en-US" altLang="zh-CN" dirty="0" smtClean="0"/>
              <a:t>Don’t </a:t>
            </a:r>
            <a:r>
              <a:rPr lang="en-US" altLang="zh-CN" dirty="0"/>
              <a:t>move/ rearrange threads to free up CPUs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General Purpose GPU (GPGPU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Graphics processors now common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Often underutilized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Growing </a:t>
            </a:r>
            <a:r>
              <a:rPr lang="en-US" altLang="zh-CN" dirty="0"/>
              <a:t>interest in use for general processing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OSs now use (conventional) GPU for user interface</a:t>
            </a:r>
            <a:endParaRPr lang="en-US" altLang="zh-CN" dirty="0"/>
          </a:p>
          <a:p>
            <a:r>
              <a:rPr lang="en-US" altLang="zh-CN" dirty="0" smtClean="0"/>
              <a:t>Typically </a:t>
            </a:r>
            <a:r>
              <a:rPr lang="en-US" altLang="zh-CN" dirty="0"/>
              <a:t>highly pipelined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Fine </a:t>
            </a:r>
            <a:r>
              <a:rPr lang="en-US" altLang="zh-CN" dirty="0"/>
              <a:t>grained parallelism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Tend </a:t>
            </a:r>
            <a:r>
              <a:rPr lang="en-US" altLang="zh-CN" dirty="0"/>
              <a:t>to have limited I/O interfaces </a:t>
            </a:r>
            <a:r>
              <a:rPr lang="en-US" altLang="zh-CN" dirty="0" smtClean="0"/>
              <a:t> </a:t>
            </a:r>
            <a:r>
              <a:rPr lang="en-US" altLang="zh-CN" dirty="0"/>
              <a:t>batch style </a:t>
            </a:r>
            <a:r>
              <a:rPr lang="en-US" altLang="zh-CN" dirty="0" smtClean="0"/>
              <a:t>processing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Excellent </a:t>
            </a:r>
            <a:r>
              <a:rPr lang="en-US" altLang="zh-CN" dirty="0"/>
              <a:t>for dense vector and array operations</a:t>
            </a:r>
            <a:endParaRPr lang="en-US" altLang="zh-CN" dirty="0"/>
          </a:p>
          <a:p>
            <a:r>
              <a:rPr lang="en-US" altLang="zh-CN" dirty="0" smtClean="0"/>
              <a:t>Currently </a:t>
            </a:r>
            <a:r>
              <a:rPr lang="en-US" altLang="zh-CN" dirty="0"/>
              <a:t>need special libraries (e.g. CUDA)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</a:t>
            </a:r>
            <a:r>
              <a:rPr lang="en-US" altLang="zh-CN" dirty="0"/>
              <a:t>generally schedulable within core OS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ad66bdc-dbbd-4412-82b6-f33d1d66551a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WPS 演示</Application>
  <PresentationFormat>全屏显示(4:3)</PresentationFormat>
  <Paragraphs>250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MULTIPLE PROCESSORS</vt:lpstr>
      <vt:lpstr>Asymmetric Multi-processing</vt:lpstr>
      <vt:lpstr>Processing Structure</vt:lpstr>
      <vt:lpstr>Non Uniform Memory Access (NUMA)</vt:lpstr>
      <vt:lpstr>Interrupts and Multi-Processors</vt:lpstr>
      <vt:lpstr>Symmetric Multi-Processing (SMP)</vt:lpstr>
      <vt:lpstr>Processor Affinity </vt:lpstr>
      <vt:lpstr>General Purpose GPU (GPGPU)</vt:lpstr>
      <vt:lpstr>Multi-processor System</vt:lpstr>
      <vt:lpstr>VIRTUALISATION</vt:lpstr>
      <vt:lpstr>Virtualization: Motivation</vt:lpstr>
      <vt:lpstr>Virtualization: Requirements</vt:lpstr>
      <vt:lpstr>‘Unsupported’ Virtualization</vt:lpstr>
      <vt:lpstr>Running an OS as a User Application</vt:lpstr>
      <vt:lpstr>‘Unsupported’ Virtualization on x86</vt:lpstr>
      <vt:lpstr>Adding Guest OS into Ring 1</vt:lpstr>
      <vt:lpstr>‘Unsupported’ Virtualization</vt:lpstr>
      <vt:lpstr>Para-virtualization</vt:lpstr>
      <vt:lpstr>Danger of Para-virtualization</vt:lpstr>
      <vt:lpstr>Virtualization Models: Hosted</vt:lpstr>
      <vt:lpstr>Virtualization Model: Hypervisor</vt:lpstr>
      <vt:lpstr>Virtualization Models: Hybrid</vt:lpstr>
      <vt:lpstr>Model Summary</vt:lpstr>
      <vt:lpstr>Accessing Memory</vt:lpstr>
      <vt:lpstr>Return of Hardware Virtualization</vt:lpstr>
      <vt:lpstr>Intel VT-d IO-MMU</vt:lpstr>
      <vt:lpstr>Intel VT-d Protect Domain Mapping</vt:lpstr>
      <vt:lpstr>Single-Root IO Virtualization (SR-IOV)</vt:lpstr>
      <vt:lpstr>SR-IOV Devices</vt:lpstr>
      <vt:lpstr>SPEEDING UP I/O</vt:lpstr>
      <vt:lpstr>Life of a HTTP GET Request</vt:lpstr>
      <vt:lpstr>I/O Splicing:  read( )/ write( )    sendfile( )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1933</cp:revision>
  <cp:lastPrinted>2015-10-16T12:49:00Z</cp:lastPrinted>
  <dcterms:created xsi:type="dcterms:W3CDTF">2011-10-31T13:04:00Z</dcterms:created>
  <dcterms:modified xsi:type="dcterms:W3CDTF">2022-12-14T07:39:14Z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9EB196788102463FA2FD867C357C13CA</vt:lpwstr>
  </property>
  <property fmtid="{D5CDD505-2E9C-101B-9397-08002B2CF9AE}" pid="3" name="KSOProductBuildVer">
    <vt:lpwstr>2052-11.1.0.12980</vt:lpwstr>
  </property>
</Properties>
</file>