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38"/>
  </p:notesMasterIdLst>
  <p:handoutMasterIdLst>
    <p:handoutMasterId r:id="rId39"/>
  </p:handoutMasterIdLst>
  <p:sldIdLst>
    <p:sldId id="293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8" r:id="rId18"/>
    <p:sldId id="417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03" r:id="rId37"/>
  </p:sldIdLst>
  <p:sldSz cx="9144000" cy="6858000" type="screen4x3"/>
  <p:notesSz cx="6797675" cy="9928225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>
      <p:cViewPr varScale="1">
        <p:scale>
          <a:sx n="92" d="100"/>
          <a:sy n="92" d="100"/>
        </p:scale>
        <p:origin x="13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smtClean="0">
                <a:solidFill>
                  <a:srgbClr val="BC0D16"/>
                </a:solidFill>
              </a:rPr>
              <a:t>(Introduction </a:t>
            </a:r>
            <a:r>
              <a:rPr lang="en-GB" sz="4200" dirty="0">
                <a:solidFill>
                  <a:srgbClr val="BC0D16"/>
                </a:solidFill>
              </a:rPr>
              <a:t>to </a:t>
            </a:r>
            <a:r>
              <a:rPr lang="en-GB" sz="4200" dirty="0" smtClean="0">
                <a:solidFill>
                  <a:srgbClr val="BC0D16"/>
                </a:solidFill>
              </a:rPr>
              <a:t>Concurrency)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Concurrency: </a:t>
            </a:r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altLang="zh-CN" dirty="0"/>
              <a:t>How multiple, independently controlled processes behave when running and interacting with each other.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3395540"/>
            <a:ext cx="3657600" cy="2819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20" y="3382964"/>
            <a:ext cx="5066491" cy="2782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1201" y="472521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Different definitions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“…the decomposability property of a program, algorithm, or problem into </a:t>
            </a:r>
            <a:r>
              <a:rPr lang="en-US" altLang="zh-CN" dirty="0" smtClean="0"/>
              <a:t>order-independent </a:t>
            </a:r>
            <a:r>
              <a:rPr lang="en-US" altLang="zh-CN" dirty="0"/>
              <a:t>or partially-ordered components or units</a:t>
            </a:r>
            <a:r>
              <a:rPr lang="en-US" altLang="zh-CN" dirty="0" smtClean="0"/>
              <a:t>.”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“…even if the concurrent units of the program, algorithm, or problem are executed out-of-order or in partial order, the final outcome will remain the same.”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6145" y="1080135"/>
            <a:ext cx="121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并发</a:t>
            </a:r>
            <a:r>
              <a:rPr lang="zh-CN" altLang="en-US"/>
              <a:t>定义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Consider </a:t>
            </a:r>
            <a:r>
              <a:rPr lang="en-US" altLang="zh-CN" dirty="0"/>
              <a:t>a </a:t>
            </a:r>
            <a:r>
              <a:rPr lang="en-US" altLang="zh-CN" dirty="0" err="1"/>
              <a:t>MessagePrinter</a:t>
            </a:r>
            <a:r>
              <a:rPr lang="en-US" altLang="zh-CN" dirty="0"/>
              <a:t> class with method </a:t>
            </a:r>
            <a:r>
              <a:rPr lang="en-US" altLang="zh-CN" dirty="0" err="1"/>
              <a:t>print_string</a:t>
            </a:r>
            <a:r>
              <a:rPr lang="en-US" altLang="zh-CN" dirty="0"/>
              <a:t>() that prints a string in a window </a:t>
            </a:r>
            <a:endParaRPr lang="en-US" altLang="zh-CN" dirty="0" smtClean="0"/>
          </a:p>
          <a:p>
            <a:r>
              <a:rPr lang="en-US" altLang="zh-CN" dirty="0" smtClean="0"/>
              <a:t>Conventionally</a:t>
            </a:r>
            <a:r>
              <a:rPr lang="en-US" altLang="zh-CN" dirty="0"/>
              <a:t>, calling program waits “a long time” for print operation completion before able to continue…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2036196"/>
            <a:ext cx="4038600" cy="36539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 </a:t>
            </a:r>
            <a:r>
              <a:rPr lang="en-US" altLang="zh-CN" dirty="0"/>
              <a:t>use a thread in </a:t>
            </a:r>
            <a:r>
              <a:rPr lang="en-US" altLang="zh-CN" dirty="0" err="1"/>
              <a:t>MessagePrinter</a:t>
            </a:r>
            <a:r>
              <a:rPr lang="en-US" altLang="zh-CN" dirty="0"/>
              <a:t> </a:t>
            </a:r>
            <a:r>
              <a:rPr lang="en-US" altLang="zh-CN" dirty="0" smtClean="0"/>
              <a:t>object</a:t>
            </a:r>
            <a:endParaRPr lang="en-US" altLang="zh-CN" dirty="0" smtClean="0"/>
          </a:p>
          <a:p>
            <a:r>
              <a:rPr lang="en-US" altLang="zh-CN" dirty="0" smtClean="0"/>
              <a:t>Allow </a:t>
            </a:r>
            <a:r>
              <a:rPr lang="en-US" altLang="zh-CN" dirty="0"/>
              <a:t>calling program to continue “immediately”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2115458"/>
            <a:ext cx="4038600" cy="34954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en-US" altLang="zh-CN" dirty="0" smtClean="0"/>
              <a:t>Threads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//Instantiate </a:t>
            </a:r>
            <a:r>
              <a:rPr lang="en-US" altLang="zh-CN" dirty="0" err="1"/>
              <a:t>MessagePrinter</a:t>
            </a:r>
            <a:r>
              <a:rPr lang="en-US" altLang="zh-CN" dirty="0"/>
              <a:t> object for the message </a:t>
            </a:r>
            <a:r>
              <a:rPr lang="en-US" altLang="zh-CN" dirty="0" err="1"/>
              <a:t>MessagePrinter</a:t>
            </a:r>
            <a:r>
              <a:rPr lang="en-US" altLang="zh-CN" dirty="0"/>
              <a:t> </a:t>
            </a:r>
            <a:r>
              <a:rPr lang="en-US" altLang="zh-CN" dirty="0" err="1"/>
              <a:t>mp</a:t>
            </a:r>
            <a:r>
              <a:rPr lang="en-US" altLang="zh-CN" dirty="0"/>
              <a:t> = new </a:t>
            </a:r>
            <a:r>
              <a:rPr lang="en-US" altLang="zh-CN" dirty="0" err="1"/>
              <a:t>MessagePrinter</a:t>
            </a:r>
            <a:r>
              <a:rPr lang="en-US" altLang="zh-CN" dirty="0"/>
              <a:t>(“Hello world”);</a:t>
            </a:r>
            <a:endParaRPr lang="en-US" altLang="zh-CN" dirty="0"/>
          </a:p>
          <a:p>
            <a:r>
              <a:rPr lang="en-US" altLang="zh-CN" dirty="0"/>
              <a:t>//create a new thread for the </a:t>
            </a:r>
            <a:r>
              <a:rPr lang="en-US" altLang="zh-CN" dirty="0" err="1"/>
              <a:t>MessagePrinter</a:t>
            </a:r>
            <a:r>
              <a:rPr lang="en-US" altLang="zh-CN" dirty="0"/>
              <a:t> Thread t = new Thread(</a:t>
            </a:r>
            <a:r>
              <a:rPr lang="en-US" altLang="zh-CN" dirty="0" err="1"/>
              <a:t>mp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//Start thread </a:t>
            </a:r>
            <a:r>
              <a:rPr lang="en-US" altLang="zh-CN" dirty="0" err="1"/>
              <a:t>t.start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// … do other useful things while message </a:t>
            </a:r>
            <a:r>
              <a:rPr lang="en-US" altLang="zh-CN" dirty="0" smtClean="0"/>
              <a:t>prints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en-US" altLang="zh-CN" dirty="0" smtClean="0"/>
              <a:t>Threads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Before showing the </a:t>
            </a:r>
            <a:r>
              <a:rPr lang="en-US" altLang="zh-CN" dirty="0" err="1"/>
              <a:t>MessagePrinter</a:t>
            </a:r>
            <a:r>
              <a:rPr lang="en-US" altLang="zh-CN" dirty="0"/>
              <a:t> class… Java interfaces review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Interface </a:t>
            </a:r>
            <a:r>
              <a:rPr lang="en-US" altLang="zh-CN" dirty="0"/>
              <a:t>similar to classes: method signatures with no method bodies (implementations)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Implementing </a:t>
            </a:r>
            <a:r>
              <a:rPr lang="en-US" altLang="zh-CN" dirty="0"/>
              <a:t>an interface is like extending a class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Must </a:t>
            </a:r>
            <a:r>
              <a:rPr lang="en-US" altLang="zh-CN" dirty="0"/>
              <a:t>provide an implementation of all method signatures in the interface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Thread creation in </a:t>
            </a:r>
            <a:r>
              <a:rPr lang="en-US" altLang="zh-CN" dirty="0" smtClean="0"/>
              <a:t>Java </a:t>
            </a:r>
            <a:br>
              <a:rPr lang="en-US" altLang="zh-CN" dirty="0" smtClean="0"/>
            </a:br>
            <a:r>
              <a:rPr lang="en-US" altLang="zh-CN" dirty="0" smtClean="0"/>
              <a:t>(implement interface)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Define a class that implements </a:t>
            </a:r>
            <a:r>
              <a:rPr lang="en-US" altLang="zh-CN" dirty="0" err="1"/>
              <a:t>java.lang.Runnable</a:t>
            </a:r>
            <a:r>
              <a:rPr lang="en-US" altLang="zh-CN" dirty="0"/>
              <a:t> – </a:t>
            </a:r>
            <a:r>
              <a:rPr lang="en-US" altLang="zh-CN" dirty="0" err="1"/>
              <a:t>java.lang.Runnable</a:t>
            </a:r>
            <a:r>
              <a:rPr lang="en-US" altLang="zh-CN" dirty="0"/>
              <a:t> is an interface – Which has one method signature to implement: public void run();</a:t>
            </a:r>
            <a:endParaRPr lang="en-US" altLang="zh-CN" dirty="0"/>
          </a:p>
          <a:p>
            <a:r>
              <a:rPr lang="en-US" altLang="zh-CN" dirty="0"/>
              <a:t>2) Create an object of class Thread by passing an object of Runnable class to Thread constructor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546" y="620688"/>
            <a:ext cx="8229600" cy="1143000"/>
          </a:xfrm>
        </p:spPr>
        <p:txBody>
          <a:bodyPr/>
          <a:lstStyle/>
          <a:p>
            <a:r>
              <a:rPr lang="en-US" altLang="zh-CN" dirty="0" err="1"/>
              <a:t>MessagePrinterclass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MesssagePrinter</a:t>
            </a:r>
            <a:r>
              <a:rPr lang="en-US" altLang="zh-CN" dirty="0"/>
              <a:t> implements Runnable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String </a:t>
            </a:r>
            <a:r>
              <a:rPr lang="en-US" altLang="zh-CN" dirty="0"/>
              <a:t>message;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 err="1"/>
              <a:t>MessagePrinter</a:t>
            </a:r>
            <a:r>
              <a:rPr lang="en-US" altLang="zh-CN" dirty="0"/>
              <a:t>(String m) { message = m;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void run()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 </a:t>
            </a:r>
            <a:r>
              <a:rPr lang="en-US" altLang="zh-CN" dirty="0"/>
              <a:t>text = new </a:t>
            </a:r>
            <a:r>
              <a:rPr lang="en-US" altLang="zh-CN" dirty="0" err="1"/>
              <a:t>TextArea</a:t>
            </a:r>
            <a:r>
              <a:rPr lang="en-US" altLang="zh-CN" dirty="0"/>
              <a:t>(...);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appendText</a:t>
            </a:r>
            <a:r>
              <a:rPr lang="en-US" altLang="zh-CN" dirty="0" smtClean="0"/>
              <a:t>(message</a:t>
            </a:r>
            <a:r>
              <a:rPr lang="en-US" altLang="zh-CN" dirty="0"/>
              <a:t>); // The thread’s work is now complete.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}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Summary: Three steps to thread creation in 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1887" y="1853349"/>
            <a:ext cx="1872208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Step 1: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2771800" y="1853349"/>
            <a:ext cx="5915000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Define class R which implements Runnable</a:t>
            </a:r>
            <a:endParaRPr lang="en-US" altLang="zh-CN" sz="2400" dirty="0"/>
          </a:p>
        </p:txBody>
      </p:sp>
      <p:sp>
        <p:nvSpPr>
          <p:cNvPr id="6" name="圆角矩形 5"/>
          <p:cNvSpPr/>
          <p:nvPr/>
        </p:nvSpPr>
        <p:spPr>
          <a:xfrm>
            <a:off x="575729" y="3541274"/>
            <a:ext cx="1872208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Step </a:t>
            </a:r>
            <a:r>
              <a:rPr lang="en-US" altLang="zh-CN" sz="2400" dirty="0" smtClean="0"/>
              <a:t>2: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2854152" y="3102522"/>
            <a:ext cx="5915000" cy="16226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Create your objects </a:t>
            </a:r>
            <a:endParaRPr lang="en-US" altLang="zh-CN" dirty="0"/>
          </a:p>
          <a:p>
            <a:pPr lvl="1"/>
            <a:r>
              <a:rPr lang="en-US" altLang="zh-CN" dirty="0"/>
              <a:t>Make an instance of class R </a:t>
            </a:r>
            <a:endParaRPr lang="en-US" altLang="zh-CN" dirty="0"/>
          </a:p>
          <a:p>
            <a:pPr lvl="1"/>
            <a:r>
              <a:rPr lang="en-US" altLang="zh-CN" dirty="0"/>
              <a:t>Make a thread instance by passing instance of   class R to the constructor of class Thread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575729" y="5217351"/>
            <a:ext cx="1872208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Step 3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2885519" y="5143787"/>
            <a:ext cx="5915000" cy="10832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start() method of the thread instance</a:t>
            </a:r>
            <a:endParaRPr lang="en-US" altLang="zh-CN" dirty="0"/>
          </a:p>
          <a:p>
            <a:pPr lvl="1"/>
            <a:r>
              <a:rPr lang="en-US" altLang="zh-CN" dirty="0"/>
              <a:t>This causes java to immediately execute </a:t>
            </a:r>
            <a:r>
              <a:rPr lang="en-US" altLang="zh-CN" dirty="0" err="1"/>
              <a:t>R.run</a:t>
            </a:r>
            <a:r>
              <a:rPr lang="en-US" altLang="zh-CN" dirty="0"/>
              <a:t>() as a new thread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 Threads Alternative</a:t>
            </a:r>
            <a:br>
              <a:rPr lang="en-US" altLang="zh-CN" dirty="0"/>
            </a:br>
            <a:r>
              <a:rPr lang="en-US" altLang="zh-CN" dirty="0"/>
              <a:t>(extends </a:t>
            </a:r>
            <a:r>
              <a:rPr lang="en-US" altLang="zh-CN" dirty="0" smtClean="0"/>
              <a:t>Thread)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MessagePrinter</a:t>
            </a:r>
            <a:r>
              <a:rPr lang="en-US" altLang="zh-CN" dirty="0"/>
              <a:t> extends </a:t>
            </a:r>
            <a:r>
              <a:rPr lang="en-US" altLang="zh-CN" dirty="0" smtClean="0"/>
              <a:t>Thread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String </a:t>
            </a:r>
            <a:r>
              <a:rPr lang="en-US" altLang="zh-CN" dirty="0"/>
              <a:t>message;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public </a:t>
            </a:r>
            <a:r>
              <a:rPr lang="en-US" altLang="zh-CN" dirty="0" err="1"/>
              <a:t>MessagePrinter</a:t>
            </a:r>
            <a:r>
              <a:rPr lang="en-US" altLang="zh-CN" dirty="0"/>
              <a:t>(String m)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message </a:t>
            </a:r>
            <a:r>
              <a:rPr lang="en-US" altLang="zh-CN" dirty="0"/>
              <a:t>= m;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public </a:t>
            </a:r>
            <a:r>
              <a:rPr lang="en-US" altLang="zh-CN" dirty="0"/>
              <a:t>void run()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{ 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1000;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(message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548680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Objectives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Concurrency </a:t>
            </a:r>
            <a:r>
              <a:rPr lang="en-US" altLang="zh-CN" dirty="0">
                <a:solidFill>
                  <a:schemeClr val="bg1"/>
                </a:solidFill>
              </a:rPr>
              <a:t>is every day life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Concurrency </a:t>
            </a:r>
            <a:r>
              <a:rPr lang="en-US" altLang="zh-CN" dirty="0">
                <a:solidFill>
                  <a:schemeClr val="bg1"/>
                </a:solidFill>
              </a:rPr>
              <a:t>in computing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Processes</a:t>
            </a:r>
            <a:r>
              <a:rPr lang="en-US" altLang="zh-CN" dirty="0">
                <a:solidFill>
                  <a:schemeClr val="bg1"/>
                </a:solidFill>
              </a:rPr>
              <a:t>, programs, and processors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Java </a:t>
            </a:r>
            <a:r>
              <a:rPr lang="en-US" altLang="zh-CN" dirty="0">
                <a:solidFill>
                  <a:schemeClr val="bg1"/>
                </a:solidFill>
              </a:rPr>
              <a:t>threads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Concurrency </a:t>
            </a:r>
            <a:r>
              <a:rPr lang="en-US" altLang="zh-CN" dirty="0">
                <a:solidFill>
                  <a:schemeClr val="bg1"/>
                </a:solidFill>
              </a:rPr>
              <a:t>vs. parallelism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startPrinter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public </a:t>
            </a:r>
            <a:r>
              <a:rPr lang="en-US" altLang="zh-CN" dirty="0"/>
              <a:t>static void main 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{ </a:t>
            </a:r>
            <a:r>
              <a:rPr lang="en-US" altLang="zh-CN" dirty="0" err="1"/>
              <a:t>MessagePrinter</a:t>
            </a:r>
            <a:r>
              <a:rPr lang="en-US" altLang="zh-CN" dirty="0"/>
              <a:t> </a:t>
            </a:r>
            <a:r>
              <a:rPr lang="en-US" altLang="zh-CN" dirty="0" err="1"/>
              <a:t>mp</a:t>
            </a:r>
            <a:r>
              <a:rPr lang="en-US" altLang="zh-CN" dirty="0"/>
              <a:t> = new </a:t>
            </a:r>
            <a:r>
              <a:rPr lang="en-US" altLang="zh-CN" dirty="0" err="1"/>
              <a:t>MessagePrinter</a:t>
            </a:r>
            <a:r>
              <a:rPr lang="en-US" altLang="zh-CN" dirty="0"/>
              <a:t>(“I am thread t");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Thread </a:t>
            </a:r>
            <a:r>
              <a:rPr lang="en-US" altLang="zh-CN" dirty="0"/>
              <a:t>t = new Thread(</a:t>
            </a:r>
            <a:r>
              <a:rPr lang="en-US" altLang="zh-CN" dirty="0" err="1"/>
              <a:t>mp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t.start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 = 0; j &lt; 1000; </a:t>
            </a:r>
            <a:r>
              <a:rPr lang="en-US" altLang="zh-CN" dirty="0" err="1"/>
              <a:t>j++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("I am main thread");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}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}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585900" y="5506691"/>
            <a:ext cx="7992888" cy="11521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However limited by lack of multiple inheritance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145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three central concepts in concurrent programming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9428" y="1855118"/>
            <a:ext cx="1606268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Processor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1979712" y="1855118"/>
            <a:ext cx="5184576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Hardware device that executes machine instructions</a:t>
            </a:r>
            <a:endParaRPr lang="en-US" altLang="zh-CN" sz="2400" dirty="0"/>
          </a:p>
        </p:txBody>
      </p:sp>
      <p:sp>
        <p:nvSpPr>
          <p:cNvPr id="6" name="圆角矩形 5"/>
          <p:cNvSpPr/>
          <p:nvPr/>
        </p:nvSpPr>
        <p:spPr>
          <a:xfrm>
            <a:off x="268807" y="3233491"/>
            <a:ext cx="1566889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Program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1979712" y="3074107"/>
            <a:ext cx="5266838" cy="1512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Instruction sequence defining potential execution </a:t>
            </a:r>
            <a:r>
              <a:rPr lang="en-US" altLang="zh-CN" sz="2400"/>
              <a:t>path </a:t>
            </a:r>
            <a:r>
              <a:rPr lang="en-US" altLang="zh-CN" sz="2400" smtClean="0"/>
              <a:t>Passive </a:t>
            </a:r>
            <a:r>
              <a:rPr lang="en-US" altLang="zh-CN" sz="2400" dirty="0"/>
              <a:t>description of what you would like to happen 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Stored </a:t>
            </a:r>
            <a:r>
              <a:rPr lang="en-US" altLang="zh-CN" sz="2400" dirty="0"/>
              <a:t>on disk/secondary memory</a:t>
            </a:r>
            <a:endParaRPr lang="en-US" altLang="zh-CN" sz="2400" dirty="0"/>
          </a:p>
        </p:txBody>
      </p:sp>
      <p:sp>
        <p:nvSpPr>
          <p:cNvPr id="8" name="圆角矩形 7"/>
          <p:cNvSpPr/>
          <p:nvPr/>
        </p:nvSpPr>
        <p:spPr>
          <a:xfrm>
            <a:off x="278616" y="5074890"/>
            <a:ext cx="1557080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Process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1979712" y="4725144"/>
            <a:ext cx="5298338" cy="21328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Active system entity executing associate program(s) or; Program in execution on a processor Resides in primary memory, removed on reboot (We’ll assume process, thread, and task are equivalent for now)</a:t>
            </a:r>
            <a:endParaRPr lang="en-US" altLang="zh-CN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8050" y="1763688"/>
            <a:ext cx="1647825" cy="1190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712" y="3237286"/>
            <a:ext cx="952500" cy="1076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37" y="5301207"/>
            <a:ext cx="1505975" cy="8774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Why is a process not a program?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1) Program may be executed by multiple processes at the same time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Wordpad</a:t>
            </a:r>
            <a:r>
              <a:rPr lang="en-US" altLang="zh-CN" dirty="0" smtClean="0"/>
              <a:t> </a:t>
            </a:r>
            <a:r>
              <a:rPr lang="en-US" altLang="zh-CN" dirty="0"/>
              <a:t>opened twice as separate processes of the same </a:t>
            </a:r>
            <a:r>
              <a:rPr lang="en-US" altLang="zh-CN" dirty="0" smtClean="0"/>
              <a:t>program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</a:t>
            </a:r>
            <a:r>
              <a:rPr lang="en-US" altLang="zh-CN" dirty="0"/>
              <a:t>program, multiple processes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) Process might run one program, and then another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/>
              <a:t>pre-processor is a different program (executable file) from the compilers syntax </a:t>
            </a:r>
            <a:r>
              <a:rPr lang="en-US" altLang="zh-CN" dirty="0" smtClean="0"/>
              <a:t>analyzer </a:t>
            </a:r>
            <a:r>
              <a:rPr lang="en-US" altLang="zh-CN" dirty="0"/>
              <a:t>and code generator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pre-processor, syntax and </a:t>
            </a:r>
            <a:r>
              <a:rPr lang="en-US" altLang="zh-CN" dirty="0" smtClean="0"/>
              <a:t>analyzer</a:t>
            </a:r>
            <a:r>
              <a:rPr lang="en-US" altLang="zh-CN" dirty="0"/>
              <a:t>, and code generator are executed one after the other by the same process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</a:t>
            </a:r>
            <a:r>
              <a:rPr lang="en-US" altLang="zh-CN" dirty="0"/>
              <a:t>process, multiple programs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072" y="2636912"/>
            <a:ext cx="2809875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27" y="5262408"/>
            <a:ext cx="2587490" cy="1397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332" y="437293"/>
            <a:ext cx="8229600" cy="1143000"/>
          </a:xfrm>
        </p:spPr>
        <p:txBody>
          <a:bodyPr/>
          <a:lstStyle/>
          <a:p>
            <a:r>
              <a:rPr lang="en-US" altLang="zh-CN" dirty="0"/>
              <a:t>Processes abstract over…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1) Processors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have multiple processes regardless number of processors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) “Disturbed” sequential execution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 </a:t>
            </a:r>
            <a:r>
              <a:rPr lang="en-US" altLang="zh-CN" dirty="0"/>
              <a:t>processing: Handling external events                   (keypresses, clock ticks)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Context </a:t>
            </a:r>
            <a:r>
              <a:rPr lang="en-US" altLang="zh-CN" dirty="0"/>
              <a:t>switch: Execution jumps to another part of memory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5125271"/>
            <a:ext cx="6552728" cy="16723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033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Concurrency vs. </a:t>
            </a:r>
            <a:r>
              <a:rPr lang="en-US" altLang="zh-CN" dirty="0" smtClean="0"/>
              <a:t>Parallelism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Parallel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</a:t>
            </a:r>
            <a:r>
              <a:rPr lang="en-US" altLang="zh-CN" dirty="0"/>
              <a:t>(n &gt; 1) processes executing simultaneously.       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All executing at a given instant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58156" y="3398044"/>
            <a:ext cx="1438275" cy="2543175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46183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Concurrent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</a:t>
            </a:r>
            <a:r>
              <a:rPr lang="en-US" altLang="zh-CN" dirty="0"/>
              <a:t>&gt; 1 processes are underway simultaneously.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</a:t>
            </a:r>
            <a:r>
              <a:rPr lang="en-US" altLang="zh-CN" dirty="0"/>
              <a:t>n may execute at given </a:t>
            </a:r>
            <a:r>
              <a:rPr lang="en-US" altLang="zh-CN" dirty="0" smtClean="0"/>
              <a:t>instant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3561886"/>
            <a:ext cx="4041775" cy="221549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– Processes are always </a:t>
            </a:r>
            <a:r>
              <a:rPr lang="en-US" altLang="zh-CN" dirty="0" smtClean="0"/>
              <a:t>concurrent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en-US" altLang="zh-CN" dirty="0"/>
              <a:t>…but are not always </a:t>
            </a:r>
            <a:r>
              <a:rPr lang="en-US" altLang="zh-CN" dirty="0" smtClean="0"/>
              <a:t>parallel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Why Use Concurrent Programming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Multiprocessor machines to make algorithms run faster Implement OS and networking internals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Deal </a:t>
            </a:r>
            <a:r>
              <a:rPr lang="en-US" altLang="zh-CN" dirty="0"/>
              <a:t>with simultaneously-incoming events (users and network) </a:t>
            </a:r>
            <a:endParaRPr lang="en-US" altLang="zh-CN" dirty="0" smtClean="0"/>
          </a:p>
          <a:p>
            <a:r>
              <a:rPr lang="en-US" altLang="zh-CN" dirty="0" smtClean="0"/>
              <a:t>Structuring </a:t>
            </a:r>
            <a:r>
              <a:rPr lang="en-US" altLang="zh-CN" dirty="0"/>
              <a:t>inherently concurrent applications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4930" y="4757420"/>
            <a:ext cx="33762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多处理器机器使算法运行更快实现操作系统和网络内部</a:t>
            </a:r>
            <a:endParaRPr lang="zh-CN" altLang="en-US" sz="1000"/>
          </a:p>
          <a:p>
            <a:r>
              <a:rPr lang="zh-CN" altLang="en-US" sz="1000"/>
              <a:t>处理同时传入的事件(用户和网络)</a:t>
            </a:r>
            <a:endParaRPr lang="zh-CN" altLang="en-US" sz="1000"/>
          </a:p>
          <a:p>
            <a:r>
              <a:rPr lang="zh-CN" altLang="en-US" sz="1000"/>
              <a:t>结构化固有的并发应用程序</a:t>
            </a:r>
            <a:endParaRPr lang="zh-CN" altLang="en-US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0537" y="2424906"/>
            <a:ext cx="3971925" cy="287655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7029" y="2780928"/>
            <a:ext cx="4609300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45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Why is it Important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Doesn’t the scheduler already handle concurrency?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Not really…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Guarantees: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Code </a:t>
            </a:r>
            <a:r>
              <a:rPr lang="en-US" altLang="zh-CN" dirty="0"/>
              <a:t>will eventually run (no starvation) </a:t>
            </a:r>
            <a:endParaRPr lang="en-US" altLang="zh-CN" dirty="0" smtClean="0"/>
          </a:p>
          <a:p>
            <a:r>
              <a:rPr lang="en-US" altLang="zh-CN" dirty="0" smtClean="0"/>
              <a:t>Does </a:t>
            </a:r>
            <a:r>
              <a:rPr lang="en-US" altLang="zh-CN" dirty="0"/>
              <a:t>not guarantee: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Fairness </a:t>
            </a:r>
            <a:r>
              <a:rPr lang="en-US" altLang="zh-CN" dirty="0"/>
              <a:t>(processes will run the same amount of time)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Timeliness </a:t>
            </a:r>
            <a:r>
              <a:rPr lang="en-US" altLang="zh-CN" dirty="0"/>
              <a:t>(processes complete in a desirable timeframe)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concurrency, the scheduler is adversarial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Expect </a:t>
            </a:r>
            <a:r>
              <a:rPr lang="en-US" altLang="zh-CN" dirty="0"/>
              <a:t>it to do the worst possible thing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en-US" altLang="zh-CN" dirty="0"/>
              <a:t>Which processes finishes </a:t>
            </a:r>
            <a:r>
              <a:rPr lang="en-US" altLang="zh-CN" dirty="0" smtClean="0"/>
              <a:t>first?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57200" y="3212975"/>
            <a:ext cx="4040188" cy="29131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 &lt; 10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i</a:t>
            </a:r>
            <a:r>
              <a:rPr lang="en-US" altLang="zh-CN" dirty="0"/>
              <a:t> + 1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} </a:t>
            </a:r>
            <a:r>
              <a:rPr lang="en-US" altLang="zh-CN" dirty="0" err="1"/>
              <a:t>println</a:t>
            </a:r>
            <a:r>
              <a:rPr lang="en-US" altLang="zh-CN" dirty="0"/>
              <a:t>(“Process 1 completed.”);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4645025" y="3212975"/>
            <a:ext cx="4041775" cy="2913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 &lt; 10</a:t>
            </a:r>
            <a:r>
              <a:rPr lang="en-US" altLang="zh-CN" dirty="0" smtClean="0"/>
              <a:t>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i</a:t>
            </a:r>
            <a:r>
              <a:rPr lang="en-US" altLang="zh-CN" dirty="0"/>
              <a:t> + 1;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 </a:t>
            </a:r>
            <a:r>
              <a:rPr lang="en-US" altLang="zh-CN" dirty="0" err="1"/>
              <a:t>println</a:t>
            </a:r>
            <a:r>
              <a:rPr lang="en-US" altLang="zh-CN" dirty="0"/>
              <a:t>(“Process 2 completed.”);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idx="1"/>
          </p:nvPr>
        </p:nvSpPr>
        <p:spPr>
          <a:xfrm>
            <a:off x="1788046" y="2455738"/>
            <a:ext cx="1378496" cy="639762"/>
          </a:xfrm>
        </p:spPr>
        <p:txBody>
          <a:bodyPr/>
          <a:lstStyle/>
          <a:p>
            <a:r>
              <a:rPr lang="en-US" altLang="zh-CN" dirty="0"/>
              <a:t>Process 1</a:t>
            </a:r>
            <a:endParaRPr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idx="1"/>
          </p:nvPr>
        </p:nvSpPr>
        <p:spPr>
          <a:xfrm>
            <a:off x="5868144" y="2469612"/>
            <a:ext cx="1378496" cy="639762"/>
          </a:xfrm>
        </p:spPr>
        <p:txBody>
          <a:bodyPr/>
          <a:lstStyle/>
          <a:p>
            <a:r>
              <a:rPr lang="en-US" altLang="zh-CN" dirty="0"/>
              <a:t>Process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5097" y="1124744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Concurrency in the Real World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724" y="2708920"/>
            <a:ext cx="8236861" cy="29402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“Safe” </a:t>
            </a:r>
            <a:r>
              <a:rPr lang="en-US" altLang="zh-CN" dirty="0" smtClean="0"/>
              <a:t>Concurrency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en-US" altLang="zh-CN" dirty="0"/>
              <a:t>When do we not have to worry about concurrency?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1) No shared data or communication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2) Read only data (constant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3501008"/>
            <a:ext cx="3590925" cy="2028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497366"/>
            <a:ext cx="3385748" cy="198921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Risky </a:t>
            </a:r>
            <a:r>
              <a:rPr lang="en-US" altLang="zh-CN" dirty="0" smtClean="0"/>
              <a:t>Concurrency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en-US" altLang="zh-CN" dirty="0"/>
              <a:t>When should we worry about concurrency?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) Threads access a shared resource without synchronization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2) One or more threads modify the shared resource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088" y="3789040"/>
            <a:ext cx="354330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5" y="3950490"/>
            <a:ext cx="3312368" cy="176336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– Concurrency occurs in the physical world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However </a:t>
            </a:r>
            <a:r>
              <a:rPr lang="en-US" altLang="zh-CN" dirty="0"/>
              <a:t>computers need to be told explicitly what to do… 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en-US" altLang="zh-CN" dirty="0"/>
              <a:t>Programs, processes and processors are different things 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en-US" altLang="zh-CN" dirty="0"/>
              <a:t>Concurrency does not equal parallelism 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en-US" altLang="zh-CN" dirty="0"/>
              <a:t>Processes abstract over processors and disturbed sequential execution 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en-US" altLang="zh-CN" dirty="0"/>
              <a:t>Concurrent programming is programming with &gt;1 processes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Individual process management (life cycle management)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83568" y="5877272"/>
            <a:ext cx="7776864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Real-time systems, database management, transaction processing systems, Operating Systems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Real World - </a:t>
            </a:r>
            <a:r>
              <a:rPr lang="en-US" altLang="zh-CN" dirty="0" smtClean="0"/>
              <a:t>Restrooms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How to guarantee one person at a time? 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Locked door stops other people from entering when </a:t>
            </a:r>
            <a:r>
              <a:rPr lang="en-US" altLang="zh-CN" dirty="0" smtClean="0"/>
              <a:t>occupied.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1547664" y="3356992"/>
            <a:ext cx="6048672" cy="3061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59" y="500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to keep kitchen stocked with </a:t>
            </a:r>
            <a:r>
              <a:rPr lang="en-US" altLang="zh-CN" dirty="0" smtClean="0"/>
              <a:t>food?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6141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Keep cupboard always stocked;  </a:t>
            </a:r>
            <a:endParaRPr lang="en-US" altLang="zh-CN" dirty="0" smtClean="0"/>
          </a:p>
          <a:p>
            <a:r>
              <a:rPr lang="en-US" altLang="zh-CN" dirty="0" smtClean="0"/>
              <a:t>Leave </a:t>
            </a:r>
            <a:r>
              <a:rPr lang="en-US" altLang="zh-CN" dirty="0"/>
              <a:t>sticky note when out buying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97420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stocked;  Leave sticky note when out buying</a:t>
            </a:r>
            <a:endParaRPr lang="en-US" altLang="zh-CN" dirty="0"/>
          </a:p>
          <a:p>
            <a:r>
              <a:rPr lang="en-US" altLang="zh-CN" dirty="0"/>
              <a:t>Write note if there is no food in kitchen; Write note if gone out to purchase food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354" y="3938130"/>
            <a:ext cx="7470068" cy="2846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67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to avoid collisions at traffic intersections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898362"/>
          </a:xfrm>
        </p:spPr>
        <p:txBody>
          <a:bodyPr/>
          <a:lstStyle/>
          <a:p>
            <a:r>
              <a:rPr lang="en-US" altLang="zh-CN" dirty="0"/>
              <a:t>Display traffic direction (traffic lights)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686173"/>
          </a:xfrm>
        </p:spPr>
        <p:txBody>
          <a:bodyPr/>
          <a:lstStyle/>
          <a:p>
            <a:r>
              <a:rPr lang="en-US" altLang="zh-CN" dirty="0"/>
              <a:t>Don’t move if light is </a:t>
            </a:r>
            <a:r>
              <a:rPr lang="en-US" altLang="zh-CN" dirty="0" smtClean="0"/>
              <a:t>red/amber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red-&gt;green, wait for all cars to first exit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3717032"/>
            <a:ext cx="3025353" cy="30049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Concurrency </a:t>
            </a:r>
            <a:r>
              <a:rPr lang="en-US" altLang="zh-CN" dirty="0" smtClean="0"/>
              <a:t>Components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1937"/>
            <a:ext cx="9144000" cy="5716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Computer Systems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Multiple </a:t>
            </a:r>
            <a:r>
              <a:rPr lang="en-US" altLang="zh-CN" dirty="0"/>
              <a:t>actors (processes) inside an OS</a:t>
            </a:r>
            <a:endParaRPr lang="en-US" altLang="zh-CN" dirty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or more threads in a single </a:t>
            </a:r>
            <a:r>
              <a:rPr lang="en-US" altLang="zh-CN" dirty="0" smtClean="0"/>
              <a:t>process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Thread</a:t>
            </a:r>
            <a:r>
              <a:rPr lang="en-US" altLang="zh-CN" dirty="0"/>
              <a:t>: smallest sequence of instructions managed independently by scheduler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Scheduler</a:t>
            </a:r>
            <a:r>
              <a:rPr lang="en-US" altLang="zh-CN" dirty="0"/>
              <a:t>: method for how work is assigned to resources to complete work</a:t>
            </a:r>
            <a:endParaRPr lang="en-US" altLang="zh-CN" dirty="0"/>
          </a:p>
          <a:p>
            <a:r>
              <a:rPr lang="en-US" altLang="zh-CN" dirty="0" smtClean="0"/>
              <a:t>Shared </a:t>
            </a:r>
            <a:r>
              <a:rPr lang="en-US" altLang="zh-CN" dirty="0"/>
              <a:t>resources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Memory </a:t>
            </a:r>
            <a:r>
              <a:rPr lang="en-US" altLang="zh-CN" dirty="0"/>
              <a:t>(global, heap)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Hardware </a:t>
            </a:r>
            <a:r>
              <a:rPr lang="en-US" altLang="zh-CN" dirty="0"/>
              <a:t>devices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altLang="zh-CN" dirty="0" smtClean="0"/>
              <a:t>Producer-consumer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(must share/access same data)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10569" y="2897981"/>
            <a:ext cx="933450" cy="250507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altLang="zh-CN" dirty="0" smtClean="0"/>
              <a:t>Parallel Execution </a:t>
            </a:r>
            <a:endParaRPr lang="en-US" altLang="zh-CN" dirty="0" smtClean="0"/>
          </a:p>
          <a:p>
            <a:pPr algn="ctr"/>
            <a:r>
              <a:rPr lang="en-US" altLang="zh-CN" dirty="0"/>
              <a:t>(</a:t>
            </a:r>
            <a:r>
              <a:rPr lang="en-US" altLang="zh-CN" dirty="0" smtClean="0"/>
              <a:t>Data shared across threads)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80087" y="2997994"/>
            <a:ext cx="1771650" cy="2305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1895396-06ed-4c7b-a51c-c9b5b1b036cb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7407</Words>
  <Application>WPS 演示</Application>
  <PresentationFormat>全屏显示(4:3)</PresentationFormat>
  <Paragraphs>317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 Objectives</vt:lpstr>
      <vt:lpstr>Concurrency in the Real World </vt:lpstr>
      <vt:lpstr>The Real World - Restrooms</vt:lpstr>
      <vt:lpstr>How to keep kitchen stocked with food?</vt:lpstr>
      <vt:lpstr>How to avoid collisions at traffic intersections?</vt:lpstr>
      <vt:lpstr>Concurrency Components</vt:lpstr>
      <vt:lpstr>In Computer Systems…</vt:lpstr>
      <vt:lpstr>Examples</vt:lpstr>
      <vt:lpstr>Concurrency: Definition</vt:lpstr>
      <vt:lpstr>Different definitions</vt:lpstr>
      <vt:lpstr>Java threads</vt:lpstr>
      <vt:lpstr>Java threads</vt:lpstr>
      <vt:lpstr>Java Threads</vt:lpstr>
      <vt:lpstr>Java Threads</vt:lpstr>
      <vt:lpstr>Thread creation in Java  (implement interface)</vt:lpstr>
      <vt:lpstr>MessagePrinterclass</vt:lpstr>
      <vt:lpstr>Summary: Three steps to thread creation in Java</vt:lpstr>
      <vt:lpstr>Java Threads Alternative (extends Thread)</vt:lpstr>
      <vt:lpstr>PowerPoint 演示文稿</vt:lpstr>
      <vt:lpstr>The three central concepts in concurrent programming</vt:lpstr>
      <vt:lpstr>Why is a process not a program?</vt:lpstr>
      <vt:lpstr>Processes abstract over…</vt:lpstr>
      <vt:lpstr>Concurrency vs. Parallelism</vt:lpstr>
      <vt:lpstr>Difference</vt:lpstr>
      <vt:lpstr>Why Use Concurrent Programming?</vt:lpstr>
      <vt:lpstr>examples</vt:lpstr>
      <vt:lpstr>Why is it Important </vt:lpstr>
      <vt:lpstr>Question</vt:lpstr>
      <vt:lpstr>“Safe” Concurrency</vt:lpstr>
      <vt:lpstr>Risky Concurrency</vt:lpstr>
      <vt:lpstr>Summary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637</cp:revision>
  <cp:lastPrinted>2015-10-16T12:49:00Z</cp:lastPrinted>
  <dcterms:created xsi:type="dcterms:W3CDTF">2011-10-31T13:04:00Z</dcterms:created>
  <dcterms:modified xsi:type="dcterms:W3CDTF">2022-12-07T09:19:38Z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9459DDA70D3A435A91CEB9488B95D180</vt:lpwstr>
  </property>
  <property fmtid="{D5CDD505-2E9C-101B-9397-08002B2CF9AE}" pid="3" name="KSOProductBuildVer">
    <vt:lpwstr>2052-11.1.0.12763</vt:lpwstr>
  </property>
</Properties>
</file>