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 id="2147483684" r:id="rId3"/>
  </p:sldMasterIdLst>
  <p:notesMasterIdLst>
    <p:notesMasterId r:id="rId13"/>
  </p:notesMasterIdLst>
  <p:handoutMasterIdLst>
    <p:handoutMasterId r:id="rId14"/>
  </p:handoutMasterIdLst>
  <p:sldIdLst>
    <p:sldId id="293" r:id="rId4"/>
    <p:sldId id="404" r:id="rId5"/>
    <p:sldId id="405" r:id="rId6"/>
    <p:sldId id="406" r:id="rId7"/>
    <p:sldId id="407" r:id="rId8"/>
    <p:sldId id="408" r:id="rId9"/>
    <p:sldId id="409" r:id="rId10"/>
    <p:sldId id="410" r:id="rId11"/>
    <p:sldId id="403" r:id="rId12"/>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C0D16"/>
    <a:srgbClr val="AB0E16"/>
    <a:srgbClr val="AB1018"/>
    <a:srgbClr val="B5121B"/>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000" autoAdjust="0"/>
  </p:normalViewPr>
  <p:slideViewPr>
    <p:cSldViewPr>
      <p:cViewPr varScale="1">
        <p:scale>
          <a:sx n="92" d="100"/>
          <a:sy n="92" d="100"/>
        </p:scale>
        <p:origin x="1374" y="84"/>
      </p:cViewPr>
      <p:guideLst>
        <p:guide orient="horz" pos="2160"/>
        <p:guide pos="2880"/>
      </p:guideLst>
    </p:cSldViewPr>
  </p:slideViewPr>
  <p:outlineViewPr>
    <p:cViewPr>
      <p:scale>
        <a:sx n="33" d="100"/>
        <a:sy n="33" d="100"/>
      </p:scale>
      <p:origin x="0" y="1960"/>
    </p:cViewPr>
    <p:sldLst>
      <p:sld r:id="rId1" collapse="1"/>
    </p:sldLst>
  </p:outlineViewPr>
  <p:notesTextViewPr>
    <p:cViewPr>
      <p:scale>
        <a:sx n="100" d="100"/>
        <a:sy n="100" d="100"/>
      </p:scale>
      <p:origin x="0" y="0"/>
    </p:cViewPr>
  </p:notesTextViewPr>
  <p:notesViewPr>
    <p:cSldViewPr>
      <p:cViewPr varScale="1">
        <p:scale>
          <a:sx n="65" d="100"/>
          <a:sy n="65" d="100"/>
        </p:scale>
        <p:origin x="336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C4D0E30-1FAD-4397-9273-35EE8EF654DB}" type="datetimeFigureOut">
              <a:rPr lang="en-GB" smtClean="0"/>
              <a:t>14/11/2018</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6D010BD-0CBB-456F-BE64-F1E946A5F94E}" type="slidenum">
              <a:rPr lang="en-GB" smtClean="0"/>
              <a:t>‹#›</a:t>
            </a:fld>
            <a:endParaRPr lang="en-GB"/>
          </a:p>
        </p:txBody>
      </p:sp>
    </p:spTree>
    <p:extLst>
      <p:ext uri="{BB962C8B-B14F-4D97-AF65-F5344CB8AC3E}">
        <p14:creationId xmlns:p14="http://schemas.microsoft.com/office/powerpoint/2010/main" val="1321554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02CDB6F-9360-4AC5-A1A4-B746F8B27D7E}" type="datetimeFigureOut">
              <a:rPr lang="en-GB" smtClean="0"/>
              <a:pPr/>
              <a:t>14/11/2018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EC8AF62-0413-459D-A055-9BD345497D1F}" type="slidenum">
              <a:rPr lang="en-GB" smtClean="0"/>
              <a:pPr/>
              <a:t>‹#›</a:t>
            </a:fld>
            <a:endParaRPr lang="en-GB"/>
          </a:p>
        </p:txBody>
      </p:sp>
    </p:spTree>
    <p:extLst>
      <p:ext uri="{BB962C8B-B14F-4D97-AF65-F5344CB8AC3E}">
        <p14:creationId xmlns:p14="http://schemas.microsoft.com/office/powerpoint/2010/main" val="37731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Date Placeholder 3"/>
          <p:cNvSpPr>
            <a:spLocks noGrp="1"/>
          </p:cNvSpPr>
          <p:nvPr>
            <p:ph type="dt" sz="half" idx="10"/>
          </p:nvPr>
        </p:nvSpPr>
        <p:spPr/>
        <p:txBody>
          <a:bodyPr/>
          <a:lstStyle/>
          <a:p>
            <a:fld id="{7A9FEF41-2B5D-B640-96A7-33371E523E8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288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0814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572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03448" y="1844824"/>
            <a:ext cx="8345016" cy="4752528"/>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9"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11"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228600" y="1600200"/>
            <a:ext cx="8686800" cy="4343400"/>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5"/>
          <p:cNvSpPr>
            <a:spLocks noGrp="1" noChangeArrowheads="1"/>
          </p:cNvSpPr>
          <p:nvPr>
            <p:ph type="ftr" sz="quarter" idx="10"/>
          </p:nvPr>
        </p:nvSpPr>
        <p:spPr>
          <a:xfrm>
            <a:off x="358775" y="6248400"/>
            <a:ext cx="6194425" cy="381000"/>
          </a:xfrm>
          <a:prstGeom prst="rect">
            <a:avLst/>
          </a:prstGeom>
          <a:ln/>
        </p:spPr>
        <p:txBody>
          <a:bodyPr/>
          <a:lstStyle>
            <a:lvl1pPr>
              <a:defRPr/>
            </a:lvl1pPr>
          </a:lstStyle>
          <a:p>
            <a:pPr>
              <a:defRPr/>
            </a:pPr>
            <a:r>
              <a:rPr lang="en-US"/>
              <a:t>SCC331 Networked Studio </a:t>
            </a:r>
          </a:p>
        </p:txBody>
      </p:sp>
      <p:sp>
        <p:nvSpPr>
          <p:cNvPr id="5" name="Rectangle 6"/>
          <p:cNvSpPr>
            <a:spLocks noGrp="1" noChangeArrowheads="1"/>
          </p:cNvSpPr>
          <p:nvPr>
            <p:ph type="sldNum" sz="quarter" idx="11"/>
          </p:nvPr>
        </p:nvSpPr>
        <p:spPr>
          <a:xfrm>
            <a:off x="6629400" y="6248400"/>
            <a:ext cx="1066800" cy="381000"/>
          </a:xfrm>
          <a:prstGeom prst="rect">
            <a:avLst/>
          </a:prstGeom>
          <a:ln/>
        </p:spPr>
        <p:txBody>
          <a:bodyPr/>
          <a:lstStyle>
            <a:lvl1pPr>
              <a:defRPr/>
            </a:lvl1pPr>
          </a:lstStyle>
          <a:p>
            <a:pPr>
              <a:defRPr/>
            </a:pPr>
            <a:fld id="{60D69BF1-9BF2-8744-BC92-41645FF52E2B}" type="slidenum">
              <a:rPr lang="en-US"/>
              <a:pPr>
                <a:defRPr/>
              </a:pPr>
              <a:t>‹#›</a:t>
            </a:fld>
            <a:endParaRPr lang="en-US"/>
          </a:p>
        </p:txBody>
      </p:sp>
    </p:spTree>
    <p:extLst>
      <p:ext uri="{BB962C8B-B14F-4D97-AF65-F5344CB8AC3E}">
        <p14:creationId xmlns:p14="http://schemas.microsoft.com/office/powerpoint/2010/main" val="193505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7062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3124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827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6804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0596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94359" y="3132667"/>
            <a:ext cx="3910579" cy="31309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2098" y="3132667"/>
            <a:ext cx="3907541" cy="31309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2074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3633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037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3919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6899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982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A9FEF41-2B5D-B640-96A7-33371E523E8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36764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05052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5464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309227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73535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3832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38644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3327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A9FEF41-2B5D-B640-96A7-33371E523E8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534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A9FEF41-2B5D-B640-96A7-33371E523E8E}"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295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A9FEF41-2B5D-B640-96A7-33371E523E8E}"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031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EF41-2B5D-B640-96A7-33371E523E8E}" type="datetimeFigureOut">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614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9FEF41-2B5D-B640-96A7-33371E523E8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946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9FEF41-2B5D-B640-96A7-33371E523E8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29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EF41-2B5D-B640-96A7-33371E523E8E}" type="datetimeFigureOut">
              <a:rPr lang="en-US" smtClean="0"/>
              <a:t>11/14/2018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C6A89-56E1-4A44-9E61-C9F2BE719DBC}" type="slidenum">
              <a:rPr lang="en-US" smtClean="0"/>
              <a:t>‹#›</a:t>
            </a:fld>
            <a:endParaRPr lang="en-US"/>
          </a:p>
        </p:txBody>
      </p:sp>
    </p:spTree>
    <p:extLst>
      <p:ext uri="{BB962C8B-B14F-4D97-AF65-F5344CB8AC3E}">
        <p14:creationId xmlns:p14="http://schemas.microsoft.com/office/powerpoint/2010/main" val="109683171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3"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9FEF41-2B5D-B640-96A7-33371E523E8E}" type="datetimeFigureOut">
              <a:rPr lang="en-US" smtClean="0"/>
              <a:t>11/14/2018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C6A89-56E1-4A44-9E61-C9F2BE719DBC}" type="slidenum">
              <a:rPr lang="en-US" smtClean="0"/>
              <a:t>‹#›</a:t>
            </a:fld>
            <a:endParaRPr lang="en-US"/>
          </a:p>
        </p:txBody>
      </p:sp>
      <p:pic>
        <p:nvPicPr>
          <p:cNvPr id="8" name="图片 7"/>
          <p:cNvPicPr>
            <a:picLocks noChangeAspect="1"/>
          </p:cNvPicPr>
          <p:nvPr userDrawn="1"/>
        </p:nvPicPr>
        <p:blipFill>
          <a:blip r:embed="rId20"/>
          <a:stretch>
            <a:fillRect/>
          </a:stretch>
        </p:blipFill>
        <p:spPr>
          <a:xfrm>
            <a:off x="0" y="0"/>
            <a:ext cx="9144000" cy="6858000"/>
          </a:xfrm>
          <a:prstGeom prst="rect">
            <a:avLst/>
          </a:prstGeom>
        </p:spPr>
      </p:pic>
    </p:spTree>
    <p:extLst>
      <p:ext uri="{BB962C8B-B14F-4D97-AF65-F5344CB8AC3E}">
        <p14:creationId xmlns:p14="http://schemas.microsoft.com/office/powerpoint/2010/main" val="15864652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ChangeArrowheads="1"/>
          </p:cNvSpPr>
          <p:nvPr/>
        </p:nvSpPr>
        <p:spPr bwMode="auto">
          <a:xfrm>
            <a:off x="539552" y="3789040"/>
            <a:ext cx="6324600" cy="2284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25000"/>
              </a:spcBef>
              <a:buClr>
                <a:schemeClr val="tx2"/>
              </a:buClr>
              <a:buSzPct val="70000"/>
            </a:pPr>
            <a:r>
              <a:rPr lang="en-US" altLang="zh-CN" dirty="0" smtClean="0">
                <a:latin typeface="Arial" charset="0"/>
              </a:rPr>
              <a:t>Zhang </a:t>
            </a:r>
            <a:r>
              <a:rPr lang="en-US" altLang="zh-CN" dirty="0" err="1" smtClean="0">
                <a:solidFill>
                  <a:schemeClr val="bg1"/>
                </a:solidFill>
                <a:latin typeface="Arial" charset="0"/>
              </a:rPr>
              <a:t>Jinyu</a:t>
            </a:r>
            <a:r>
              <a:rPr lang="en-US" dirty="0" smtClean="0">
                <a:solidFill>
                  <a:schemeClr val="bg1"/>
                </a:solidFill>
                <a:latin typeface="Arial" charset="0"/>
              </a:rPr>
              <a:t> </a:t>
            </a:r>
            <a:r>
              <a:rPr lang="en-US" dirty="0">
                <a:solidFill>
                  <a:schemeClr val="bg1"/>
                </a:solidFill>
                <a:latin typeface="Arial" charset="0"/>
              </a:rPr>
              <a:t>–   </a:t>
            </a:r>
            <a:r>
              <a:rPr lang="en-US" dirty="0" smtClean="0">
                <a:solidFill>
                  <a:schemeClr val="bg1"/>
                </a:solidFill>
                <a:latin typeface="Arial" charset="0"/>
              </a:rPr>
              <a:t>zjy@bjtu.edu.cn</a:t>
            </a:r>
          </a:p>
          <a:p>
            <a:pPr>
              <a:spcBef>
                <a:spcPct val="25000"/>
              </a:spcBef>
              <a:buClr>
                <a:schemeClr val="tx2"/>
              </a:buClr>
              <a:buSzPct val="70000"/>
              <a:buFont typeface="Monotype Sorts" charset="0"/>
              <a:buNone/>
            </a:pPr>
            <a:endParaRPr lang="en-US" dirty="0" smtClean="0">
              <a:solidFill>
                <a:schemeClr val="bg1"/>
              </a:solidFill>
              <a:latin typeface="Arial" charset="0"/>
            </a:endParaRPr>
          </a:p>
          <a:p>
            <a:pPr>
              <a:spcBef>
                <a:spcPct val="25000"/>
              </a:spcBef>
              <a:buClr>
                <a:schemeClr val="tx2"/>
              </a:buClr>
              <a:buSzPct val="70000"/>
              <a:buFont typeface="Monotype Sorts" charset="0"/>
              <a:buNone/>
            </a:pPr>
            <a:r>
              <a:rPr lang="en-US" dirty="0" smtClean="0">
                <a:solidFill>
                  <a:schemeClr val="bg1"/>
                </a:solidFill>
                <a:latin typeface="Arial" charset="0"/>
              </a:rPr>
              <a:t>School </a:t>
            </a:r>
            <a:r>
              <a:rPr lang="en-US" dirty="0">
                <a:solidFill>
                  <a:schemeClr val="bg1"/>
                </a:solidFill>
                <a:latin typeface="Arial" charset="0"/>
              </a:rPr>
              <a:t>of </a:t>
            </a:r>
            <a:r>
              <a:rPr lang="en-US" dirty="0" smtClean="0">
                <a:solidFill>
                  <a:schemeClr val="bg1"/>
                </a:solidFill>
                <a:latin typeface="Arial" charset="0"/>
              </a:rPr>
              <a:t>Computer </a:t>
            </a:r>
            <a:r>
              <a:rPr lang="en-US" dirty="0">
                <a:solidFill>
                  <a:schemeClr val="bg1"/>
                </a:solidFill>
                <a:latin typeface="Arial" charset="0"/>
              </a:rPr>
              <a:t>and </a:t>
            </a:r>
            <a:r>
              <a:rPr lang="en-US" dirty="0" smtClean="0">
                <a:solidFill>
                  <a:schemeClr val="bg1"/>
                </a:solidFill>
                <a:latin typeface="Arial" charset="0"/>
              </a:rPr>
              <a:t>Information Technology</a:t>
            </a:r>
            <a:endParaRPr lang="en-US" dirty="0">
              <a:solidFill>
                <a:schemeClr val="bg1"/>
              </a:solidFill>
              <a:latin typeface="Arial" charset="0"/>
            </a:endParaRPr>
          </a:p>
          <a:p>
            <a:pPr>
              <a:spcBef>
                <a:spcPct val="25000"/>
              </a:spcBef>
              <a:buClr>
                <a:schemeClr val="tx2"/>
              </a:buClr>
              <a:buSzPct val="70000"/>
              <a:buFont typeface="Monotype Sorts" charset="0"/>
              <a:buNone/>
            </a:pPr>
            <a:r>
              <a:rPr lang="en-US" dirty="0" smtClean="0">
                <a:solidFill>
                  <a:schemeClr val="bg1"/>
                </a:solidFill>
                <a:latin typeface="Arial" charset="0"/>
              </a:rPr>
              <a:t>SD408</a:t>
            </a:r>
            <a:endParaRPr lang="en-US" dirty="0">
              <a:solidFill>
                <a:schemeClr val="bg1"/>
              </a:solidFill>
              <a:latin typeface="Arial" charset="0"/>
            </a:endParaRPr>
          </a:p>
          <a:p>
            <a:pPr>
              <a:spcBef>
                <a:spcPct val="25000"/>
              </a:spcBef>
              <a:buClr>
                <a:schemeClr val="tx2"/>
              </a:buClr>
              <a:buSzPct val="70000"/>
              <a:buFont typeface="Monotype Sorts" charset="0"/>
              <a:buNone/>
            </a:pPr>
            <a:endParaRPr lang="en-US" dirty="0">
              <a:solidFill>
                <a:schemeClr val="bg1"/>
              </a:solidFill>
              <a:latin typeface="Arial" charset="0"/>
            </a:endParaRPr>
          </a:p>
        </p:txBody>
      </p:sp>
      <p:sp>
        <p:nvSpPr>
          <p:cNvPr id="15363" name="Rectangle 10"/>
          <p:cNvSpPr>
            <a:spLocks noChangeArrowheads="1"/>
          </p:cNvSpPr>
          <p:nvPr/>
        </p:nvSpPr>
        <p:spPr bwMode="auto">
          <a:xfrm>
            <a:off x="467544" y="1844824"/>
            <a:ext cx="8496944" cy="1512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sz="4200" dirty="0" smtClean="0">
                <a:solidFill>
                  <a:srgbClr val="BC0D16"/>
                </a:solidFill>
              </a:rPr>
              <a:t>SCC211 </a:t>
            </a:r>
            <a:r>
              <a:rPr lang="en-US" altLang="zh-CN" sz="4200" dirty="0" smtClean="0">
                <a:solidFill>
                  <a:srgbClr val="BC0D16"/>
                </a:solidFill>
              </a:rPr>
              <a:t>Operation</a:t>
            </a:r>
            <a:r>
              <a:rPr lang="en-GB" sz="4200" dirty="0" smtClean="0">
                <a:solidFill>
                  <a:srgbClr val="BC0D16"/>
                </a:solidFill>
              </a:rPr>
              <a:t> System</a:t>
            </a:r>
          </a:p>
          <a:p>
            <a:r>
              <a:rPr lang="en-GB" sz="4200" dirty="0">
                <a:solidFill>
                  <a:srgbClr val="BC0D16"/>
                </a:solidFill>
              </a:rPr>
              <a:t>(</a:t>
            </a:r>
            <a:r>
              <a:rPr lang="en-GB" sz="4200" dirty="0" smtClean="0">
                <a:solidFill>
                  <a:srgbClr val="BC0D16"/>
                </a:solidFill>
              </a:rPr>
              <a:t>E</a:t>
            </a:r>
            <a:r>
              <a:rPr lang="en-US" altLang="zh-CN" sz="4200" dirty="0" err="1" smtClean="0">
                <a:solidFill>
                  <a:srgbClr val="BC0D16"/>
                </a:solidFill>
              </a:rPr>
              <a:t>xam</a:t>
            </a:r>
            <a:r>
              <a:rPr lang="en-GB" sz="4200" dirty="0" smtClean="0">
                <a:solidFill>
                  <a:srgbClr val="BC0D16"/>
                </a:solidFill>
              </a:rPr>
              <a:t>) </a:t>
            </a:r>
            <a:endParaRPr lang="en-GB" sz="4200" dirty="0" smtClean="0">
              <a:solidFill>
                <a:srgbClr val="BC0D16"/>
              </a:solidFill>
            </a:endParaRPr>
          </a:p>
        </p:txBody>
      </p:sp>
    </p:spTree>
    <p:extLst>
      <p:ext uri="{BB962C8B-B14F-4D97-AF65-F5344CB8AC3E}">
        <p14:creationId xmlns:p14="http://schemas.microsoft.com/office/powerpoint/2010/main" val="2884859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01" y="620688"/>
            <a:ext cx="8370128" cy="1293028"/>
          </a:xfrm>
        </p:spPr>
        <p:txBody>
          <a:bodyPr/>
          <a:lstStyle/>
          <a:p>
            <a:r>
              <a:rPr lang="en-US" altLang="zh-CN" dirty="0">
                <a:solidFill>
                  <a:schemeClr val="bg1"/>
                </a:solidFill>
              </a:rPr>
              <a:t>Format of the SCC211 exam</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a:solidFill>
                  <a:schemeClr val="bg1"/>
                </a:solidFill>
              </a:rPr>
              <a:t> 2 hour paper worth </a:t>
            </a:r>
            <a:r>
              <a:rPr lang="en-US" altLang="zh-CN" dirty="0" smtClean="0">
                <a:solidFill>
                  <a:schemeClr val="bg1"/>
                </a:solidFill>
              </a:rPr>
              <a:t>60</a:t>
            </a:r>
            <a:r>
              <a:rPr lang="en-US" altLang="zh-CN" dirty="0">
                <a:solidFill>
                  <a:schemeClr val="bg1"/>
                </a:solidFill>
              </a:rPr>
              <a:t>% of </a:t>
            </a:r>
            <a:r>
              <a:rPr lang="en-US" altLang="zh-CN" dirty="0" smtClean="0">
                <a:solidFill>
                  <a:schemeClr val="bg1"/>
                </a:solidFill>
              </a:rPr>
              <a:t>SCC211</a:t>
            </a:r>
          </a:p>
          <a:p>
            <a:r>
              <a:rPr lang="en-US" altLang="zh-CN" dirty="0" smtClean="0">
                <a:solidFill>
                  <a:schemeClr val="bg1"/>
                </a:solidFill>
              </a:rPr>
              <a:t>There are Five questions, each worth 20 Marks</a:t>
            </a:r>
          </a:p>
          <a:p>
            <a:pPr lvl="1"/>
            <a:r>
              <a:rPr lang="en-US" altLang="zh-CN" dirty="0" smtClean="0">
                <a:solidFill>
                  <a:schemeClr val="bg1"/>
                </a:solidFill>
              </a:rPr>
              <a:t>Each </a:t>
            </a:r>
            <a:r>
              <a:rPr lang="en-US" altLang="zh-CN" dirty="0">
                <a:solidFill>
                  <a:schemeClr val="bg1"/>
                </a:solidFill>
              </a:rPr>
              <a:t>question </a:t>
            </a:r>
            <a:r>
              <a:rPr lang="en-US" altLang="zh-CN" dirty="0" smtClean="0">
                <a:solidFill>
                  <a:schemeClr val="bg1"/>
                </a:solidFill>
              </a:rPr>
              <a:t>may contains 1-3 multiple typically smaller </a:t>
            </a:r>
            <a:r>
              <a:rPr lang="en-US" altLang="zh-CN" dirty="0">
                <a:solidFill>
                  <a:schemeClr val="bg1"/>
                </a:solidFill>
              </a:rPr>
              <a:t>sub-questions (may be more though</a:t>
            </a:r>
            <a:r>
              <a:rPr lang="en-US" altLang="zh-CN" dirty="0" smtClean="0">
                <a:solidFill>
                  <a:schemeClr val="bg1"/>
                </a:solidFill>
              </a:rPr>
              <a:t>)</a:t>
            </a:r>
          </a:p>
          <a:p>
            <a:pPr lvl="1"/>
            <a:r>
              <a:rPr lang="en-US" altLang="zh-CN" dirty="0" smtClean="0">
                <a:solidFill>
                  <a:schemeClr val="bg1"/>
                </a:solidFill>
              </a:rPr>
              <a:t>Sub-questions </a:t>
            </a:r>
            <a:r>
              <a:rPr lang="en-US" altLang="zh-CN" dirty="0">
                <a:solidFill>
                  <a:schemeClr val="bg1"/>
                </a:solidFill>
              </a:rPr>
              <a:t>usually have a common </a:t>
            </a:r>
            <a:r>
              <a:rPr lang="en-US" altLang="zh-CN" dirty="0" smtClean="0">
                <a:solidFill>
                  <a:schemeClr val="bg1"/>
                </a:solidFill>
              </a:rPr>
              <a:t>theme</a:t>
            </a:r>
            <a:endParaRPr lang="en-US" altLang="zh-CN" dirty="0">
              <a:solidFill>
                <a:schemeClr val="bg1"/>
              </a:solidFill>
            </a:endParaRPr>
          </a:p>
        </p:txBody>
      </p:sp>
    </p:spTree>
    <p:extLst>
      <p:ext uri="{BB962C8B-B14F-4D97-AF65-F5344CB8AC3E}">
        <p14:creationId xmlns:p14="http://schemas.microsoft.com/office/powerpoint/2010/main" val="405897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Scope and coverage</a:t>
            </a:r>
            <a:br>
              <a:rPr lang="en-US" altLang="zh-CN" dirty="0">
                <a:solidFill>
                  <a:schemeClr val="bg1"/>
                </a:solidFill>
              </a:rPr>
            </a:b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a:solidFill>
                  <a:schemeClr val="bg1"/>
                </a:solidFill>
              </a:rPr>
              <a:t> Knowledge of C and/or Java is </a:t>
            </a:r>
            <a:r>
              <a:rPr lang="en-US" altLang="zh-CN" dirty="0" smtClean="0">
                <a:solidFill>
                  <a:schemeClr val="bg1"/>
                </a:solidFill>
              </a:rPr>
              <a:t>assumed</a:t>
            </a:r>
          </a:p>
          <a:p>
            <a:pPr lvl="1"/>
            <a:r>
              <a:rPr lang="en-US" altLang="zh-CN" dirty="0" smtClean="0">
                <a:solidFill>
                  <a:schemeClr val="bg1"/>
                </a:solidFill>
              </a:rPr>
              <a:t>but </a:t>
            </a:r>
            <a:r>
              <a:rPr lang="en-US" altLang="zh-CN" dirty="0">
                <a:solidFill>
                  <a:schemeClr val="bg1"/>
                </a:solidFill>
              </a:rPr>
              <a:t>small syntax errors will be treated leniently</a:t>
            </a:r>
          </a:p>
          <a:p>
            <a:r>
              <a:rPr lang="en-US" altLang="zh-CN" dirty="0" smtClean="0">
                <a:solidFill>
                  <a:schemeClr val="bg1"/>
                </a:solidFill>
              </a:rPr>
              <a:t>You </a:t>
            </a:r>
            <a:r>
              <a:rPr lang="en-US" altLang="zh-CN" dirty="0">
                <a:solidFill>
                  <a:schemeClr val="bg1"/>
                </a:solidFill>
              </a:rPr>
              <a:t>will be asked to both understand/interpret code and write code</a:t>
            </a:r>
          </a:p>
          <a:p>
            <a:r>
              <a:rPr lang="en-US" altLang="zh-CN" dirty="0" smtClean="0">
                <a:solidFill>
                  <a:schemeClr val="bg1"/>
                </a:solidFill>
              </a:rPr>
              <a:t>Theoretically</a:t>
            </a:r>
            <a:r>
              <a:rPr lang="en-US" altLang="zh-CN" dirty="0">
                <a:solidFill>
                  <a:schemeClr val="bg1"/>
                </a:solidFill>
              </a:rPr>
              <a:t>, everything in the course is examinable </a:t>
            </a:r>
          </a:p>
          <a:p>
            <a:r>
              <a:rPr lang="en-US" altLang="zh-CN" dirty="0" smtClean="0">
                <a:solidFill>
                  <a:schemeClr val="bg1"/>
                </a:solidFill>
              </a:rPr>
              <a:t>You </a:t>
            </a:r>
            <a:r>
              <a:rPr lang="en-US" altLang="zh-CN" dirty="0">
                <a:solidFill>
                  <a:schemeClr val="bg1"/>
                </a:solidFill>
              </a:rPr>
              <a:t>won’t be asked to recall from memory examples given in the course in the precise form in which they were </a:t>
            </a:r>
            <a:r>
              <a:rPr lang="en-US" altLang="zh-CN" dirty="0" smtClean="0">
                <a:solidFill>
                  <a:schemeClr val="bg1"/>
                </a:solidFill>
              </a:rPr>
              <a:t>given</a:t>
            </a:r>
          </a:p>
          <a:p>
            <a:pPr lvl="1"/>
            <a:r>
              <a:rPr lang="en-US" altLang="zh-CN" dirty="0" smtClean="0">
                <a:solidFill>
                  <a:schemeClr val="bg1"/>
                </a:solidFill>
              </a:rPr>
              <a:t>but </a:t>
            </a:r>
            <a:r>
              <a:rPr lang="en-US" altLang="zh-CN" dirty="0">
                <a:solidFill>
                  <a:schemeClr val="bg1"/>
                </a:solidFill>
              </a:rPr>
              <a:t>you will need to understand them</a:t>
            </a:r>
          </a:p>
          <a:p>
            <a:endParaRPr lang="zh-CN" altLang="en-US" dirty="0"/>
          </a:p>
        </p:txBody>
      </p:sp>
    </p:spTree>
    <p:extLst>
      <p:ext uri="{BB962C8B-B14F-4D97-AF65-F5344CB8AC3E}">
        <p14:creationId xmlns:p14="http://schemas.microsoft.com/office/powerpoint/2010/main" val="124597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41030"/>
            <a:ext cx="3425612" cy="1293028"/>
          </a:xfrm>
        </p:spPr>
        <p:txBody>
          <a:bodyPr/>
          <a:lstStyle/>
          <a:p>
            <a:r>
              <a:rPr lang="en-US" altLang="zh-CN" dirty="0" smtClean="0">
                <a:solidFill>
                  <a:schemeClr val="bg1"/>
                </a:solidFill>
              </a:rPr>
              <a:t>Examples</a:t>
            </a:r>
            <a:endParaRPr lang="zh-CN" altLang="en-US" dirty="0">
              <a:solidFill>
                <a:schemeClr val="bg1"/>
              </a:solidFill>
            </a:endParaRPr>
          </a:p>
        </p:txBody>
      </p:sp>
      <p:sp>
        <p:nvSpPr>
          <p:cNvPr id="3" name="内容占位符 2"/>
          <p:cNvSpPr>
            <a:spLocks noGrp="1"/>
          </p:cNvSpPr>
          <p:nvPr>
            <p:ph idx="1"/>
          </p:nvPr>
        </p:nvSpPr>
        <p:spPr>
          <a:xfrm>
            <a:off x="755576" y="1700808"/>
            <a:ext cx="7955280" cy="2026528"/>
          </a:xfrm>
        </p:spPr>
        <p:txBody>
          <a:bodyPr>
            <a:normAutofit lnSpcReduction="10000"/>
          </a:bodyPr>
          <a:lstStyle/>
          <a:p>
            <a:pPr marL="0" indent="0">
              <a:buNone/>
            </a:pPr>
            <a:r>
              <a:rPr lang="en-US" altLang="zh-CN" dirty="0" smtClean="0">
                <a:solidFill>
                  <a:schemeClr val="bg1"/>
                </a:solidFill>
              </a:rPr>
              <a:t>Question1: [4 </a:t>
            </a:r>
            <a:r>
              <a:rPr lang="en-US" altLang="zh-CN" dirty="0">
                <a:solidFill>
                  <a:schemeClr val="bg1"/>
                </a:solidFill>
              </a:rPr>
              <a:t>marks]</a:t>
            </a:r>
          </a:p>
          <a:p>
            <a:r>
              <a:rPr lang="en-US" altLang="zh-CN" dirty="0" smtClean="0">
                <a:solidFill>
                  <a:schemeClr val="bg1"/>
                </a:solidFill>
              </a:rPr>
              <a:t>Distinguish </a:t>
            </a:r>
            <a:r>
              <a:rPr lang="en-US" altLang="zh-CN" dirty="0">
                <a:solidFill>
                  <a:schemeClr val="bg1"/>
                </a:solidFill>
              </a:rPr>
              <a:t>clearly between a program and a process. Give real-world examples where </a:t>
            </a:r>
            <a:endParaRPr lang="en-US" altLang="zh-CN" dirty="0" smtClean="0">
              <a:solidFill>
                <a:schemeClr val="bg1"/>
              </a:solidFill>
            </a:endParaRPr>
          </a:p>
          <a:p>
            <a:pPr lvl="1"/>
            <a:r>
              <a:rPr lang="en-US" altLang="zh-CN" dirty="0" err="1" smtClean="0">
                <a:solidFill>
                  <a:schemeClr val="bg1"/>
                </a:solidFill>
              </a:rPr>
              <a:t>i</a:t>
            </a:r>
            <a:r>
              <a:rPr lang="en-US" altLang="zh-CN" dirty="0">
                <a:solidFill>
                  <a:schemeClr val="bg1"/>
                </a:solidFill>
              </a:rPr>
              <a:t>) there is a single program relating to multiple processes; and </a:t>
            </a:r>
            <a:endParaRPr lang="en-US" altLang="zh-CN" dirty="0" smtClean="0">
              <a:solidFill>
                <a:schemeClr val="bg1"/>
              </a:solidFill>
            </a:endParaRPr>
          </a:p>
          <a:p>
            <a:pPr lvl="1"/>
            <a:r>
              <a:rPr lang="en-US" altLang="zh-CN" dirty="0" smtClean="0">
                <a:solidFill>
                  <a:schemeClr val="bg1"/>
                </a:solidFill>
              </a:rPr>
              <a:t>ii</a:t>
            </a:r>
            <a:r>
              <a:rPr lang="en-US" altLang="zh-CN" dirty="0">
                <a:solidFill>
                  <a:schemeClr val="bg1"/>
                </a:solidFill>
              </a:rPr>
              <a:t>) there are multiple programs relating to a single process. </a:t>
            </a:r>
            <a:endParaRPr lang="zh-CN" altLang="en-US" dirty="0"/>
          </a:p>
        </p:txBody>
      </p:sp>
      <p:sp>
        <p:nvSpPr>
          <p:cNvPr id="4" name="内容占位符 2"/>
          <p:cNvSpPr txBox="1">
            <a:spLocks/>
          </p:cNvSpPr>
          <p:nvPr/>
        </p:nvSpPr>
        <p:spPr>
          <a:xfrm>
            <a:off x="720180" y="3727336"/>
            <a:ext cx="7955280" cy="25202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altLang="zh-CN" dirty="0" smtClean="0">
                <a:solidFill>
                  <a:schemeClr val="bg1"/>
                </a:solidFill>
              </a:rPr>
              <a:t>Answer:</a:t>
            </a:r>
          </a:p>
          <a:p>
            <a:pPr marL="0" indent="0">
              <a:buNone/>
            </a:pPr>
            <a:r>
              <a:rPr lang="en-US" altLang="zh-CN" dirty="0" smtClean="0">
                <a:solidFill>
                  <a:schemeClr val="bg1"/>
                </a:solidFill>
              </a:rPr>
              <a:t>Programs </a:t>
            </a:r>
            <a:r>
              <a:rPr lang="en-US" altLang="zh-CN" dirty="0">
                <a:solidFill>
                  <a:schemeClr val="bg1"/>
                </a:solidFill>
              </a:rPr>
              <a:t>are static descriptions; processes are programs in execution. </a:t>
            </a:r>
            <a:endParaRPr lang="en-US" altLang="zh-CN" dirty="0" smtClean="0">
              <a:solidFill>
                <a:schemeClr val="bg1"/>
              </a:solidFill>
            </a:endParaRPr>
          </a:p>
          <a:p>
            <a:pPr marL="0" indent="0">
              <a:buNone/>
            </a:pPr>
            <a:r>
              <a:rPr lang="en-US" altLang="zh-CN" dirty="0" smtClean="0">
                <a:solidFill>
                  <a:schemeClr val="bg1"/>
                </a:solidFill>
              </a:rPr>
              <a:t>Example </a:t>
            </a:r>
            <a:r>
              <a:rPr lang="en-US" altLang="zh-CN" dirty="0">
                <a:solidFill>
                  <a:schemeClr val="bg1"/>
                </a:solidFill>
              </a:rPr>
              <a:t>1: a single editor program being used by many people on a multiuser system. </a:t>
            </a:r>
            <a:endParaRPr lang="en-US" altLang="zh-CN" dirty="0" smtClean="0">
              <a:solidFill>
                <a:schemeClr val="bg1"/>
              </a:solidFill>
            </a:endParaRPr>
          </a:p>
          <a:p>
            <a:pPr marL="0" indent="0">
              <a:buNone/>
            </a:pPr>
            <a:r>
              <a:rPr lang="en-US" altLang="zh-CN" dirty="0" smtClean="0">
                <a:solidFill>
                  <a:schemeClr val="bg1"/>
                </a:solidFill>
              </a:rPr>
              <a:t>Example </a:t>
            </a:r>
            <a:r>
              <a:rPr lang="en-US" altLang="zh-CN" dirty="0">
                <a:solidFill>
                  <a:schemeClr val="bg1"/>
                </a:solidFill>
              </a:rPr>
              <a:t>2: a compiler process that first runs a lexical </a:t>
            </a:r>
            <a:r>
              <a:rPr lang="en-US" altLang="zh-CN" dirty="0" smtClean="0">
                <a:solidFill>
                  <a:schemeClr val="bg1"/>
                </a:solidFill>
              </a:rPr>
              <a:t>analyzer </a:t>
            </a:r>
            <a:r>
              <a:rPr lang="en-US" altLang="zh-CN" dirty="0">
                <a:solidFill>
                  <a:schemeClr val="bg1"/>
                </a:solidFill>
              </a:rPr>
              <a:t>program and then a syntax </a:t>
            </a:r>
            <a:r>
              <a:rPr lang="en-US" altLang="zh-CN" dirty="0" smtClean="0">
                <a:solidFill>
                  <a:schemeClr val="bg1"/>
                </a:solidFill>
              </a:rPr>
              <a:t>analyzer </a:t>
            </a:r>
            <a:r>
              <a:rPr lang="en-US" altLang="zh-CN" dirty="0">
                <a:solidFill>
                  <a:schemeClr val="bg1"/>
                </a:solidFill>
              </a:rPr>
              <a:t>program (Or any other suitable examples.)</a:t>
            </a:r>
          </a:p>
        </p:txBody>
      </p:sp>
      <p:sp>
        <p:nvSpPr>
          <p:cNvPr id="5" name="圆角矩形 4"/>
          <p:cNvSpPr/>
          <p:nvPr/>
        </p:nvSpPr>
        <p:spPr>
          <a:xfrm>
            <a:off x="899592" y="6093296"/>
            <a:ext cx="6984776" cy="764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 marks for clear distinction </a:t>
            </a:r>
            <a:endParaRPr lang="en-US" altLang="zh-CN" dirty="0" smtClean="0"/>
          </a:p>
          <a:p>
            <a:pPr algn="ctr"/>
            <a:r>
              <a:rPr lang="en-US" altLang="zh-CN" dirty="0" smtClean="0"/>
              <a:t>1 </a:t>
            </a:r>
            <a:r>
              <a:rPr lang="en-US" altLang="zh-CN" dirty="0"/>
              <a:t>mark for example 1 </a:t>
            </a:r>
            <a:endParaRPr lang="en-US" altLang="zh-CN" dirty="0" smtClean="0"/>
          </a:p>
          <a:p>
            <a:pPr algn="ctr"/>
            <a:r>
              <a:rPr lang="en-US" altLang="zh-CN" dirty="0" smtClean="0"/>
              <a:t>1 </a:t>
            </a:r>
            <a:r>
              <a:rPr lang="en-US" altLang="zh-CN" dirty="0"/>
              <a:t>mark for example 2</a:t>
            </a:r>
            <a:endParaRPr lang="zh-CN" altLang="en-US" dirty="0"/>
          </a:p>
        </p:txBody>
      </p:sp>
    </p:spTree>
    <p:extLst>
      <p:ext uri="{BB962C8B-B14F-4D97-AF65-F5344CB8AC3E}">
        <p14:creationId xmlns:p14="http://schemas.microsoft.com/office/powerpoint/2010/main" val="39535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41030"/>
            <a:ext cx="3209588" cy="1293028"/>
          </a:xfrm>
        </p:spPr>
        <p:txBody>
          <a:bodyPr/>
          <a:lstStyle/>
          <a:p>
            <a:r>
              <a:rPr lang="en-US" altLang="zh-CN" dirty="0" smtClean="0">
                <a:solidFill>
                  <a:schemeClr val="bg1"/>
                </a:solidFill>
              </a:rPr>
              <a:t>Examples</a:t>
            </a:r>
            <a:endParaRPr lang="zh-CN" altLang="en-US" dirty="0">
              <a:solidFill>
                <a:schemeClr val="bg1"/>
              </a:solidFill>
            </a:endParaRPr>
          </a:p>
        </p:txBody>
      </p:sp>
      <p:sp>
        <p:nvSpPr>
          <p:cNvPr id="3" name="内容占位符 2"/>
          <p:cNvSpPr>
            <a:spLocks noGrp="1"/>
          </p:cNvSpPr>
          <p:nvPr>
            <p:ph idx="1"/>
          </p:nvPr>
        </p:nvSpPr>
        <p:spPr>
          <a:xfrm>
            <a:off x="755576" y="1700808"/>
            <a:ext cx="7955280" cy="2026528"/>
          </a:xfrm>
        </p:spPr>
        <p:txBody>
          <a:bodyPr>
            <a:normAutofit/>
          </a:bodyPr>
          <a:lstStyle/>
          <a:p>
            <a:pPr marL="0" indent="0">
              <a:buNone/>
            </a:pPr>
            <a:r>
              <a:rPr lang="en-US" altLang="zh-CN" dirty="0" smtClean="0">
                <a:solidFill>
                  <a:schemeClr val="bg1"/>
                </a:solidFill>
              </a:rPr>
              <a:t>Question2: [4 </a:t>
            </a:r>
            <a:r>
              <a:rPr lang="en-US" altLang="zh-CN" dirty="0">
                <a:solidFill>
                  <a:schemeClr val="bg1"/>
                </a:solidFill>
              </a:rPr>
              <a:t>marks]</a:t>
            </a:r>
          </a:p>
          <a:p>
            <a:r>
              <a:rPr lang="en-US" altLang="zh-CN" dirty="0">
                <a:solidFill>
                  <a:schemeClr val="bg1"/>
                </a:solidFill>
              </a:rPr>
              <a:t>Compare and contrast kernel threads and Unix processes. Explain why it is more costly to context switch between Unix processes than it is to context switch between kernel threads. </a:t>
            </a:r>
            <a:endParaRPr lang="zh-CN" altLang="en-US" dirty="0"/>
          </a:p>
        </p:txBody>
      </p:sp>
      <p:sp>
        <p:nvSpPr>
          <p:cNvPr id="4" name="内容占位符 2"/>
          <p:cNvSpPr txBox="1">
            <a:spLocks/>
          </p:cNvSpPr>
          <p:nvPr/>
        </p:nvSpPr>
        <p:spPr>
          <a:xfrm>
            <a:off x="720180" y="3727336"/>
            <a:ext cx="7955280" cy="25202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altLang="zh-CN" dirty="0" smtClean="0">
                <a:solidFill>
                  <a:schemeClr val="bg1"/>
                </a:solidFill>
              </a:rPr>
              <a:t>Answer:</a:t>
            </a:r>
          </a:p>
          <a:p>
            <a:pPr marL="0" indent="0">
              <a:buNone/>
            </a:pPr>
            <a:r>
              <a:rPr lang="en-US" altLang="zh-CN" dirty="0">
                <a:solidFill>
                  <a:schemeClr val="bg1"/>
                </a:solidFill>
              </a:rPr>
              <a:t>A kernel thread is a stack/program combination supported by the OS. A Unix process is a ‘virtual machine’ that comprises a virtual address space and a thread. It’s more costly to switch processes because a VM context is involved as well as thread context. Answer should give some examples of types of state in both thread and VM contexts.</a:t>
            </a:r>
          </a:p>
        </p:txBody>
      </p:sp>
      <p:sp>
        <p:nvSpPr>
          <p:cNvPr id="5" name="圆角矩形 4"/>
          <p:cNvSpPr/>
          <p:nvPr/>
        </p:nvSpPr>
        <p:spPr>
          <a:xfrm>
            <a:off x="899592" y="6093296"/>
            <a:ext cx="6984776" cy="764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 marks for clear distinction </a:t>
            </a:r>
            <a:endParaRPr lang="en-US" altLang="zh-CN" dirty="0" smtClean="0"/>
          </a:p>
          <a:p>
            <a:pPr algn="ctr"/>
            <a:r>
              <a:rPr lang="en-US" altLang="zh-CN" dirty="0" smtClean="0"/>
              <a:t>2 </a:t>
            </a:r>
            <a:r>
              <a:rPr lang="en-US" altLang="zh-CN" dirty="0"/>
              <a:t>marks for good discussion of relative context-switch costs</a:t>
            </a:r>
            <a:endParaRPr lang="zh-CN" altLang="en-US" dirty="0"/>
          </a:p>
        </p:txBody>
      </p:sp>
    </p:spTree>
    <p:extLst>
      <p:ext uri="{BB962C8B-B14F-4D97-AF65-F5344CB8AC3E}">
        <p14:creationId xmlns:p14="http://schemas.microsoft.com/office/powerpoint/2010/main" val="14770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41030"/>
            <a:ext cx="3209588" cy="1293028"/>
          </a:xfrm>
        </p:spPr>
        <p:txBody>
          <a:bodyPr/>
          <a:lstStyle/>
          <a:p>
            <a:r>
              <a:rPr lang="en-US" altLang="zh-CN" dirty="0" smtClean="0">
                <a:solidFill>
                  <a:schemeClr val="bg1"/>
                </a:solidFill>
              </a:rPr>
              <a:t>Examples</a:t>
            </a:r>
            <a:endParaRPr lang="zh-CN" altLang="en-US" dirty="0">
              <a:solidFill>
                <a:schemeClr val="bg1"/>
              </a:solidFill>
            </a:endParaRPr>
          </a:p>
        </p:txBody>
      </p:sp>
      <p:sp>
        <p:nvSpPr>
          <p:cNvPr id="3" name="内容占位符 2"/>
          <p:cNvSpPr>
            <a:spLocks noGrp="1"/>
          </p:cNvSpPr>
          <p:nvPr>
            <p:ph idx="1"/>
          </p:nvPr>
        </p:nvSpPr>
        <p:spPr>
          <a:xfrm>
            <a:off x="710324" y="1124744"/>
            <a:ext cx="7955280" cy="2448272"/>
          </a:xfrm>
        </p:spPr>
        <p:txBody>
          <a:bodyPr>
            <a:normAutofit fontScale="85000" lnSpcReduction="20000"/>
          </a:bodyPr>
          <a:lstStyle/>
          <a:p>
            <a:pPr marL="0" indent="0">
              <a:buNone/>
            </a:pPr>
            <a:r>
              <a:rPr lang="en-US" altLang="zh-CN" dirty="0" smtClean="0">
                <a:solidFill>
                  <a:schemeClr val="bg1"/>
                </a:solidFill>
              </a:rPr>
              <a:t>Question3: [4 </a:t>
            </a:r>
            <a:r>
              <a:rPr lang="en-US" altLang="zh-CN" dirty="0">
                <a:solidFill>
                  <a:schemeClr val="bg1"/>
                </a:solidFill>
              </a:rPr>
              <a:t>marks]</a:t>
            </a:r>
          </a:p>
          <a:p>
            <a:pPr marL="0" indent="0">
              <a:buNone/>
            </a:pPr>
            <a:r>
              <a:rPr lang="en-US" altLang="zh-CN" dirty="0">
                <a:solidFill>
                  <a:schemeClr val="bg1"/>
                </a:solidFill>
              </a:rPr>
              <a:t>Consider the following C fragment which employs the fork() system call found in Unix systems:</a:t>
            </a:r>
          </a:p>
          <a:p>
            <a:pPr marL="0" indent="0">
              <a:buNone/>
            </a:pPr>
            <a:r>
              <a:rPr lang="en-US" altLang="zh-CN" dirty="0" smtClean="0">
                <a:solidFill>
                  <a:schemeClr val="bg1"/>
                </a:solidFill>
              </a:rPr>
              <a:t>    while(fork</a:t>
            </a:r>
            <a:r>
              <a:rPr lang="en-US" altLang="zh-CN" dirty="0">
                <a:solidFill>
                  <a:schemeClr val="bg1"/>
                </a:solidFill>
              </a:rPr>
              <a:t>() &gt; 0) {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if(fork</a:t>
            </a:r>
            <a:r>
              <a:rPr lang="en-US" altLang="zh-CN" dirty="0">
                <a:solidFill>
                  <a:schemeClr val="bg1"/>
                </a:solidFill>
              </a:rPr>
              <a:t>() &gt; 0) break; }</a:t>
            </a:r>
          </a:p>
          <a:p>
            <a:pPr marL="0" indent="0">
              <a:buNone/>
            </a:pPr>
            <a:r>
              <a:rPr lang="en-US" altLang="zh-CN" dirty="0">
                <a:solidFill>
                  <a:schemeClr val="bg1"/>
                </a:solidFill>
              </a:rPr>
              <a:t>Draw a diagram (in the form of a tree) that clearly illustrates the parent-child structure that would be generated by executing this code. What would be the actual effect of running this code?</a:t>
            </a:r>
            <a:endParaRPr lang="zh-CN" altLang="en-US" dirty="0"/>
          </a:p>
        </p:txBody>
      </p:sp>
      <p:sp>
        <p:nvSpPr>
          <p:cNvPr id="4" name="内容占位符 2"/>
          <p:cNvSpPr txBox="1">
            <a:spLocks/>
          </p:cNvSpPr>
          <p:nvPr/>
        </p:nvSpPr>
        <p:spPr>
          <a:xfrm>
            <a:off x="326448" y="3356992"/>
            <a:ext cx="6045752" cy="27363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altLang="zh-CN" dirty="0" smtClean="0">
                <a:solidFill>
                  <a:schemeClr val="bg1"/>
                </a:solidFill>
              </a:rPr>
              <a:t>Answer:</a:t>
            </a:r>
          </a:p>
          <a:p>
            <a:pPr marL="0" indent="0">
              <a:buNone/>
            </a:pPr>
            <a:r>
              <a:rPr lang="en-US" altLang="zh-CN" dirty="0">
                <a:solidFill>
                  <a:schemeClr val="bg1"/>
                </a:solidFill>
              </a:rPr>
              <a:t>The tree would look as shown.</a:t>
            </a:r>
          </a:p>
          <a:p>
            <a:pPr marL="0" indent="0">
              <a:buNone/>
            </a:pPr>
            <a:r>
              <a:rPr lang="en-US" altLang="zh-CN" dirty="0">
                <a:solidFill>
                  <a:schemeClr val="bg1"/>
                </a:solidFill>
              </a:rPr>
              <a:t>The actual effect of running the code might be to crash the machine due to resource exhaustion—or, more realistically, the OS would protect itself against this at some point by refusing to fork another process and instead returning -1 from fork().</a:t>
            </a:r>
          </a:p>
          <a:p>
            <a:pPr marL="0" indent="0">
              <a:buNone/>
            </a:pPr>
            <a:endParaRPr lang="en-US" altLang="zh-CN" dirty="0">
              <a:solidFill>
                <a:schemeClr val="bg1"/>
              </a:solidFill>
            </a:endParaRPr>
          </a:p>
        </p:txBody>
      </p:sp>
      <p:sp>
        <p:nvSpPr>
          <p:cNvPr id="5" name="圆角矩形 4"/>
          <p:cNvSpPr/>
          <p:nvPr/>
        </p:nvSpPr>
        <p:spPr>
          <a:xfrm>
            <a:off x="326448" y="6093296"/>
            <a:ext cx="7557920" cy="764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 marks for tree </a:t>
            </a:r>
            <a:endParaRPr lang="en-US" altLang="zh-CN" dirty="0" smtClean="0"/>
          </a:p>
          <a:p>
            <a:pPr algn="ctr"/>
            <a:r>
              <a:rPr lang="en-US" altLang="zh-CN" dirty="0" smtClean="0"/>
              <a:t>1 </a:t>
            </a:r>
            <a:r>
              <a:rPr lang="en-US" altLang="zh-CN" dirty="0"/>
              <a:t>mark for reasonable discussion of what might actually happen </a:t>
            </a:r>
            <a:endParaRPr lang="zh-CN" altLang="en-US" dirty="0"/>
          </a:p>
        </p:txBody>
      </p:sp>
      <p:pic>
        <p:nvPicPr>
          <p:cNvPr id="6" name="图片 5"/>
          <p:cNvPicPr>
            <a:picLocks noChangeAspect="1"/>
          </p:cNvPicPr>
          <p:nvPr/>
        </p:nvPicPr>
        <p:blipFill>
          <a:blip r:embed="rId2"/>
          <a:stretch>
            <a:fillRect/>
          </a:stretch>
        </p:blipFill>
        <p:spPr>
          <a:xfrm>
            <a:off x="6198384" y="3573016"/>
            <a:ext cx="2709302" cy="1878918"/>
          </a:xfrm>
          <a:prstGeom prst="rect">
            <a:avLst/>
          </a:prstGeom>
        </p:spPr>
      </p:pic>
    </p:spTree>
    <p:extLst>
      <p:ext uri="{BB962C8B-B14F-4D97-AF65-F5344CB8AC3E}">
        <p14:creationId xmlns:p14="http://schemas.microsoft.com/office/powerpoint/2010/main" val="290002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41030"/>
            <a:ext cx="3209588" cy="1293028"/>
          </a:xfrm>
        </p:spPr>
        <p:txBody>
          <a:bodyPr/>
          <a:lstStyle/>
          <a:p>
            <a:r>
              <a:rPr lang="en-US" altLang="zh-CN" dirty="0" smtClean="0">
                <a:solidFill>
                  <a:schemeClr val="bg1"/>
                </a:solidFill>
              </a:rPr>
              <a:t>Examples</a:t>
            </a:r>
            <a:endParaRPr lang="zh-CN" altLang="en-US" dirty="0">
              <a:solidFill>
                <a:schemeClr val="bg1"/>
              </a:solidFill>
            </a:endParaRPr>
          </a:p>
        </p:txBody>
      </p:sp>
      <p:sp>
        <p:nvSpPr>
          <p:cNvPr id="3" name="内容占位符 2"/>
          <p:cNvSpPr>
            <a:spLocks noGrp="1"/>
          </p:cNvSpPr>
          <p:nvPr>
            <p:ph idx="1"/>
          </p:nvPr>
        </p:nvSpPr>
        <p:spPr>
          <a:xfrm>
            <a:off x="710324" y="1124744"/>
            <a:ext cx="7955280" cy="2448272"/>
          </a:xfrm>
        </p:spPr>
        <p:txBody>
          <a:bodyPr>
            <a:normAutofit fontScale="92500" lnSpcReduction="10000"/>
          </a:bodyPr>
          <a:lstStyle/>
          <a:p>
            <a:pPr marL="0" indent="0">
              <a:buNone/>
            </a:pPr>
            <a:r>
              <a:rPr lang="en-US" altLang="zh-CN" dirty="0" smtClean="0">
                <a:solidFill>
                  <a:schemeClr val="bg1"/>
                </a:solidFill>
              </a:rPr>
              <a:t>Question4: [8 </a:t>
            </a:r>
            <a:r>
              <a:rPr lang="en-US" altLang="zh-CN" dirty="0">
                <a:solidFill>
                  <a:schemeClr val="bg1"/>
                </a:solidFill>
              </a:rPr>
              <a:t>marks]</a:t>
            </a:r>
          </a:p>
          <a:p>
            <a:pPr marL="0" indent="0">
              <a:buNone/>
            </a:pPr>
            <a:r>
              <a:rPr lang="en-US" altLang="zh-CN" dirty="0">
                <a:solidFill>
                  <a:schemeClr val="bg1"/>
                </a:solidFill>
              </a:rPr>
              <a:t>Write a small C (or pseudo-code) program that creates four threads. After creating the threads, the main program should wait for input from the keyboard and then should ‘signal’ each thread using a semaphore. The four threads should each wait to be ‘</a:t>
            </a:r>
            <a:r>
              <a:rPr lang="en-US" altLang="zh-CN" dirty="0" err="1">
                <a:solidFill>
                  <a:schemeClr val="bg1"/>
                </a:solidFill>
              </a:rPr>
              <a:t>signalled</a:t>
            </a:r>
            <a:r>
              <a:rPr lang="en-US" altLang="zh-CN" dirty="0">
                <a:solidFill>
                  <a:schemeClr val="bg1"/>
                </a:solidFill>
              </a:rPr>
              <a:t>’ by the main program and then print a message and exit.</a:t>
            </a:r>
          </a:p>
          <a:p>
            <a:pPr marL="0" indent="0">
              <a:buNone/>
            </a:pPr>
            <a:r>
              <a:rPr lang="en-US" altLang="zh-CN" dirty="0">
                <a:solidFill>
                  <a:schemeClr val="bg1"/>
                </a:solidFill>
              </a:rPr>
              <a:t>Your solution should employ the following functions:</a:t>
            </a:r>
          </a:p>
          <a:p>
            <a:pPr marL="0" indent="0">
              <a:buNone/>
            </a:pPr>
            <a:endParaRPr lang="zh-CN" altLang="en-US" dirty="0"/>
          </a:p>
        </p:txBody>
      </p:sp>
      <p:sp>
        <p:nvSpPr>
          <p:cNvPr id="4" name="内容占位符 2"/>
          <p:cNvSpPr txBox="1">
            <a:spLocks/>
          </p:cNvSpPr>
          <p:nvPr/>
        </p:nvSpPr>
        <p:spPr>
          <a:xfrm>
            <a:off x="326448" y="5301208"/>
            <a:ext cx="8638040" cy="792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altLang="zh-CN" dirty="0">
                <a:solidFill>
                  <a:schemeClr val="bg1"/>
                </a:solidFill>
              </a:rPr>
              <a:t>Try to use correct C syntax rather than pseudo code (Syntax errors will be marked leniently). </a:t>
            </a:r>
          </a:p>
        </p:txBody>
      </p:sp>
      <p:graphicFrame>
        <p:nvGraphicFramePr>
          <p:cNvPr id="7" name="表格 6"/>
          <p:cNvGraphicFramePr>
            <a:graphicFrameLocks noGrp="1"/>
          </p:cNvGraphicFramePr>
          <p:nvPr>
            <p:extLst>
              <p:ext uri="{D42A27DB-BD31-4B8C-83A1-F6EECF244321}">
                <p14:modId xmlns:p14="http://schemas.microsoft.com/office/powerpoint/2010/main" val="876022024"/>
              </p:ext>
            </p:extLst>
          </p:nvPr>
        </p:nvGraphicFramePr>
        <p:xfrm>
          <a:off x="326448" y="3375000"/>
          <a:ext cx="8638040" cy="1830845"/>
        </p:xfrm>
        <a:graphic>
          <a:graphicData uri="http://schemas.openxmlformats.org/drawingml/2006/table">
            <a:tbl>
              <a:tblPr firstRow="1" bandRow="1">
                <a:tableStyleId>{5C22544A-7EE6-4342-B048-85BDC9FD1C3A}</a:tableStyleId>
              </a:tblPr>
              <a:tblGrid>
                <a:gridCol w="3381456"/>
                <a:gridCol w="5256584"/>
              </a:tblGrid>
              <a:tr h="366169">
                <a:tc>
                  <a:txBody>
                    <a:bodyPr/>
                    <a:lstStyle/>
                    <a:p>
                      <a:r>
                        <a:rPr lang="en-US" altLang="zh-CN" dirty="0" smtClean="0"/>
                        <a:t>void </a:t>
                      </a:r>
                      <a:r>
                        <a:rPr lang="en-US" altLang="zh-CN" dirty="0" err="1" smtClean="0"/>
                        <a:t>thread_create</a:t>
                      </a:r>
                      <a:r>
                        <a:rPr lang="en-US" altLang="zh-CN" dirty="0" smtClean="0"/>
                        <a:t>(</a:t>
                      </a:r>
                      <a:r>
                        <a:rPr lang="en-US" altLang="zh-CN" dirty="0" err="1" smtClean="0"/>
                        <a:t>func</a:t>
                      </a:r>
                      <a:r>
                        <a:rPr lang="en-US" altLang="zh-CN" dirty="0" smtClean="0"/>
                        <a:t>); </a:t>
                      </a:r>
                      <a:endParaRPr lang="zh-CN" altLang="en-US" dirty="0"/>
                    </a:p>
                  </a:txBody>
                  <a:tcPr/>
                </a:tc>
                <a:tc>
                  <a:txBody>
                    <a:bodyPr/>
                    <a:lstStyle/>
                    <a:p>
                      <a:r>
                        <a:rPr lang="en-US" altLang="zh-CN" dirty="0" smtClean="0"/>
                        <a:t>Create a thread to execute function ‘</a:t>
                      </a:r>
                      <a:r>
                        <a:rPr lang="en-US" altLang="zh-CN" dirty="0" err="1" smtClean="0"/>
                        <a:t>func</a:t>
                      </a:r>
                      <a:r>
                        <a:rPr lang="en-US" altLang="zh-CN" dirty="0" smtClean="0"/>
                        <a:t>’; </a:t>
                      </a:r>
                      <a:endParaRPr lang="zh-CN" altLang="en-US" dirty="0"/>
                    </a:p>
                  </a:txBody>
                  <a:tcPr/>
                </a:tc>
              </a:tr>
              <a:tr h="366169">
                <a:tc>
                  <a:txBody>
                    <a:bodyPr/>
                    <a:lstStyle/>
                    <a:p>
                      <a:r>
                        <a:rPr lang="pt-BR" altLang="zh-CN" dirty="0" smtClean="0"/>
                        <a:t>void sem_init(Sem s, int n); </a:t>
                      </a:r>
                      <a:endParaRPr lang="zh-CN" altLang="en-US" dirty="0"/>
                    </a:p>
                  </a:txBody>
                  <a:tcPr/>
                </a:tc>
                <a:tc>
                  <a:txBody>
                    <a:bodyPr/>
                    <a:lstStyle/>
                    <a:p>
                      <a:r>
                        <a:rPr lang="en-US" altLang="zh-CN" sz="1400" dirty="0" smtClean="0"/>
                        <a:t>Create a standard semaphore with initial value n</a:t>
                      </a:r>
                      <a:endParaRPr lang="zh-CN" altLang="en-US" sz="1400" dirty="0"/>
                    </a:p>
                  </a:txBody>
                  <a:tcPr/>
                </a:tc>
              </a:tr>
              <a:tr h="366169">
                <a:tc>
                  <a:txBody>
                    <a:bodyPr/>
                    <a:lstStyle/>
                    <a:p>
                      <a:r>
                        <a:rPr lang="pt-BR" altLang="zh-CN" dirty="0" smtClean="0"/>
                        <a:t>void P(Sem s);  void V(Sem s); </a:t>
                      </a:r>
                      <a:endParaRPr lang="zh-CN" altLang="en-US" dirty="0"/>
                    </a:p>
                  </a:txBody>
                  <a:tcPr/>
                </a:tc>
                <a:tc>
                  <a:txBody>
                    <a:bodyPr/>
                    <a:lstStyle/>
                    <a:p>
                      <a:r>
                        <a:rPr lang="en-US" altLang="zh-CN" sz="1400" dirty="0" smtClean="0"/>
                        <a:t>Standard P() V() operations on specified semaphore </a:t>
                      </a:r>
                      <a:endParaRPr lang="zh-CN" altLang="en-US" sz="1400" dirty="0"/>
                    </a:p>
                  </a:txBody>
                  <a:tcPr/>
                </a:tc>
              </a:tr>
              <a:tr h="366169">
                <a:tc>
                  <a:txBody>
                    <a:bodyPr/>
                    <a:lstStyle/>
                    <a:p>
                      <a:r>
                        <a:rPr lang="en-US" altLang="zh-CN" dirty="0" err="1" smtClean="0"/>
                        <a:t>int</a:t>
                      </a:r>
                      <a:r>
                        <a:rPr lang="en-US" altLang="zh-CN" dirty="0" smtClean="0"/>
                        <a:t> </a:t>
                      </a:r>
                      <a:r>
                        <a:rPr lang="en-US" altLang="zh-CN" dirty="0" err="1" smtClean="0"/>
                        <a:t>getchar</a:t>
                      </a:r>
                      <a:r>
                        <a:rPr lang="en-US" altLang="zh-CN" dirty="0" smtClean="0"/>
                        <a:t>(); </a:t>
                      </a:r>
                      <a:endParaRPr lang="zh-CN" altLang="en-US" dirty="0"/>
                    </a:p>
                  </a:txBody>
                  <a:tcPr/>
                </a:tc>
                <a:tc>
                  <a:txBody>
                    <a:bodyPr/>
                    <a:lstStyle/>
                    <a:p>
                      <a:r>
                        <a:rPr lang="en-US" altLang="zh-CN" sz="1400" dirty="0" smtClean="0"/>
                        <a:t>Block until character typed at keyboard </a:t>
                      </a:r>
                      <a:endParaRPr lang="zh-CN" altLang="en-US" sz="1400" dirty="0"/>
                    </a:p>
                  </a:txBody>
                  <a:tcPr/>
                </a:tc>
              </a:tr>
              <a:tr h="366169">
                <a:tc>
                  <a:txBody>
                    <a:bodyPr/>
                    <a:lstStyle/>
                    <a:p>
                      <a:r>
                        <a:rPr lang="en-US" altLang="zh-CN" dirty="0" err="1" smtClean="0"/>
                        <a:t>int</a:t>
                      </a:r>
                      <a:r>
                        <a:rPr lang="en-US" altLang="zh-CN" dirty="0" smtClean="0"/>
                        <a:t> </a:t>
                      </a:r>
                      <a:r>
                        <a:rPr lang="en-US" altLang="zh-CN" dirty="0" err="1" smtClean="0"/>
                        <a:t>printf</a:t>
                      </a:r>
                      <a:r>
                        <a:rPr lang="en-US" altLang="zh-CN" dirty="0" smtClean="0"/>
                        <a:t>(char *string); </a:t>
                      </a:r>
                      <a:endParaRPr lang="zh-CN" altLang="en-US" dirty="0"/>
                    </a:p>
                  </a:txBody>
                  <a:tcPr/>
                </a:tc>
                <a:tc>
                  <a:txBody>
                    <a:bodyPr/>
                    <a:lstStyle/>
                    <a:p>
                      <a:r>
                        <a:rPr lang="en-US" altLang="zh-CN" sz="1400" dirty="0" smtClean="0"/>
                        <a:t>Print out the given message string </a:t>
                      </a:r>
                      <a:endParaRPr lang="zh-CN" altLang="en-US" sz="1400" dirty="0"/>
                    </a:p>
                  </a:txBody>
                  <a:tcPr/>
                </a:tc>
              </a:tr>
            </a:tbl>
          </a:graphicData>
        </a:graphic>
      </p:graphicFrame>
    </p:spTree>
    <p:extLst>
      <p:ext uri="{BB962C8B-B14F-4D97-AF65-F5344CB8AC3E}">
        <p14:creationId xmlns:p14="http://schemas.microsoft.com/office/powerpoint/2010/main" val="106455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24744"/>
            <a:ext cx="7955280" cy="5400600"/>
          </a:xfrm>
        </p:spPr>
        <p:txBody>
          <a:bodyPr>
            <a:normAutofit/>
          </a:bodyPr>
          <a:lstStyle/>
          <a:p>
            <a:pPr marL="0" indent="0">
              <a:buNone/>
            </a:pPr>
            <a:r>
              <a:rPr lang="en-US" altLang="zh-CN" dirty="0" smtClean="0">
                <a:solidFill>
                  <a:schemeClr val="bg1"/>
                </a:solidFill>
              </a:rPr>
              <a:t>Answer</a:t>
            </a:r>
            <a:endParaRPr lang="en-US" altLang="zh-CN" dirty="0">
              <a:solidFill>
                <a:schemeClr val="bg1"/>
              </a:solidFill>
            </a:endParaRPr>
          </a:p>
          <a:p>
            <a:pPr marL="0" indent="0">
              <a:buNone/>
            </a:pPr>
            <a:r>
              <a:rPr lang="en-US" altLang="zh-CN" dirty="0" err="1">
                <a:solidFill>
                  <a:schemeClr val="bg1"/>
                </a:solidFill>
              </a:rPr>
              <a:t>Sem</a:t>
            </a:r>
            <a:r>
              <a:rPr lang="en-US" altLang="zh-CN" dirty="0">
                <a:solidFill>
                  <a:schemeClr val="bg1"/>
                </a:solidFill>
              </a:rPr>
              <a:t> s; // global declaration</a:t>
            </a:r>
          </a:p>
          <a:p>
            <a:pPr marL="0" indent="0">
              <a:buNone/>
            </a:pPr>
            <a:r>
              <a:rPr lang="en-US" altLang="zh-CN" dirty="0" err="1">
                <a:solidFill>
                  <a:schemeClr val="bg1"/>
                </a:solidFill>
              </a:rPr>
              <a:t>int</a:t>
            </a:r>
            <a:r>
              <a:rPr lang="en-US" altLang="zh-CN" dirty="0">
                <a:solidFill>
                  <a:schemeClr val="bg1"/>
                </a:solidFill>
              </a:rPr>
              <a:t> </a:t>
            </a:r>
            <a:r>
              <a:rPr lang="en-US" altLang="zh-CN" dirty="0" err="1">
                <a:solidFill>
                  <a:schemeClr val="bg1"/>
                </a:solidFill>
              </a:rPr>
              <a:t>func</a:t>
            </a:r>
            <a:r>
              <a:rPr lang="en-US" altLang="zh-CN" dirty="0">
                <a:solidFill>
                  <a:schemeClr val="bg1"/>
                </a:solidFill>
              </a:rPr>
              <a:t>() {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P(s</a:t>
            </a:r>
            <a:r>
              <a:rPr lang="en-US" altLang="zh-CN" dirty="0">
                <a:solidFill>
                  <a:schemeClr val="bg1"/>
                </a:solidFill>
              </a:rPr>
              <a:t>); // wait for the main program </a:t>
            </a:r>
            <a:r>
              <a:rPr lang="en-US" altLang="zh-CN" dirty="0" err="1">
                <a:solidFill>
                  <a:schemeClr val="bg1"/>
                </a:solidFill>
              </a:rPr>
              <a:t>printf</a:t>
            </a:r>
            <a:r>
              <a:rPr lang="en-US" altLang="zh-CN" dirty="0">
                <a:solidFill>
                  <a:schemeClr val="bg1"/>
                </a:solidFill>
              </a:rPr>
              <a:t>(“Here I am\n"); </a:t>
            </a:r>
            <a:r>
              <a:rPr lang="en-US" altLang="zh-CN" dirty="0" smtClean="0">
                <a:solidFill>
                  <a:schemeClr val="bg1"/>
                </a:solidFill>
              </a:rPr>
              <a:t>   </a:t>
            </a:r>
          </a:p>
          <a:p>
            <a:pPr marL="0" indent="0">
              <a:buNone/>
            </a:pPr>
            <a:r>
              <a:rPr lang="en-US" altLang="zh-CN" dirty="0">
                <a:solidFill>
                  <a:schemeClr val="bg1"/>
                </a:solidFill>
              </a:rPr>
              <a:t> </a:t>
            </a:r>
            <a:r>
              <a:rPr lang="en-US" altLang="zh-CN" dirty="0" smtClean="0">
                <a:solidFill>
                  <a:schemeClr val="bg1"/>
                </a:solidFill>
              </a:rPr>
              <a:t>                /* </a:t>
            </a:r>
            <a:r>
              <a:rPr lang="en-US" altLang="zh-CN" dirty="0">
                <a:solidFill>
                  <a:schemeClr val="bg1"/>
                </a:solidFill>
              </a:rPr>
              <a:t>exit by dropping out of the function */ }</a:t>
            </a:r>
          </a:p>
          <a:p>
            <a:pPr marL="0" indent="0">
              <a:buNone/>
            </a:pPr>
            <a:r>
              <a:rPr lang="en-US" altLang="zh-CN" dirty="0" smtClean="0">
                <a:solidFill>
                  <a:schemeClr val="bg1"/>
                </a:solidFill>
              </a:rPr>
              <a:t>main</a:t>
            </a:r>
            <a:r>
              <a:rPr lang="en-US" altLang="zh-CN" dirty="0">
                <a:solidFill>
                  <a:schemeClr val="bg1"/>
                </a:solidFill>
              </a:rPr>
              <a:t>() {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a:t>
            </a:r>
            <a:r>
              <a:rPr lang="en-US" altLang="zh-CN" dirty="0" err="1" smtClean="0">
                <a:solidFill>
                  <a:schemeClr val="bg1"/>
                </a:solidFill>
              </a:rPr>
              <a:t>sem_init</a:t>
            </a:r>
            <a:r>
              <a:rPr lang="en-US" altLang="zh-CN" dirty="0" smtClean="0">
                <a:solidFill>
                  <a:schemeClr val="bg1"/>
                </a:solidFill>
              </a:rPr>
              <a:t>(s</a:t>
            </a:r>
            <a:r>
              <a:rPr lang="en-US" altLang="zh-CN" dirty="0">
                <a:solidFill>
                  <a:schemeClr val="bg1"/>
                </a:solidFill>
              </a:rPr>
              <a:t>, 1);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for(</a:t>
            </a:r>
            <a:r>
              <a:rPr lang="en-US" altLang="zh-CN" dirty="0" err="1" smtClean="0">
                <a:solidFill>
                  <a:schemeClr val="bg1"/>
                </a:solidFill>
              </a:rPr>
              <a:t>i</a:t>
            </a:r>
            <a:r>
              <a:rPr lang="en-US" altLang="zh-CN" dirty="0" smtClean="0">
                <a:solidFill>
                  <a:schemeClr val="bg1"/>
                </a:solidFill>
              </a:rPr>
              <a:t>=0</a:t>
            </a:r>
            <a:r>
              <a:rPr lang="en-US" altLang="zh-CN" dirty="0">
                <a:solidFill>
                  <a:schemeClr val="bg1"/>
                </a:solidFill>
              </a:rPr>
              <a:t>; </a:t>
            </a:r>
            <a:r>
              <a:rPr lang="en-US" altLang="zh-CN" dirty="0" err="1">
                <a:solidFill>
                  <a:schemeClr val="bg1"/>
                </a:solidFill>
              </a:rPr>
              <a:t>i</a:t>
            </a:r>
            <a:r>
              <a:rPr lang="en-US" altLang="zh-CN" dirty="0">
                <a:solidFill>
                  <a:schemeClr val="bg1"/>
                </a:solidFill>
              </a:rPr>
              <a:t>&lt;4; </a:t>
            </a:r>
            <a:r>
              <a:rPr lang="en-US" altLang="zh-CN" dirty="0" err="1">
                <a:solidFill>
                  <a:schemeClr val="bg1"/>
                </a:solidFill>
              </a:rPr>
              <a:t>i</a:t>
            </a:r>
            <a:r>
              <a:rPr lang="en-US" altLang="zh-CN" dirty="0" smtClean="0">
                <a:solidFill>
                  <a:schemeClr val="bg1"/>
                </a:solidFill>
              </a:rPr>
              <a:t>++)</a:t>
            </a:r>
          </a:p>
          <a:p>
            <a:pPr marL="0" indent="0">
              <a:buNone/>
            </a:pPr>
            <a:r>
              <a:rPr lang="en-US" altLang="zh-CN" dirty="0">
                <a:solidFill>
                  <a:schemeClr val="bg1"/>
                </a:solidFill>
              </a:rPr>
              <a:t> </a:t>
            </a:r>
            <a:r>
              <a:rPr lang="en-US" altLang="zh-CN" dirty="0" smtClean="0">
                <a:solidFill>
                  <a:schemeClr val="bg1"/>
                </a:solidFill>
              </a:rPr>
              <a:t>            </a:t>
            </a:r>
            <a:r>
              <a:rPr lang="en-US" altLang="zh-CN" dirty="0" err="1">
                <a:solidFill>
                  <a:schemeClr val="bg1"/>
                </a:solidFill>
              </a:rPr>
              <a:t>thread_create</a:t>
            </a:r>
            <a:r>
              <a:rPr lang="en-US" altLang="zh-CN" dirty="0">
                <a:solidFill>
                  <a:schemeClr val="bg1"/>
                </a:solidFill>
              </a:rPr>
              <a:t>(</a:t>
            </a:r>
            <a:r>
              <a:rPr lang="en-US" altLang="zh-CN" dirty="0" err="1">
                <a:solidFill>
                  <a:schemeClr val="bg1"/>
                </a:solidFill>
              </a:rPr>
              <a:t>func</a:t>
            </a:r>
            <a:r>
              <a:rPr lang="en-US" altLang="zh-CN" dirty="0">
                <a:solidFill>
                  <a:schemeClr val="bg1"/>
                </a:solidFill>
              </a:rPr>
              <a:t>);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a:t>
            </a:r>
            <a:r>
              <a:rPr lang="en-US" altLang="zh-CN" dirty="0" err="1" smtClean="0">
                <a:solidFill>
                  <a:schemeClr val="bg1"/>
                </a:solidFill>
              </a:rPr>
              <a:t>getchar</a:t>
            </a:r>
            <a:r>
              <a:rPr lang="en-US" altLang="zh-CN" dirty="0">
                <a:solidFill>
                  <a:schemeClr val="bg1"/>
                </a:solidFill>
              </a:rPr>
              <a:t>();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for(</a:t>
            </a:r>
            <a:r>
              <a:rPr lang="en-US" altLang="zh-CN" dirty="0" err="1" smtClean="0">
                <a:solidFill>
                  <a:schemeClr val="bg1"/>
                </a:solidFill>
              </a:rPr>
              <a:t>i</a:t>
            </a:r>
            <a:r>
              <a:rPr lang="en-US" altLang="zh-CN" dirty="0" smtClean="0">
                <a:solidFill>
                  <a:schemeClr val="bg1"/>
                </a:solidFill>
              </a:rPr>
              <a:t>=0</a:t>
            </a:r>
            <a:r>
              <a:rPr lang="en-US" altLang="zh-CN" dirty="0">
                <a:solidFill>
                  <a:schemeClr val="bg1"/>
                </a:solidFill>
              </a:rPr>
              <a:t>; </a:t>
            </a:r>
            <a:r>
              <a:rPr lang="en-US" altLang="zh-CN" dirty="0" err="1">
                <a:solidFill>
                  <a:schemeClr val="bg1"/>
                </a:solidFill>
              </a:rPr>
              <a:t>i</a:t>
            </a:r>
            <a:r>
              <a:rPr lang="en-US" altLang="zh-CN" dirty="0">
                <a:solidFill>
                  <a:schemeClr val="bg1"/>
                </a:solidFill>
              </a:rPr>
              <a:t>&lt; 4; </a:t>
            </a:r>
            <a:r>
              <a:rPr lang="en-US" altLang="zh-CN" dirty="0" err="1">
                <a:solidFill>
                  <a:schemeClr val="bg1"/>
                </a:solidFill>
              </a:rPr>
              <a:t>i</a:t>
            </a:r>
            <a:r>
              <a:rPr lang="en-US" altLang="zh-CN" dirty="0">
                <a:solidFill>
                  <a:schemeClr val="bg1"/>
                </a:solidFill>
              </a:rPr>
              <a:t>++) </a:t>
            </a:r>
            <a:endParaRPr lang="en-US" altLang="zh-CN" dirty="0" smtClean="0">
              <a:solidFill>
                <a:schemeClr val="bg1"/>
              </a:solidFill>
            </a:endParaRPr>
          </a:p>
          <a:p>
            <a:pPr marL="0" indent="0">
              <a:buNone/>
            </a:pPr>
            <a:r>
              <a:rPr lang="en-US" altLang="zh-CN" dirty="0">
                <a:solidFill>
                  <a:schemeClr val="bg1"/>
                </a:solidFill>
              </a:rPr>
              <a:t> </a:t>
            </a:r>
            <a:r>
              <a:rPr lang="en-US" altLang="zh-CN" dirty="0" smtClean="0">
                <a:solidFill>
                  <a:schemeClr val="bg1"/>
                </a:solidFill>
              </a:rPr>
              <a:t>               V(s</a:t>
            </a:r>
            <a:r>
              <a:rPr lang="en-US" altLang="zh-CN" dirty="0">
                <a:solidFill>
                  <a:schemeClr val="bg1"/>
                </a:solidFill>
              </a:rPr>
              <a:t>); // signal one thread }</a:t>
            </a:r>
          </a:p>
          <a:p>
            <a:pPr marL="0" indent="0">
              <a:buNone/>
            </a:pPr>
            <a:endParaRPr lang="zh-CN" altLang="en-US" dirty="0"/>
          </a:p>
        </p:txBody>
      </p:sp>
      <p:sp>
        <p:nvSpPr>
          <p:cNvPr id="6" name="圆角矩形 5"/>
          <p:cNvSpPr/>
          <p:nvPr/>
        </p:nvSpPr>
        <p:spPr>
          <a:xfrm>
            <a:off x="5220072" y="3789040"/>
            <a:ext cx="3384376"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 marks for perfect solution; drop marks for conceptual limitations and (slightly) for syntax limitations</a:t>
            </a:r>
            <a:endParaRPr lang="zh-CN" altLang="en-US" dirty="0"/>
          </a:p>
        </p:txBody>
      </p:sp>
    </p:spTree>
    <p:extLst>
      <p:ext uri="{BB962C8B-B14F-4D97-AF65-F5344CB8AC3E}">
        <p14:creationId xmlns:p14="http://schemas.microsoft.com/office/powerpoint/2010/main" val="415489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3638" y="2967335"/>
            <a:ext cx="3496726"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a:t>
            </a:r>
            <a:r>
              <a:rPr lang="zh-CN"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089621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13997</TotalTime>
  <Words>765</Words>
  <Application>Microsoft Office PowerPoint</Application>
  <PresentationFormat>全屏显示(4:3)</PresentationFormat>
  <Paragraphs>77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9</vt:i4>
      </vt:variant>
    </vt:vector>
  </HeadingPairs>
  <TitlesOfParts>
    <vt:vector size="17" baseType="lpstr">
      <vt:lpstr>Monotype Sorts</vt:lpstr>
      <vt:lpstr>宋体</vt:lpstr>
      <vt:lpstr>Arial</vt:lpstr>
      <vt:lpstr>Calibri</vt:lpstr>
      <vt:lpstr>Century Gothic</vt:lpstr>
      <vt:lpstr>Custom Design</vt:lpstr>
      <vt:lpstr>Slide 2: Text Only</vt:lpstr>
      <vt:lpstr>水汽尾迹</vt:lpstr>
      <vt:lpstr>PowerPoint 演示文稿</vt:lpstr>
      <vt:lpstr>Format of the SCC211 exam</vt:lpstr>
      <vt:lpstr>Scope and coverage </vt:lpstr>
      <vt:lpstr>Examples</vt:lpstr>
      <vt:lpstr>Examples</vt:lpstr>
      <vt:lpstr>Examples</vt:lpstr>
      <vt:lpstr>Examples</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zjy</cp:lastModifiedBy>
  <cp:revision>1965</cp:revision>
  <cp:lastPrinted>2015-10-16T12:49:29Z</cp:lastPrinted>
  <dcterms:created xsi:type="dcterms:W3CDTF">2011-10-31T13:04:17Z</dcterms:created>
  <dcterms:modified xsi:type="dcterms:W3CDTF">2018-11-14T12:02:22Z</dcterms:modified>
</cp:coreProperties>
</file>