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93" r:id="rId3"/>
    <p:sldId id="357" r:id="rId4"/>
    <p:sldId id="356" r:id="rId5"/>
    <p:sldId id="421" r:id="rId6"/>
    <p:sldId id="358" r:id="rId7"/>
    <p:sldId id="422" r:id="rId8"/>
    <p:sldId id="423" r:id="rId9"/>
    <p:sldId id="424" r:id="rId10"/>
    <p:sldId id="446" r:id="rId11"/>
    <p:sldId id="447" r:id="rId12"/>
    <p:sldId id="448" r:id="rId13"/>
    <p:sldId id="449" r:id="rId14"/>
    <p:sldId id="426" r:id="rId15"/>
    <p:sldId id="427" r:id="rId16"/>
    <p:sldId id="430" r:id="rId17"/>
    <p:sldId id="431" r:id="rId18"/>
    <p:sldId id="433" r:id="rId19"/>
    <p:sldId id="434" r:id="rId20"/>
    <p:sldId id="403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 autoAdjust="0"/>
    <p:restoredTop sz="94000" autoAdjust="0"/>
  </p:normalViewPr>
  <p:slideViewPr>
    <p:cSldViewPr>
      <p:cViewPr varScale="1">
        <p:scale>
          <a:sx n="86" d="100"/>
          <a:sy n="86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charset="0"/>
              </a:rPr>
              <a:t>Zhang </a:t>
            </a:r>
            <a:r>
              <a:rPr lang="en-US" altLang="zh-CN" dirty="0" err="1" smtClean="0">
                <a:latin typeface="Arial" charset="0"/>
              </a:rPr>
              <a:t>Jinyu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  </a:t>
            </a:r>
            <a:r>
              <a:rPr lang="en-US" dirty="0" smtClean="0">
                <a:latin typeface="Arial" charset="0"/>
              </a:rPr>
              <a:t>zjy@bjtu.edu.cn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School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Computer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Information Technology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SD4</a:t>
            </a:r>
            <a:r>
              <a:rPr lang="en-US" altLang="zh-CN" dirty="0" smtClean="0">
                <a:latin typeface="Arial" charset="0"/>
              </a:rPr>
              <a:t>12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95536" y="2852936"/>
            <a:ext cx="84969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</a:t>
            </a:r>
            <a:r>
              <a:rPr lang="en-US" altLang="zh-CN" sz="4200" dirty="0" smtClean="0">
                <a:solidFill>
                  <a:srgbClr val="BC0D16"/>
                </a:solidFill>
              </a:rPr>
              <a:t>11</a:t>
            </a:r>
            <a:r>
              <a:rPr lang="en-GB" sz="4200" dirty="0" smtClean="0">
                <a:solidFill>
                  <a:srgbClr val="BC0D16"/>
                </a:solidFill>
              </a:rPr>
              <a:t> </a:t>
            </a:r>
            <a:r>
              <a:rPr lang="en-US" altLang="zh-CN" sz="4200" dirty="0" smtClean="0">
                <a:solidFill>
                  <a:srgbClr val="BC0D16"/>
                </a:solidFill>
              </a:rPr>
              <a:t>Revision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10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2828"/>
            <a:ext cx="8686800" cy="536064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6 Recover </a:t>
            </a:r>
            <a:r>
              <a:rPr lang="en-US" altLang="zh-CN" dirty="0"/>
              <a:t>the following dead lock. [4 Marks]</a:t>
            </a:r>
            <a:endParaRPr lang="zh-CN" altLang="zh-CN" dirty="0"/>
          </a:p>
          <a:p>
            <a:pPr lvl="1"/>
            <a:r>
              <a:rPr lang="en-US" altLang="zh-CN" dirty="0"/>
              <a:t>Lock1.acquire()</a:t>
            </a:r>
            <a:endParaRPr lang="zh-CN" altLang="zh-CN" dirty="0"/>
          </a:p>
          <a:p>
            <a:pPr lvl="1"/>
            <a:r>
              <a:rPr lang="en-US" altLang="zh-CN" dirty="0"/>
              <a:t>Lock2.acquire() </a:t>
            </a:r>
            <a:endParaRPr lang="zh-CN" altLang="zh-CN" dirty="0"/>
          </a:p>
          <a:p>
            <a:pPr lvl="1"/>
            <a:r>
              <a:rPr lang="en-US" altLang="zh-CN" dirty="0"/>
              <a:t>Lock1.release()</a:t>
            </a:r>
            <a:endParaRPr lang="zh-CN" altLang="zh-CN" dirty="0"/>
          </a:p>
          <a:p>
            <a:pPr lvl="1"/>
            <a:r>
              <a:rPr lang="en-US" altLang="zh-CN" dirty="0"/>
              <a:t>Lock2.release()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</a:t>
            </a:r>
            <a:endParaRPr lang="zh-CN" altLang="zh-CN" dirty="0"/>
          </a:p>
          <a:p>
            <a:pPr lvl="1"/>
            <a:r>
              <a:rPr lang="en-US" altLang="zh-CN" dirty="0"/>
              <a:t>Lock1.acquire()</a:t>
            </a:r>
            <a:endParaRPr lang="zh-CN" altLang="zh-CN" dirty="0"/>
          </a:p>
          <a:p>
            <a:pPr lvl="1"/>
            <a:r>
              <a:rPr lang="en-US" altLang="zh-CN" dirty="0"/>
              <a:t>Lock2.acquire() </a:t>
            </a:r>
            <a:endParaRPr lang="zh-CN" altLang="zh-CN" dirty="0"/>
          </a:p>
          <a:p>
            <a:pPr lvl="1"/>
            <a:r>
              <a:rPr lang="en-US" altLang="zh-CN" dirty="0"/>
              <a:t>Lock2.release() </a:t>
            </a:r>
            <a:endParaRPr lang="zh-CN" altLang="zh-CN" dirty="0"/>
          </a:p>
          <a:p>
            <a:pPr lvl="1"/>
            <a:r>
              <a:rPr lang="en-US" altLang="zh-CN" dirty="0"/>
              <a:t>Lock1.release() 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47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11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517" y="1486579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7 Describe </a:t>
            </a:r>
            <a:r>
              <a:rPr lang="en-US" altLang="zh-CN" dirty="0"/>
              <a:t>the task of device driver? [4 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Answer</a:t>
            </a:r>
            <a:r>
              <a:rPr lang="en-US" altLang="zh-CN" dirty="0"/>
              <a:t>: 	</a:t>
            </a:r>
            <a:endParaRPr lang="zh-CN" altLang="zh-CN" dirty="0"/>
          </a:p>
          <a:p>
            <a:pPr lvl="1"/>
            <a:r>
              <a:rPr lang="en-US" altLang="zh-CN" dirty="0"/>
              <a:t>I/O Scheduling . [1 Mark]</a:t>
            </a:r>
            <a:endParaRPr lang="zh-CN" altLang="zh-CN" dirty="0"/>
          </a:p>
          <a:p>
            <a:pPr lvl="1"/>
            <a:r>
              <a:rPr lang="en-US" altLang="zh-CN" dirty="0"/>
              <a:t>Buffering, Spooling and Caching [1 Mark]</a:t>
            </a:r>
            <a:endParaRPr lang="zh-CN" altLang="zh-CN" dirty="0"/>
          </a:p>
          <a:p>
            <a:pPr lvl="1"/>
            <a:r>
              <a:rPr lang="en-US" altLang="zh-CN" dirty="0"/>
              <a:t>Error Handling [1 Mark]</a:t>
            </a:r>
            <a:endParaRPr lang="zh-CN" altLang="zh-CN" dirty="0"/>
          </a:p>
          <a:p>
            <a:pPr lvl="1"/>
            <a:r>
              <a:rPr lang="en-US" altLang="zh-CN" dirty="0"/>
              <a:t>I/O Protection [1 Mark]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58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12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045" y="1052736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8 What </a:t>
            </a:r>
            <a:r>
              <a:rPr lang="en-US" altLang="zh-CN" dirty="0"/>
              <a:t>is difference between process and thread? [4 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</a:t>
            </a:r>
            <a:endParaRPr lang="zh-CN" altLang="zh-CN" dirty="0"/>
          </a:p>
          <a:p>
            <a:pPr lvl="1"/>
            <a:r>
              <a:rPr lang="en-US" altLang="zh-CN" dirty="0"/>
              <a:t>[2 mark ] Process is allocated independent address apace.</a:t>
            </a:r>
            <a:endParaRPr lang="zh-CN" altLang="zh-CN" dirty="0"/>
          </a:p>
          <a:p>
            <a:pPr lvl="2"/>
            <a:r>
              <a:rPr lang="en-US" altLang="zh-CN" dirty="0"/>
              <a:t>Usually operate on different tasks</a:t>
            </a:r>
            <a:endParaRPr lang="zh-CN" altLang="zh-CN" dirty="0"/>
          </a:p>
          <a:p>
            <a:pPr lvl="2"/>
            <a:r>
              <a:rPr lang="en-US" altLang="zh-CN" dirty="0"/>
              <a:t>Heavier-weight Context switch; support thick-grained concurrency</a:t>
            </a:r>
            <a:endParaRPr lang="zh-CN" altLang="zh-CN" dirty="0"/>
          </a:p>
          <a:p>
            <a:pPr lvl="1"/>
            <a:r>
              <a:rPr lang="en-US" altLang="zh-CN" dirty="0"/>
              <a:t>[2 mark]Threads share a common address space</a:t>
            </a:r>
            <a:endParaRPr lang="zh-CN" altLang="zh-CN" dirty="0"/>
          </a:p>
          <a:p>
            <a:pPr lvl="2"/>
            <a:r>
              <a:rPr lang="en-US" altLang="zh-CN" dirty="0"/>
              <a:t>Can easily cooperate on common tasks</a:t>
            </a:r>
            <a:endParaRPr lang="zh-CN" altLang="zh-CN" dirty="0"/>
          </a:p>
          <a:p>
            <a:pPr lvl="2"/>
            <a:r>
              <a:rPr lang="en-US" altLang="zh-CN" dirty="0"/>
              <a:t>Lighter-weight switch; support fine-grained concurrency</a:t>
            </a:r>
            <a:endParaRPr lang="en-GB" sz="8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[Practice]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508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14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0576" y="1556792"/>
            <a:ext cx="8686800" cy="34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1 How </a:t>
            </a:r>
            <a:r>
              <a:rPr lang="en-US" altLang="zh-CN" sz="2400" dirty="0"/>
              <a:t>many processes are created when executing this program?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Answer: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fork();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Answer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-1.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22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15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0576" y="1556792"/>
            <a:ext cx="8686800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2 Use </a:t>
            </a:r>
            <a:r>
              <a:rPr lang="en-US" altLang="zh-CN" sz="2400" dirty="0"/>
              <a:t>following Class Semaphore to implement the mutual exclusive method public void put() and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get() in Class Dimension.</a:t>
            </a:r>
            <a:endParaRPr lang="zh-CN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00959"/>
            <a:ext cx="6563894" cy="40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Answer: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711" y="1700807"/>
            <a:ext cx="115483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83569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85900"/>
            <a:ext cx="8429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17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8775" y="1475656"/>
            <a:ext cx="8686800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3 Three </a:t>
            </a:r>
            <a:r>
              <a:rPr lang="en-US" altLang="zh-CN" sz="2400" dirty="0"/>
              <a:t>processes are scheduled according to Round Robin (RR) with quantum=4ms.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14600"/>
            <a:ext cx="8915400" cy="18288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" y="4575820"/>
            <a:ext cx="8686800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Task: calculated the average Turnaround Time (complete time-start time)</a:t>
            </a:r>
            <a:r>
              <a:rPr lang="en-US" altLang="zh-CN" sz="2400" dirty="0" smtClean="0"/>
              <a:t>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64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Answer: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711" y="1700807"/>
            <a:ext cx="115483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83569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00779" y="16712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51902"/>
            <a:ext cx="8428806" cy="1714639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47650" y="3573016"/>
            <a:ext cx="8686800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Turnaround Time: [5 Marks]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Process 1: 34-0=34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Process 2: 17-3=14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Process 3: 26-7=19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The average waiting time=(34+14+19)/3=67/3=22.3(</a:t>
            </a:r>
            <a:r>
              <a:rPr lang="en-US" altLang="zh-CN" sz="2400" dirty="0" err="1"/>
              <a:t>ms</a:t>
            </a:r>
            <a:r>
              <a:rPr lang="en-US" altLang="zh-CN" sz="2400" dirty="0"/>
              <a:t>) [5 Marks]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83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01DC3979-509B-D740-9A63-D93849277CA7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2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Examination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07896" cy="50691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500" dirty="0" smtClean="0">
                <a:latin typeface="Arial" charset="0"/>
                <a:ea typeface="ＭＳ Ｐゴシック" charset="0"/>
                <a:cs typeface="ＭＳ Ｐゴシック" charset="0"/>
              </a:rPr>
              <a:t>SCC.2</a:t>
            </a:r>
            <a:r>
              <a:rPr lang="en-US" altLang="zh-CN" sz="2500" dirty="0" smtClean="0">
                <a:latin typeface="Arial" charset="0"/>
                <a:ea typeface="ＭＳ Ｐゴシック" charset="0"/>
                <a:cs typeface="ＭＳ Ｐゴシック" charset="0"/>
              </a:rPr>
              <a:t>11 </a:t>
            </a:r>
            <a:r>
              <a:rPr lang="en-US" sz="2500" dirty="0" smtClean="0">
                <a:latin typeface="Arial" charset="0"/>
                <a:ea typeface="ＭＳ Ｐゴシック" charset="0"/>
                <a:cs typeface="ＭＳ Ｐゴシック" charset="0"/>
              </a:rPr>
              <a:t>Module</a:t>
            </a:r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</a:pPr>
            <a:r>
              <a:rPr lang="en-US" sz="21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60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% Exam + 40% Coursework </a:t>
            </a:r>
            <a:endParaRPr lang="en-GB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A8FA287C-C465-C649-A91F-39950A6264C1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86800" cy="1143000"/>
          </a:xfrm>
        </p:spPr>
        <p:txBody>
          <a:bodyPr/>
          <a:lstStyle/>
          <a:p>
            <a:pPr algn="l"/>
            <a:r>
              <a:rPr lang="en-GB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SCC</a:t>
            </a:r>
            <a:r>
              <a:rPr lang="en-US" altLang="zh-CN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211</a:t>
            </a:r>
            <a:r>
              <a:rPr lang="en-GB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GB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Exam</a:t>
            </a:r>
            <a:endParaRPr lang="en-GB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69" y="1056824"/>
            <a:ext cx="8915400" cy="538207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3000" dirty="0" smtClean="0">
                <a:latin typeface="Arial" charset="0"/>
                <a:ea typeface="ＭＳ Ｐゴシック" charset="0"/>
                <a:cs typeface="ＭＳ Ｐゴシック" charset="0"/>
              </a:rPr>
              <a:t>30 </a:t>
            </a:r>
            <a:r>
              <a:rPr lang="en-US" altLang="zh-CN" sz="3000" dirty="0" smtClean="0">
                <a:latin typeface="Arial" charset="0"/>
                <a:ea typeface="ＭＳ Ｐゴシック" charset="0"/>
                <a:cs typeface="ＭＳ Ｐゴシック" charset="0"/>
              </a:rPr>
              <a:t>Conception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 +  </a:t>
            </a:r>
            <a:r>
              <a:rPr lang="en-US" altLang="zh-CN" sz="3000" dirty="0" smtClean="0">
                <a:latin typeface="Arial" charset="0"/>
                <a:ea typeface="ＭＳ Ｐゴシック" charset="0"/>
                <a:cs typeface="ＭＳ Ｐゴシック" charset="0"/>
              </a:rPr>
              <a:t>40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000" dirty="0" smtClean="0">
                <a:latin typeface="Arial" charset="0"/>
                <a:ea typeface="ＭＳ Ｐゴシック" charset="0"/>
                <a:cs typeface="ＭＳ Ｐゴシック" charset="0"/>
              </a:rPr>
              <a:t>Practice</a:t>
            </a:r>
            <a:endParaRPr lang="en-GB" altLang="zh-CN" sz="3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Conception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 questions, each 4 marks except for one ( 2 marks).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Spurious Wakeup(10 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marks)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2600" dirty="0" err="1" smtClean="0">
                <a:latin typeface="Arial" charset="0"/>
                <a:ea typeface="ＭＳ Ｐゴシック" charset="0"/>
                <a:cs typeface="ＭＳ Ｐゴシック" charset="0"/>
              </a:rPr>
              <a:t>Mutex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 (10 marks)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2600" dirty="0" err="1" smtClean="0">
                <a:latin typeface="Arial" charset="0"/>
                <a:ea typeface="ＭＳ Ｐゴシック" charset="0"/>
                <a:cs typeface="ＭＳ Ｐゴシック" charset="0"/>
              </a:rPr>
              <a:t>Semphore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altLang="zh-CN" sz="2600" dirty="0" smtClean="0">
                <a:latin typeface="Arial" charset="0"/>
                <a:ea typeface="ＭＳ Ｐゴシック" charset="0"/>
                <a:cs typeface="ＭＳ Ｐゴシック" charset="0"/>
              </a:rPr>
              <a:t>(10 </a:t>
            </a:r>
            <a:r>
              <a:rPr lang="en-GB" altLang="zh-CN" sz="2600" dirty="0">
                <a:latin typeface="Arial" charset="0"/>
                <a:ea typeface="ＭＳ Ｐゴシック" charset="0"/>
                <a:cs typeface="ＭＳ Ｐゴシック" charset="0"/>
              </a:rPr>
              <a:t>marks)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Process schedule </a:t>
            </a:r>
            <a:r>
              <a:rPr lang="en-GB" altLang="zh-CN" sz="2600" dirty="0">
                <a:latin typeface="Arial" charset="0"/>
                <a:ea typeface="ＭＳ Ｐゴシック" charset="0"/>
                <a:cs typeface="ＭＳ Ｐゴシック" charset="0"/>
              </a:rPr>
              <a:t>(10 marks</a:t>
            </a:r>
            <a:r>
              <a:rPr lang="en-GB" altLang="zh-CN" sz="2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GB" altLang="zh-CN" sz="2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[Conception</a:t>
            </a:r>
            <a:r>
              <a:rPr lang="en-US" altLang="zh-CN" sz="6000" dirty="0" smtClean="0"/>
              <a:t>]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286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1 What </a:t>
            </a:r>
            <a:r>
              <a:rPr lang="en-US" altLang="zh-CN" dirty="0"/>
              <a:t>is the shared resources among multiple processes? </a:t>
            </a:r>
            <a:r>
              <a:rPr lang="en-US" altLang="zh-CN" dirty="0" smtClean="0"/>
              <a:t>[4 </a:t>
            </a:r>
            <a:r>
              <a:rPr lang="en-US" altLang="zh-CN" dirty="0"/>
              <a:t>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smtClean="0"/>
              <a:t>- Memory </a:t>
            </a:r>
            <a:r>
              <a:rPr lang="en-US" altLang="zh-CN" dirty="0"/>
              <a:t>(global, heap) [2 Marks]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smtClean="0"/>
              <a:t>- Hardware </a:t>
            </a:r>
            <a:r>
              <a:rPr lang="en-US" altLang="zh-CN" dirty="0"/>
              <a:t>devices     [2 Marks]</a:t>
            </a:r>
            <a:endParaRPr lang="en-GB" sz="6200" dirty="0" smtClean="0">
              <a:latin typeface="Arial"/>
              <a:cs typeface="Arial"/>
            </a:endParaRPr>
          </a:p>
          <a:p>
            <a:pPr marL="258762" lvl="1" indent="0">
              <a:spcBef>
                <a:spcPts val="1176"/>
              </a:spcBef>
              <a:spcAft>
                <a:spcPts val="600"/>
              </a:spcAft>
              <a:buNone/>
              <a:defRPr/>
            </a:pP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1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2 When </a:t>
            </a:r>
            <a:r>
              <a:rPr lang="en-US" altLang="zh-CN" dirty="0"/>
              <a:t>a dead lock is detected, how to recover it? </a:t>
            </a:r>
            <a:r>
              <a:rPr lang="en-US" altLang="zh-CN" dirty="0" smtClean="0"/>
              <a:t>[4 </a:t>
            </a:r>
            <a:r>
              <a:rPr lang="en-US" altLang="zh-CN" dirty="0"/>
              <a:t>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– Selectively abort processes [2 Mark]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– Roll back to an earlier state [2 Mark]</a:t>
            </a:r>
            <a:endParaRPr lang="en-GB" sz="6200" dirty="0" smtClean="0">
              <a:latin typeface="Arial"/>
              <a:cs typeface="Arial"/>
            </a:endParaRPr>
          </a:p>
          <a:p>
            <a:pPr marL="258762" lvl="1" indent="0">
              <a:spcBef>
                <a:spcPts val="1176"/>
              </a:spcBef>
              <a:spcAft>
                <a:spcPts val="600"/>
              </a:spcAft>
              <a:buNone/>
              <a:defRPr/>
            </a:pP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6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7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86800" cy="54006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3 What </a:t>
            </a:r>
            <a:r>
              <a:rPr lang="en-US" altLang="zh-CN" dirty="0"/>
              <a:t>does the context of a process contains? [5 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(more than four out of six are given 4 Marks)</a:t>
            </a:r>
            <a:endParaRPr lang="zh-CN" altLang="zh-CN" dirty="0"/>
          </a:p>
          <a:p>
            <a:pPr lvl="1"/>
            <a:r>
              <a:rPr lang="en-US" altLang="zh-CN" dirty="0" smtClean="0"/>
              <a:t>Contents </a:t>
            </a:r>
            <a:r>
              <a:rPr lang="en-US" altLang="zh-CN" dirty="0"/>
              <a:t>of CPU registers [1 Mark]</a:t>
            </a:r>
            <a:endParaRPr lang="zh-CN" altLang="zh-CN" dirty="0"/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/>
              <a:t>map [1 Mark]</a:t>
            </a:r>
            <a:endParaRPr lang="zh-CN" altLang="zh-CN" dirty="0"/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/>
              <a:t>files [1 Mark]</a:t>
            </a:r>
            <a:endParaRPr lang="zh-CN" altLang="zh-CN" dirty="0"/>
          </a:p>
          <a:p>
            <a:pPr lvl="1"/>
            <a:r>
              <a:rPr lang="en-US" altLang="zh-CN" dirty="0" smtClean="0"/>
              <a:t>On-going </a:t>
            </a:r>
            <a:r>
              <a:rPr lang="en-US" altLang="zh-CN" dirty="0"/>
              <a:t>communication [1 Mark]</a:t>
            </a:r>
            <a:endParaRPr lang="zh-CN" altLang="zh-CN" dirty="0"/>
          </a:p>
          <a:p>
            <a:pPr lvl="1"/>
            <a:r>
              <a:rPr lang="en-US" altLang="zh-CN" dirty="0" smtClean="0"/>
              <a:t>Configured </a:t>
            </a:r>
            <a:r>
              <a:rPr lang="en-US" altLang="zh-CN" dirty="0"/>
              <a:t>timers or alarms [1 Mark]</a:t>
            </a:r>
            <a:endParaRPr lang="zh-CN" altLang="zh-CN" dirty="0"/>
          </a:p>
          <a:p>
            <a:pPr lvl="1"/>
            <a:r>
              <a:rPr lang="en-US" altLang="zh-CN" dirty="0" smtClean="0"/>
              <a:t>Accounting </a:t>
            </a:r>
            <a:r>
              <a:rPr lang="en-US" altLang="zh-CN" dirty="0"/>
              <a:t>info. / Resource usage [1 Mark]</a:t>
            </a:r>
            <a:r>
              <a:rPr lang="en-US" altLang="zh-CN" dirty="0" smtClean="0"/>
              <a:t> </a:t>
            </a:r>
            <a:endParaRPr lang="en-GB" sz="6200" dirty="0" smtClean="0">
              <a:latin typeface="Arial"/>
              <a:cs typeface="Arial"/>
            </a:endParaRPr>
          </a:p>
          <a:p>
            <a:pPr marL="258762" lvl="1" indent="0">
              <a:spcBef>
                <a:spcPts val="1176"/>
              </a:spcBef>
              <a:spcAft>
                <a:spcPts val="600"/>
              </a:spcAft>
              <a:buNone/>
              <a:defRPr/>
            </a:pP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5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8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4 In </a:t>
            </a:r>
            <a:r>
              <a:rPr lang="en-US" altLang="zh-CN" dirty="0"/>
              <a:t>memory allocation, what is the benefit of “paging”? [5 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(more than two out of three are given 4 Marks)</a:t>
            </a:r>
            <a:endParaRPr lang="zh-CN" altLang="zh-CN" dirty="0"/>
          </a:p>
          <a:p>
            <a:pPr lvl="1"/>
            <a:r>
              <a:rPr lang="en-US" altLang="zh-CN" dirty="0"/>
              <a:t>Simplifies allocation [2 Marks]</a:t>
            </a:r>
            <a:endParaRPr lang="zh-CN" altLang="zh-CN" dirty="0"/>
          </a:p>
          <a:p>
            <a:pPr lvl="1"/>
            <a:r>
              <a:rPr lang="en-US" altLang="zh-CN" dirty="0"/>
              <a:t>A process only needs entries for the memory it uses [2 Marks]</a:t>
            </a:r>
            <a:endParaRPr lang="zh-CN" altLang="zh-CN" dirty="0"/>
          </a:p>
          <a:p>
            <a:pPr lvl="1"/>
            <a:r>
              <a:rPr lang="en-US" altLang="zh-CN" dirty="0"/>
              <a:t>A virtual page can (in theory) be mapped to ANY physical frame [2 Marks]</a:t>
            </a:r>
            <a:endParaRPr lang="en-GB" sz="6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2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9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Typical Question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68052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5 Which </a:t>
            </a:r>
            <a:r>
              <a:rPr lang="en-US" altLang="zh-CN" dirty="0"/>
              <a:t>problem may occur in priority-based scheduler? </a:t>
            </a:r>
            <a:r>
              <a:rPr lang="en-US" altLang="zh-CN" dirty="0" smtClean="0"/>
              <a:t>[4 </a:t>
            </a:r>
            <a:r>
              <a:rPr lang="en-US" altLang="zh-CN" dirty="0"/>
              <a:t>Marks]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Answer: </a:t>
            </a:r>
            <a:endParaRPr lang="zh-CN" altLang="zh-CN" dirty="0"/>
          </a:p>
          <a:p>
            <a:pPr lvl="1"/>
            <a:r>
              <a:rPr lang="en-US" altLang="zh-CN" dirty="0"/>
              <a:t>A process will ‘starve’ in situations where there is always a runnable process with higher priority. [4 Mark]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65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11568</TotalTime>
  <Words>634</Words>
  <Application>Microsoft Office PowerPoint</Application>
  <PresentationFormat>全屏显示(4:3)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Credit Suisse Type Roman</vt:lpstr>
      <vt:lpstr>Monotype Sorts</vt:lpstr>
      <vt:lpstr>ＭＳ Ｐゴシック</vt:lpstr>
      <vt:lpstr>宋体</vt:lpstr>
      <vt:lpstr>Arial</vt:lpstr>
      <vt:lpstr>Calibri</vt:lpstr>
      <vt:lpstr>Comic Sans MS</vt:lpstr>
      <vt:lpstr>Times New Roman</vt:lpstr>
      <vt:lpstr>Custom Design</vt:lpstr>
      <vt:lpstr>Slide 2: Text Only</vt:lpstr>
      <vt:lpstr>PowerPoint 演示文稿</vt:lpstr>
      <vt:lpstr>Examination</vt:lpstr>
      <vt:lpstr>SCC211 Exam</vt:lpstr>
      <vt:lpstr>PowerPoint 演示文稿</vt:lpstr>
      <vt:lpstr>Typical Question</vt:lpstr>
      <vt:lpstr>Typical Question</vt:lpstr>
      <vt:lpstr>Typical Question</vt:lpstr>
      <vt:lpstr>Typical Question</vt:lpstr>
      <vt:lpstr>Typical Question</vt:lpstr>
      <vt:lpstr>Typical Question</vt:lpstr>
      <vt:lpstr>Typical Question</vt:lpstr>
      <vt:lpstr>Typical Question</vt:lpstr>
      <vt:lpstr>PowerPoint 演示文稿</vt:lpstr>
      <vt:lpstr>Typical Question</vt:lpstr>
      <vt:lpstr>Typical Question</vt:lpstr>
      <vt:lpstr>Answer:</vt:lpstr>
      <vt:lpstr>Typical Question</vt:lpstr>
      <vt:lpstr>Answer: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zjy</cp:lastModifiedBy>
  <cp:revision>477</cp:revision>
  <cp:lastPrinted>2015-10-16T12:49:29Z</cp:lastPrinted>
  <dcterms:created xsi:type="dcterms:W3CDTF">2011-10-31T13:04:17Z</dcterms:created>
  <dcterms:modified xsi:type="dcterms:W3CDTF">2020-12-16T03:32:41Z</dcterms:modified>
</cp:coreProperties>
</file>