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32"/>
  </p:notesMasterIdLst>
  <p:handoutMasterIdLst>
    <p:handoutMasterId r:id="rId33"/>
  </p:handoutMasterIdLst>
  <p:sldIdLst>
    <p:sldId id="293" r:id="rId5"/>
    <p:sldId id="405" r:id="rId6"/>
    <p:sldId id="406" r:id="rId7"/>
    <p:sldId id="407" r:id="rId8"/>
    <p:sldId id="408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7" r:id="rId26"/>
    <p:sldId id="428" r:id="rId27"/>
    <p:sldId id="429" r:id="rId28"/>
    <p:sldId id="430" r:id="rId29"/>
    <p:sldId id="431" r:id="rId30"/>
    <p:sldId id="403" r:id="rId31"/>
  </p:sldIdLst>
  <p:sldSz cx="9144000" cy="6858000" type="screen4x3"/>
  <p:notesSz cx="6797675" cy="9928225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5DD4D-7AD1-498C-B20D-1BB2090BD6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04F5B8-6EFB-41A9-BAEF-B6CFE76D50E5}">
      <dgm:prSet custT="1"/>
      <dgm:spPr/>
      <dgm:t>
        <a:bodyPr/>
        <a:lstStyle/>
        <a:p>
          <a:pPr algn="ctr" rtl="0"/>
          <a:r>
            <a:rPr lang="en-US" sz="2400" dirty="0" smtClean="0"/>
            <a:t>Assume processes P1 and P2 arrive around the same time </a:t>
          </a:r>
        </a:p>
        <a:p>
          <a:pPr algn="ctr" rtl="0"/>
          <a:r>
            <a:rPr lang="en-US" sz="2400" dirty="0" smtClean="0"/>
            <a:t>(with P1 just ahead)</a:t>
          </a:r>
          <a:endParaRPr lang="zh-CN" sz="2400" dirty="0"/>
        </a:p>
      </dgm:t>
    </dgm:pt>
    <dgm:pt modelId="{08C82F4C-BA95-41FA-9041-90F49E618ECC}" cxnId="{79C4F1B6-BD0F-4FB7-B91A-5BE93CBD2A60}" type="parTrans">
      <dgm:prSet/>
      <dgm:spPr/>
      <dgm:t>
        <a:bodyPr/>
        <a:lstStyle/>
        <a:p>
          <a:endParaRPr lang="zh-CN" altLang="en-US"/>
        </a:p>
      </dgm:t>
    </dgm:pt>
    <dgm:pt modelId="{B2426102-4DF0-4AF3-817F-7D15F09B2EF2}" cxnId="{79C4F1B6-BD0F-4FB7-B91A-5BE93CBD2A60}" type="sibTrans">
      <dgm:prSet/>
      <dgm:spPr/>
      <dgm:t>
        <a:bodyPr/>
        <a:lstStyle/>
        <a:p>
          <a:endParaRPr lang="zh-CN" altLang="en-US"/>
        </a:p>
      </dgm:t>
    </dgm:pt>
    <dgm:pt modelId="{7A5A81DE-227C-4C14-A127-9B1F1470BC05}">
      <dgm:prSet custT="1"/>
      <dgm:spPr/>
      <dgm:t>
        <a:bodyPr/>
        <a:lstStyle/>
        <a:p>
          <a:pPr algn="ctr" rtl="0"/>
          <a:r>
            <a:rPr lang="en-US" sz="2400" dirty="0" smtClean="0"/>
            <a:t>P1 calls wait() as semaphore is atomically decremented to 0;</a:t>
          </a:r>
        </a:p>
        <a:p>
          <a:pPr algn="ctr" rtl="0"/>
          <a:r>
            <a:rPr lang="en-US" sz="2400" dirty="0" smtClean="0"/>
            <a:t> P1 enters critical section without blocking</a:t>
          </a:r>
          <a:endParaRPr lang="zh-CN" sz="2400" dirty="0"/>
        </a:p>
      </dgm:t>
    </dgm:pt>
    <dgm:pt modelId="{A0770A89-1938-4ADF-B03C-C2AECA281B3B}" cxnId="{76116E21-AA91-4E2F-B4BA-9FCEA791B4CD}" type="parTrans">
      <dgm:prSet/>
      <dgm:spPr/>
      <dgm:t>
        <a:bodyPr/>
        <a:lstStyle/>
        <a:p>
          <a:endParaRPr lang="zh-CN" altLang="en-US"/>
        </a:p>
      </dgm:t>
    </dgm:pt>
    <dgm:pt modelId="{BF337673-3E36-458D-BBC7-DF4CD9ECF23F}" cxnId="{76116E21-AA91-4E2F-B4BA-9FCEA791B4CD}" type="sibTrans">
      <dgm:prSet/>
      <dgm:spPr/>
      <dgm:t>
        <a:bodyPr/>
        <a:lstStyle/>
        <a:p>
          <a:endParaRPr lang="zh-CN" altLang="en-US"/>
        </a:p>
      </dgm:t>
    </dgm:pt>
    <dgm:pt modelId="{78273278-DEDD-4E50-9414-4F84B7255AA7}">
      <dgm:prSet custT="1"/>
      <dgm:spPr/>
      <dgm:t>
        <a:bodyPr/>
        <a:lstStyle/>
        <a:p>
          <a:pPr algn="ctr" rtl="0"/>
          <a:r>
            <a:rPr lang="en-US" sz="2000" dirty="0" smtClean="0"/>
            <a:t>P2 attempts to enter critical section </a:t>
          </a:r>
        </a:p>
        <a:p>
          <a:pPr algn="ctr" rtl="0"/>
          <a:r>
            <a:rPr lang="en-US" sz="2000" dirty="0" smtClean="0"/>
            <a:t>wait() atomically decrements semaphore to negative value (-1) and blocks</a:t>
          </a:r>
          <a:endParaRPr lang="zh-CN" sz="2000" dirty="0"/>
        </a:p>
      </dgm:t>
    </dgm:pt>
    <dgm:pt modelId="{43A86A65-356C-4AB4-8829-5D5AC5BD6EA7}" cxnId="{6DCD9C8F-2C9D-4D20-AA0A-5B788FAAFFA0}" type="parTrans">
      <dgm:prSet/>
      <dgm:spPr/>
      <dgm:t>
        <a:bodyPr/>
        <a:lstStyle/>
        <a:p>
          <a:endParaRPr lang="zh-CN" altLang="en-US"/>
        </a:p>
      </dgm:t>
    </dgm:pt>
    <dgm:pt modelId="{FA3FEBE6-5D09-4727-BDA8-E2974CB10E26}" cxnId="{6DCD9C8F-2C9D-4D20-AA0A-5B788FAAFFA0}" type="sibTrans">
      <dgm:prSet/>
      <dgm:spPr/>
      <dgm:t>
        <a:bodyPr/>
        <a:lstStyle/>
        <a:p>
          <a:endParaRPr lang="zh-CN" altLang="en-US"/>
        </a:p>
      </dgm:t>
    </dgm:pt>
    <dgm:pt modelId="{1184B127-FFDA-4C25-9BAD-FB7D70FD857B}">
      <dgm:prSet custT="1"/>
      <dgm:spPr/>
      <dgm:t>
        <a:bodyPr/>
        <a:lstStyle/>
        <a:p>
          <a:pPr algn="ctr" rtl="0"/>
          <a:r>
            <a:rPr lang="en-US" sz="2000" dirty="0" smtClean="0"/>
            <a:t>P1 exits critical section</a:t>
          </a:r>
          <a:r>
            <a:rPr lang="en-US" sz="2000" smtClean="0"/>
            <a:t>; semaphore </a:t>
          </a:r>
          <a:r>
            <a:rPr lang="en-US" sz="2000" dirty="0" smtClean="0"/>
            <a:t>increments to 0 by P1 signal() call; </a:t>
          </a:r>
        </a:p>
        <a:p>
          <a:pPr algn="ctr" rtl="0"/>
          <a:r>
            <a:rPr lang="en-US" sz="2000" dirty="0" smtClean="0"/>
            <a:t>this P2 is unblocked</a:t>
          </a:r>
          <a:endParaRPr lang="zh-CN" sz="2000" dirty="0"/>
        </a:p>
      </dgm:t>
    </dgm:pt>
    <dgm:pt modelId="{A3447610-5F8B-47A6-B0E6-DB88DB8F30B1}" cxnId="{EC9F7E10-4880-46FC-AC9D-DC923CECADF4}" type="parTrans">
      <dgm:prSet/>
      <dgm:spPr/>
      <dgm:t>
        <a:bodyPr/>
        <a:lstStyle/>
        <a:p>
          <a:endParaRPr lang="zh-CN" altLang="en-US"/>
        </a:p>
      </dgm:t>
    </dgm:pt>
    <dgm:pt modelId="{97AC0E61-BB67-474F-B27E-1DF976CCCD0C}" cxnId="{EC9F7E10-4880-46FC-AC9D-DC923CECADF4}" type="sibTrans">
      <dgm:prSet/>
      <dgm:spPr/>
      <dgm:t>
        <a:bodyPr/>
        <a:lstStyle/>
        <a:p>
          <a:endParaRPr lang="zh-CN" altLang="en-US"/>
        </a:p>
      </dgm:t>
    </dgm:pt>
    <dgm:pt modelId="{C7828352-E303-4D87-B371-A4651FDB9FF6}">
      <dgm:prSet custT="1"/>
      <dgm:spPr/>
      <dgm:t>
        <a:bodyPr/>
        <a:lstStyle/>
        <a:p>
          <a:pPr algn="ctr" rtl="0"/>
          <a:r>
            <a:rPr lang="en-US" sz="2800" dirty="0" smtClean="0"/>
            <a:t>P2 enters the critical section</a:t>
          </a:r>
          <a:endParaRPr lang="zh-CN" sz="2800" dirty="0"/>
        </a:p>
      </dgm:t>
    </dgm:pt>
    <dgm:pt modelId="{EDE41E37-EB45-420B-A610-2A1E1D7E1769}" cxnId="{8CE5E027-3263-45C6-A706-FBE31BE39BF4}" type="parTrans">
      <dgm:prSet/>
      <dgm:spPr/>
      <dgm:t>
        <a:bodyPr/>
        <a:lstStyle/>
        <a:p>
          <a:endParaRPr lang="zh-CN" altLang="en-US"/>
        </a:p>
      </dgm:t>
    </dgm:pt>
    <dgm:pt modelId="{6573E703-EB95-45BA-8AF3-0E7863DA8905}" cxnId="{8CE5E027-3263-45C6-A706-FBE31BE39BF4}" type="sibTrans">
      <dgm:prSet/>
      <dgm:spPr/>
      <dgm:t>
        <a:bodyPr/>
        <a:lstStyle/>
        <a:p>
          <a:endParaRPr lang="zh-CN" altLang="en-US"/>
        </a:p>
      </dgm:t>
    </dgm:pt>
    <dgm:pt modelId="{054DCBD6-A433-4215-AA55-1561CC04AD99}" type="pres">
      <dgm:prSet presAssocID="{5F05DD4D-7AD1-498C-B20D-1BB2090BD6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C0EDB0-3DCD-473B-AA56-C6DC6AA0D0D2}" type="pres">
      <dgm:prSet presAssocID="{5104F5B8-6EFB-41A9-BAEF-B6CFE76D50E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72707A-C1CD-4927-83F8-B45B4E6117C8}" type="pres">
      <dgm:prSet presAssocID="{B2426102-4DF0-4AF3-817F-7D15F09B2EF2}" presName="spacer" presStyleCnt="0"/>
      <dgm:spPr/>
    </dgm:pt>
    <dgm:pt modelId="{C80EF59B-4BBD-4B09-83D6-3B0F076116D4}" type="pres">
      <dgm:prSet presAssocID="{7A5A81DE-227C-4C14-A127-9B1F1470BC0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F7F1E-264A-4F70-AA16-5D5905B316BF}" type="pres">
      <dgm:prSet presAssocID="{BF337673-3E36-458D-BBC7-DF4CD9ECF23F}" presName="spacer" presStyleCnt="0"/>
      <dgm:spPr/>
    </dgm:pt>
    <dgm:pt modelId="{A9B5FC01-991F-4BDD-9FDD-54EB741E96E5}" type="pres">
      <dgm:prSet presAssocID="{78273278-DEDD-4E50-9414-4F84B7255AA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BA06FE-2277-49E4-B7CE-A129397A836D}" type="pres">
      <dgm:prSet presAssocID="{FA3FEBE6-5D09-4727-BDA8-E2974CB10E26}" presName="spacer" presStyleCnt="0"/>
      <dgm:spPr/>
    </dgm:pt>
    <dgm:pt modelId="{FEC55847-0B9D-44E5-8B57-A610017CCC67}" type="pres">
      <dgm:prSet presAssocID="{1184B127-FFDA-4C25-9BAD-FB7D70FD857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CCFCC-0D59-487D-B4B7-4EADAB5EAC03}" type="pres">
      <dgm:prSet presAssocID="{97AC0E61-BB67-474F-B27E-1DF976CCCD0C}" presName="spacer" presStyleCnt="0"/>
      <dgm:spPr/>
    </dgm:pt>
    <dgm:pt modelId="{3D08CBCB-4808-49CD-B3F9-828584AB3C75}" type="pres">
      <dgm:prSet presAssocID="{C7828352-E303-4D87-B371-A4651FDB9FF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7730C9-C4A3-4E35-8C45-07B82F46F056}" type="presOf" srcId="{C7828352-E303-4D87-B371-A4651FDB9FF6}" destId="{3D08CBCB-4808-49CD-B3F9-828584AB3C75}" srcOrd="0" destOrd="0" presId="urn:microsoft.com/office/officeart/2005/8/layout/vList2"/>
    <dgm:cxn modelId="{76116E21-AA91-4E2F-B4BA-9FCEA791B4CD}" srcId="{5F05DD4D-7AD1-498C-B20D-1BB2090BD667}" destId="{7A5A81DE-227C-4C14-A127-9B1F1470BC05}" srcOrd="1" destOrd="0" parTransId="{A0770A89-1938-4ADF-B03C-C2AECA281B3B}" sibTransId="{BF337673-3E36-458D-BBC7-DF4CD9ECF23F}"/>
    <dgm:cxn modelId="{EC9F7E10-4880-46FC-AC9D-DC923CECADF4}" srcId="{5F05DD4D-7AD1-498C-B20D-1BB2090BD667}" destId="{1184B127-FFDA-4C25-9BAD-FB7D70FD857B}" srcOrd="3" destOrd="0" parTransId="{A3447610-5F8B-47A6-B0E6-DB88DB8F30B1}" sibTransId="{97AC0E61-BB67-474F-B27E-1DF976CCCD0C}"/>
    <dgm:cxn modelId="{96491DD2-B94A-4482-8B00-BB2E2C42EFD7}" type="presOf" srcId="{5104F5B8-6EFB-41A9-BAEF-B6CFE76D50E5}" destId="{2DC0EDB0-3DCD-473B-AA56-C6DC6AA0D0D2}" srcOrd="0" destOrd="0" presId="urn:microsoft.com/office/officeart/2005/8/layout/vList2"/>
    <dgm:cxn modelId="{47B144EE-3D00-42FB-8D94-36BE35E3C3AC}" type="presOf" srcId="{1184B127-FFDA-4C25-9BAD-FB7D70FD857B}" destId="{FEC55847-0B9D-44E5-8B57-A610017CCC67}" srcOrd="0" destOrd="0" presId="urn:microsoft.com/office/officeart/2005/8/layout/vList2"/>
    <dgm:cxn modelId="{79C4F1B6-BD0F-4FB7-B91A-5BE93CBD2A60}" srcId="{5F05DD4D-7AD1-498C-B20D-1BB2090BD667}" destId="{5104F5B8-6EFB-41A9-BAEF-B6CFE76D50E5}" srcOrd="0" destOrd="0" parTransId="{08C82F4C-BA95-41FA-9041-90F49E618ECC}" sibTransId="{B2426102-4DF0-4AF3-817F-7D15F09B2EF2}"/>
    <dgm:cxn modelId="{8CE5E027-3263-45C6-A706-FBE31BE39BF4}" srcId="{5F05DD4D-7AD1-498C-B20D-1BB2090BD667}" destId="{C7828352-E303-4D87-B371-A4651FDB9FF6}" srcOrd="4" destOrd="0" parTransId="{EDE41E37-EB45-420B-A610-2A1E1D7E1769}" sibTransId="{6573E703-EB95-45BA-8AF3-0E7863DA8905}"/>
    <dgm:cxn modelId="{69064EBE-3E3F-48F8-8489-802060B71D4F}" type="presOf" srcId="{5F05DD4D-7AD1-498C-B20D-1BB2090BD667}" destId="{054DCBD6-A433-4215-AA55-1561CC04AD99}" srcOrd="0" destOrd="0" presId="urn:microsoft.com/office/officeart/2005/8/layout/vList2"/>
    <dgm:cxn modelId="{0BC9BA7B-412E-4145-A9F4-7492E5B91FFF}" type="presOf" srcId="{78273278-DEDD-4E50-9414-4F84B7255AA7}" destId="{A9B5FC01-991F-4BDD-9FDD-54EB741E96E5}" srcOrd="0" destOrd="0" presId="urn:microsoft.com/office/officeart/2005/8/layout/vList2"/>
    <dgm:cxn modelId="{6DCD9C8F-2C9D-4D20-AA0A-5B788FAAFFA0}" srcId="{5F05DD4D-7AD1-498C-B20D-1BB2090BD667}" destId="{78273278-DEDD-4E50-9414-4F84B7255AA7}" srcOrd="2" destOrd="0" parTransId="{43A86A65-356C-4AB4-8829-5D5AC5BD6EA7}" sibTransId="{FA3FEBE6-5D09-4727-BDA8-E2974CB10E26}"/>
    <dgm:cxn modelId="{78F20655-6503-4EBF-858A-4F8BB020363D}" type="presOf" srcId="{7A5A81DE-227C-4C14-A127-9B1F1470BC05}" destId="{C80EF59B-4BBD-4B09-83D6-3B0F076116D4}" srcOrd="0" destOrd="0" presId="urn:microsoft.com/office/officeart/2005/8/layout/vList2"/>
    <dgm:cxn modelId="{F4DAAE41-1553-481C-9043-B559FB47BAE5}" type="presParOf" srcId="{054DCBD6-A433-4215-AA55-1561CC04AD99}" destId="{2DC0EDB0-3DCD-473B-AA56-C6DC6AA0D0D2}" srcOrd="0" destOrd="0" presId="urn:microsoft.com/office/officeart/2005/8/layout/vList2"/>
    <dgm:cxn modelId="{DED277B8-972F-4BBB-89C0-2A9068D088C2}" type="presParOf" srcId="{054DCBD6-A433-4215-AA55-1561CC04AD99}" destId="{FC72707A-C1CD-4927-83F8-B45B4E6117C8}" srcOrd="1" destOrd="0" presId="urn:microsoft.com/office/officeart/2005/8/layout/vList2"/>
    <dgm:cxn modelId="{55B03063-D1D7-45F0-84D2-C311AE3DE503}" type="presParOf" srcId="{054DCBD6-A433-4215-AA55-1561CC04AD99}" destId="{C80EF59B-4BBD-4B09-83D6-3B0F076116D4}" srcOrd="2" destOrd="0" presId="urn:microsoft.com/office/officeart/2005/8/layout/vList2"/>
    <dgm:cxn modelId="{803885E0-D354-43C7-ACCB-54A9967E7811}" type="presParOf" srcId="{054DCBD6-A433-4215-AA55-1561CC04AD99}" destId="{AEDF7F1E-264A-4F70-AA16-5D5905B316BF}" srcOrd="3" destOrd="0" presId="urn:microsoft.com/office/officeart/2005/8/layout/vList2"/>
    <dgm:cxn modelId="{3B393B31-254E-41E9-9257-9CD503EF6B30}" type="presParOf" srcId="{054DCBD6-A433-4215-AA55-1561CC04AD99}" destId="{A9B5FC01-991F-4BDD-9FDD-54EB741E96E5}" srcOrd="4" destOrd="0" presId="urn:microsoft.com/office/officeart/2005/8/layout/vList2"/>
    <dgm:cxn modelId="{BBDFA84E-164C-496E-A2E4-602626195729}" type="presParOf" srcId="{054DCBD6-A433-4215-AA55-1561CC04AD99}" destId="{49BA06FE-2277-49E4-B7CE-A129397A836D}" srcOrd="5" destOrd="0" presId="urn:microsoft.com/office/officeart/2005/8/layout/vList2"/>
    <dgm:cxn modelId="{BCB27084-B7D7-4048-8E46-7C92D1CB3EAB}" type="presParOf" srcId="{054DCBD6-A433-4215-AA55-1561CC04AD99}" destId="{FEC55847-0B9D-44E5-8B57-A610017CCC67}" srcOrd="6" destOrd="0" presId="urn:microsoft.com/office/officeart/2005/8/layout/vList2"/>
    <dgm:cxn modelId="{FFF2FA6C-1D11-4A6F-86AE-28DB1FF44739}" type="presParOf" srcId="{054DCBD6-A433-4215-AA55-1561CC04AD99}" destId="{751CCFCC-0D59-487D-B4B7-4EADAB5EAC03}" srcOrd="7" destOrd="0" presId="urn:microsoft.com/office/officeart/2005/8/layout/vList2"/>
    <dgm:cxn modelId="{7CD7F19F-00FA-462A-BB1C-443332554986}" type="presParOf" srcId="{054DCBD6-A433-4215-AA55-1561CC04AD99}" destId="{3D08CBCB-4808-49CD-B3F9-828584AB3C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2DC0EDB0-3DCD-473B-AA56-C6DC6AA0D0D2}">
      <dsp:nvSpPr>
        <dsp:cNvPr id="3" name="圆角矩形 2"/>
        <dsp:cNvSpPr/>
      </dsp:nvSpPr>
      <dsp:spPr bwMode="white">
        <a:xfrm>
          <a:off x="0" y="0"/>
          <a:ext cx="8229600" cy="89370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smtClean="0"/>
            <a:t>Assume processes P1 and P2 arrive around the same time </a:t>
          </a:r>
          <a:endParaRPr lang="en-US" sz="2400" dirty="0" smtClean="0"/>
        </a:p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smtClean="0"/>
            <a:t>(with P1 just ahead)</a:t>
          </a:r>
          <a:endParaRPr lang="zh-CN" sz="2400" dirty="0"/>
        </a:p>
      </dsp:txBody>
      <dsp:txXfrm>
        <a:off x="0" y="0"/>
        <a:ext cx="8229600" cy="893709"/>
      </dsp:txXfrm>
    </dsp:sp>
    <dsp:sp modelId="{C80EF59B-4BBD-4B09-83D6-3B0F076116D4}">
      <dsp:nvSpPr>
        <dsp:cNvPr id="4" name="圆角矩形 3"/>
        <dsp:cNvSpPr/>
      </dsp:nvSpPr>
      <dsp:spPr bwMode="white">
        <a:xfrm>
          <a:off x="0" y="908064"/>
          <a:ext cx="8229600" cy="89370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smtClean="0"/>
            <a:t>P1 calls wait() as semaphore is atomically decremented to 0;</a:t>
          </a:r>
          <a:endParaRPr lang="en-US" sz="2400" dirty="0" smtClean="0"/>
        </a:p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smtClean="0"/>
            <a:t> P1 enters critical section without blocking</a:t>
          </a:r>
          <a:endParaRPr lang="zh-CN" sz="2400" dirty="0"/>
        </a:p>
      </dsp:txBody>
      <dsp:txXfrm>
        <a:off x="0" y="908064"/>
        <a:ext cx="8229600" cy="893709"/>
      </dsp:txXfrm>
    </dsp:sp>
    <dsp:sp modelId="{A9B5FC01-991F-4BDD-9FDD-54EB741E96E5}">
      <dsp:nvSpPr>
        <dsp:cNvPr id="5" name="圆角矩形 4"/>
        <dsp:cNvSpPr/>
      </dsp:nvSpPr>
      <dsp:spPr bwMode="white">
        <a:xfrm>
          <a:off x="0" y="1816127"/>
          <a:ext cx="8229600" cy="89370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/>
            <a:t>P2 attempts to enter critical section </a:t>
          </a:r>
          <a:endParaRPr lang="en-US" sz="2000" dirty="0" smtClean="0"/>
        </a:p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/>
            <a:t>wait() atomically decrements semaphore to negative value (-1) and blocks</a:t>
          </a:r>
          <a:endParaRPr lang="zh-CN" sz="2000" dirty="0"/>
        </a:p>
      </dsp:txBody>
      <dsp:txXfrm>
        <a:off x="0" y="1816127"/>
        <a:ext cx="8229600" cy="893709"/>
      </dsp:txXfrm>
    </dsp:sp>
    <dsp:sp modelId="{FEC55847-0B9D-44E5-8B57-A610017CCC67}">
      <dsp:nvSpPr>
        <dsp:cNvPr id="6" name="圆角矩形 5"/>
        <dsp:cNvSpPr/>
      </dsp:nvSpPr>
      <dsp:spPr bwMode="white">
        <a:xfrm>
          <a:off x="0" y="2724191"/>
          <a:ext cx="8229600" cy="89370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/>
            <a:t>P1 exits critical section</a:t>
          </a:r>
          <a:r>
            <a:rPr lang="en-US" sz="2000" smtClean="0"/>
            <a:t>; semaphore </a:t>
          </a:r>
          <a:r>
            <a:rPr lang="en-US" sz="2000" dirty="0" smtClean="0"/>
            <a:t>increments to 0 by P1 signal() call; </a:t>
          </a:r>
          <a:endParaRPr lang="en-US" sz="2000" dirty="0" smtClean="0"/>
        </a:p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/>
            <a:t>this P2 is unblocked</a:t>
          </a:r>
          <a:endParaRPr lang="zh-CN" sz="2000" dirty="0"/>
        </a:p>
      </dsp:txBody>
      <dsp:txXfrm>
        <a:off x="0" y="2724191"/>
        <a:ext cx="8229600" cy="893709"/>
      </dsp:txXfrm>
    </dsp:sp>
    <dsp:sp modelId="{3D08CBCB-4808-49CD-B3F9-828584AB3C75}">
      <dsp:nvSpPr>
        <dsp:cNvPr id="7" name="圆角矩形 6"/>
        <dsp:cNvSpPr/>
      </dsp:nvSpPr>
      <dsp:spPr bwMode="white">
        <a:xfrm>
          <a:off x="0" y="3632254"/>
          <a:ext cx="8229600" cy="89370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/>
            <a:t>P2 enters the critical section</a:t>
          </a:r>
          <a:endParaRPr lang="zh-CN" sz="2800" dirty="0"/>
        </a:p>
      </dsp:txBody>
      <dsp:txXfrm>
        <a:off x="0" y="3632254"/>
        <a:ext cx="8229600" cy="89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>
                <a:solidFill>
                  <a:srgbClr val="BC0D16"/>
                </a:solidFill>
              </a:rPr>
              <a:t>(Semaphores)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Implementing </a:t>
            </a:r>
            <a:r>
              <a:rPr lang="en-US" altLang="zh-CN" dirty="0" smtClean="0"/>
              <a:t>Semaphores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49118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When wait() is called by the thread: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semaphore open, thread continues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semaphore closed, thread blocks onto queue</a:t>
            </a:r>
            <a:endParaRPr lang="en-US" altLang="zh-CN" dirty="0"/>
          </a:p>
          <a:p>
            <a:r>
              <a:rPr lang="en-US" altLang="zh-CN" dirty="0"/>
              <a:t>Then signal() opens the semaphore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thread is waiting on queue, thread unblocked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no threads on queue, signal remembered for next thread</a:t>
            </a:r>
            <a:endParaRPr lang="en-US" altLang="zh-CN" dirty="0"/>
          </a:p>
          <a:p>
            <a:r>
              <a:rPr lang="en-US" altLang="zh-CN" dirty="0"/>
              <a:t>The scheduler maintains a queue or processes Run queue and blocked queue (per semaphore)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544" y="1628800"/>
            <a:ext cx="8208912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Each semaphore has an associated queue for processes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81730" y="5623560"/>
            <a:ext cx="485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维护运行队列和阻塞</a:t>
            </a:r>
            <a:r>
              <a:rPr lang="zh-CN" altLang="en-US"/>
              <a:t>队列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5499"/>
            <a:ext cx="590465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Semaphores and </a:t>
            </a:r>
            <a:r>
              <a:rPr lang="en-US" altLang="zh-CN" dirty="0" smtClean="0"/>
              <a:t>Scheduler (Uniprocessor)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382" y="1412776"/>
            <a:ext cx="7177236" cy="461746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483768" y="6026859"/>
            <a:ext cx="4392488" cy="8034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Semaphore queues-one per semaphore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Queue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77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_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Queue </a:t>
            </a:r>
            <a:r>
              <a:rPr lang="en-US" altLang="zh-CN" dirty="0"/>
              <a:t>*queue;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} </a:t>
            </a:r>
            <a:r>
              <a:rPr lang="en-US" altLang="zh-CN" dirty="0" err="1"/>
              <a:t>Sem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deposit (</a:t>
            </a:r>
            <a:r>
              <a:rPr lang="en-US" altLang="zh-CN" dirty="0" err="1"/>
              <a:t>int</a:t>
            </a:r>
            <a:r>
              <a:rPr lang="en-US" altLang="zh-CN" dirty="0"/>
              <a:t> amount</a:t>
            </a:r>
            <a:r>
              <a:rPr lang="en-US" altLang="zh-CN" dirty="0" smtClean="0"/>
              <a:t>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wait(</a:t>
            </a:r>
            <a:r>
              <a:rPr lang="en-US" altLang="zh-CN" dirty="0" err="1" smtClean="0"/>
              <a:t>Sem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bal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bal</a:t>
            </a:r>
            <a:r>
              <a:rPr lang="en-US" altLang="zh-CN" dirty="0"/>
              <a:t> + amount;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withdraw(account</a:t>
            </a:r>
            <a:r>
              <a:rPr lang="en-US" altLang="zh-CN" dirty="0"/>
              <a:t>, </a:t>
            </a:r>
            <a:r>
              <a:rPr lang="en-US" altLang="zh-CN" dirty="0" err="1"/>
              <a:t>bal</a:t>
            </a:r>
            <a:r>
              <a:rPr lang="en-US" altLang="zh-CN" dirty="0"/>
              <a:t>);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signal(</a:t>
            </a:r>
            <a:r>
              <a:rPr lang="en-US" altLang="zh-CN" dirty="0" err="1" smtClean="0"/>
              <a:t>Sem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send_msg_cust</a:t>
            </a:r>
            <a:r>
              <a:rPr lang="en-US" altLang="zh-CN" dirty="0" smtClean="0"/>
              <a:t>(time</a:t>
            </a:r>
            <a:r>
              <a:rPr lang="en-US" altLang="zh-CN" dirty="0"/>
              <a:t>, “Completed.”);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3528" y="5949280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 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89332" y="5949280"/>
            <a:ext cx="1080120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</a:t>
            </a:r>
            <a:r>
              <a:rPr lang="en-US" altLang="zh-CN" dirty="0" smtClean="0"/>
              <a:t>2 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55136" y="5949280"/>
            <a:ext cx="1153600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3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72000" y="5518348"/>
            <a:ext cx="3777580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Unknown which thread runs after signal</a:t>
            </a:r>
            <a:endParaRPr lang="en-US" altLang="zh-CN" sz="2800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0" y="1700808"/>
            <a:ext cx="4029075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468466"/>
            <a:ext cx="627504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Implementation in </a:t>
            </a:r>
            <a:r>
              <a:rPr lang="en-US" altLang="zh-CN" dirty="0" err="1" smtClean="0"/>
              <a:t>Traditonal</a:t>
            </a:r>
            <a:r>
              <a:rPr lang="en-US" altLang="zh-CN" dirty="0" smtClean="0"/>
              <a:t> </a:t>
            </a:r>
            <a:r>
              <a:rPr lang="en-US" altLang="zh-CN" dirty="0"/>
              <a:t>Unix </a:t>
            </a:r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434873"/>
            <a:ext cx="8229600" cy="38990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sleep(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Block </a:t>
            </a:r>
            <a:r>
              <a:rPr lang="en-US" altLang="zh-CN" dirty="0"/>
              <a:t>the calling process by placing it on a queue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is an </a:t>
            </a:r>
            <a:r>
              <a:rPr lang="en-US" altLang="zh-CN" dirty="0" err="1"/>
              <a:t>arbritary</a:t>
            </a:r>
            <a:r>
              <a:rPr lang="en-US" altLang="zh-CN" dirty="0"/>
              <a:t> designator used for sleep calls</a:t>
            </a:r>
            <a:endParaRPr lang="en-US" altLang="zh-CN" dirty="0"/>
          </a:p>
          <a:p>
            <a:r>
              <a:rPr lang="en-US" altLang="zh-CN" dirty="0"/>
              <a:t>wakeup(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 </a:t>
            </a:r>
            <a:r>
              <a:rPr lang="en-US" altLang="zh-CN" dirty="0"/>
              <a:t>all the processes that sleep(</a:t>
            </a:r>
            <a:r>
              <a:rPr lang="en-US" altLang="zh-CN" dirty="0" err="1"/>
              <a:t>i</a:t>
            </a:r>
            <a:r>
              <a:rPr lang="en-US" altLang="zh-CN" dirty="0"/>
              <a:t>) called onto the run queue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no such process, do nothing (potential lost wakeup problem)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17146" y="1570777"/>
            <a:ext cx="784887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This implementation builds on two lower-level intra-kernel process synchronization primitives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457200" y="6093296"/>
            <a:ext cx="7787208" cy="692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The traditional Unix kernel is non-</a:t>
            </a:r>
            <a:r>
              <a:rPr lang="en-US" altLang="zh-CN" sz="2000" dirty="0" err="1"/>
              <a:t>preemptible</a:t>
            </a:r>
            <a:r>
              <a:rPr lang="en-US" altLang="zh-CN" sz="2000" dirty="0"/>
              <a:t>, no need for additional mutual exclusion to make wait() and signal() atomic!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691640" y="6021070"/>
            <a:ext cx="527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传统的Unix内核是非抢占的，不需要额外的互斥来使wait()和signal()原子化!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3573780" y="3848735"/>
            <a:ext cx="142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 :</a:t>
            </a:r>
            <a:r>
              <a:rPr lang="zh-CN" altLang="en-US"/>
              <a:t>进程</a:t>
            </a:r>
            <a:r>
              <a:rPr lang="en-US" altLang="zh-CN"/>
              <a:t>id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Semaphore </a:t>
            </a:r>
            <a:r>
              <a:rPr lang="en-US" altLang="zh-CN" dirty="0" err="1"/>
              <a:t>impl</a:t>
            </a:r>
            <a:r>
              <a:rPr lang="en-US" altLang="zh-CN" dirty="0"/>
              <a:t>. w/ Unix sleep() and wakeup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77" y="186429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_</a:t>
            </a:r>
            <a:r>
              <a:rPr lang="en-US" altLang="zh-CN" dirty="0" err="1"/>
              <a:t>sem</a:t>
            </a:r>
            <a:r>
              <a:rPr lang="en-US" altLang="zh-CN" dirty="0"/>
              <a:t>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 /* semaphore  value*/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Queue </a:t>
            </a:r>
            <a:r>
              <a:rPr lang="en-US" altLang="zh-CN" dirty="0"/>
              <a:t>*queue; /* </a:t>
            </a:r>
            <a:r>
              <a:rPr lang="en-US" altLang="zh-CN" dirty="0" err="1"/>
              <a:t>oper</a:t>
            </a:r>
            <a:r>
              <a:rPr lang="en-US" altLang="zh-CN" dirty="0"/>
              <a:t>: put, get*/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 err="1"/>
              <a:t>Sem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P(</a:t>
            </a:r>
            <a:r>
              <a:rPr lang="en-US" altLang="zh-CN" dirty="0" err="1"/>
              <a:t>Sem</a:t>
            </a:r>
            <a:r>
              <a:rPr lang="en-US" altLang="zh-CN" dirty="0"/>
              <a:t> *s) { /* wait() procedure 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s-</a:t>
            </a:r>
            <a:r>
              <a:rPr lang="en-US" altLang="zh-CN" dirty="0"/>
              <a:t>&gt;</a:t>
            </a:r>
            <a:r>
              <a:rPr lang="en-US" altLang="zh-CN" dirty="0" err="1"/>
              <a:t>val</a:t>
            </a:r>
            <a:r>
              <a:rPr lang="en-US" altLang="zh-CN" dirty="0"/>
              <a:t> = s-&gt;</a:t>
            </a:r>
            <a:r>
              <a:rPr lang="en-US" altLang="zh-CN" dirty="0" err="1"/>
              <a:t>val</a:t>
            </a:r>
            <a:r>
              <a:rPr lang="en-US" altLang="zh-CN" dirty="0"/>
              <a:t> - 1;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if </a:t>
            </a:r>
            <a:r>
              <a:rPr lang="en-US" altLang="zh-CN" dirty="0"/>
              <a:t>(s-&gt;</a:t>
            </a:r>
            <a:r>
              <a:rPr lang="en-US" altLang="zh-CN" dirty="0" err="1"/>
              <a:t>val</a:t>
            </a:r>
            <a:r>
              <a:rPr lang="en-US" altLang="zh-CN" dirty="0"/>
              <a:t> &lt; 0)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put(s-</a:t>
            </a:r>
            <a:r>
              <a:rPr lang="en-US" altLang="zh-CN" dirty="0"/>
              <a:t>&gt;queue, </a:t>
            </a:r>
            <a:r>
              <a:rPr lang="en-US" altLang="zh-CN" dirty="0" err="1"/>
              <a:t>getpid</a:t>
            </a:r>
            <a:r>
              <a:rPr lang="en-US" altLang="zh-CN" dirty="0"/>
              <a:t>()); /* queue of PIDs 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sleep(</a:t>
            </a:r>
            <a:r>
              <a:rPr lang="en-US" altLang="zh-CN" dirty="0" err="1" smtClean="0"/>
              <a:t>getpid</a:t>
            </a:r>
            <a:r>
              <a:rPr lang="en-US" altLang="zh-CN" dirty="0"/>
              <a:t>()); }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V(</a:t>
            </a:r>
            <a:r>
              <a:rPr lang="en-US" altLang="zh-CN" dirty="0" err="1"/>
              <a:t>Sem</a:t>
            </a:r>
            <a:r>
              <a:rPr lang="en-US" altLang="zh-CN" dirty="0"/>
              <a:t> *s) { /*signal() procedure 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s-</a:t>
            </a:r>
            <a:r>
              <a:rPr lang="en-US" altLang="zh-CN" dirty="0"/>
              <a:t>&gt;</a:t>
            </a:r>
            <a:r>
              <a:rPr lang="en-US" altLang="zh-CN" dirty="0" err="1"/>
              <a:t>val</a:t>
            </a:r>
            <a:r>
              <a:rPr lang="en-US" altLang="zh-CN" dirty="0"/>
              <a:t> = s-&gt;</a:t>
            </a:r>
            <a:r>
              <a:rPr lang="en-US" altLang="zh-CN" dirty="0" err="1"/>
              <a:t>val</a:t>
            </a:r>
            <a:r>
              <a:rPr lang="en-US" altLang="zh-CN" dirty="0"/>
              <a:t> + 1;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if </a:t>
            </a:r>
            <a:r>
              <a:rPr lang="en-US" altLang="zh-CN" dirty="0"/>
              <a:t>(s-&gt;</a:t>
            </a:r>
            <a:r>
              <a:rPr lang="en-US" altLang="zh-CN" dirty="0" err="1"/>
              <a:t>val</a:t>
            </a:r>
            <a:r>
              <a:rPr lang="en-US" altLang="zh-CN" dirty="0"/>
              <a:t> &lt;= 0</a:t>
            </a:r>
            <a:r>
              <a:rPr lang="en-US" altLang="zh-CN" dirty="0" smtClean="0"/>
              <a:t>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wakeup(get(s-</a:t>
            </a:r>
            <a:r>
              <a:rPr lang="en-US" altLang="zh-CN" dirty="0"/>
              <a:t>&gt;queue));}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292080" y="2811251"/>
            <a:ext cx="2952328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Declare </a:t>
            </a:r>
            <a:r>
              <a:rPr lang="en-US" altLang="zh-CN" dirty="0"/>
              <a:t>semaphore class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364088" y="3778696"/>
            <a:ext cx="2952328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If full, put threads on queue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5148064" y="4530117"/>
            <a:ext cx="2952328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Sleep threads on queue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5148064" y="5763566"/>
            <a:ext cx="2952328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Wake up threads on queue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-54816"/>
            <a:ext cx="4751753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Semaphores in 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9146"/>
            <a:ext cx="4038600" cy="38379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As an alternative concurrent management to synchronized, can build on Java facilities analogous to sleep() / wakeup()</a:t>
            </a:r>
            <a:endParaRPr lang="en-US" altLang="zh-CN" dirty="0"/>
          </a:p>
          <a:p>
            <a:r>
              <a:rPr lang="en-US" altLang="zh-CN" dirty="0"/>
              <a:t>As well as intrinsic lock (synchronized), each Java object has an intrinsic wait queue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495800" y="1606042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Object.wait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Suspend </a:t>
            </a:r>
            <a:r>
              <a:rPr lang="en-US" altLang="zh-CN" dirty="0"/>
              <a:t>the called thread and place it on target object’s wait queue;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Release </a:t>
            </a:r>
            <a:r>
              <a:rPr lang="en-US" altLang="zh-CN" dirty="0"/>
              <a:t>the object lock on the target, let caller retain any other locks </a:t>
            </a:r>
            <a:endParaRPr lang="en-US" altLang="zh-CN" dirty="0" smtClean="0"/>
          </a:p>
          <a:p>
            <a:r>
              <a:rPr lang="en-US" altLang="zh-CN" dirty="0" err="1" smtClean="0"/>
              <a:t>Object.notify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exists, take thread(s) from object wait queue and make it runnable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Must </a:t>
            </a:r>
            <a:r>
              <a:rPr lang="en-US" altLang="zh-CN" dirty="0"/>
              <a:t>obtain target’s object lock before resuming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27584" y="898871"/>
            <a:ext cx="7488832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Example how semaphores could be implemented 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457200" y="6011876"/>
            <a:ext cx="7427168" cy="5486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May only be used inside </a:t>
            </a:r>
            <a:r>
              <a:rPr lang="en-US" altLang="zh-CN" sz="2800" b="1" dirty="0"/>
              <a:t>synchronized </a:t>
            </a:r>
            <a:r>
              <a:rPr lang="en-US" altLang="zh-CN" sz="2800" dirty="0"/>
              <a:t>blocks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Semaphores in Java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Semaphore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 err="1"/>
              <a:t>int</a:t>
            </a:r>
            <a:r>
              <a:rPr lang="en-US" altLang="zh-CN" dirty="0"/>
              <a:t> count 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Semaphore(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init_val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count </a:t>
            </a:r>
            <a:r>
              <a:rPr lang="en-US" altLang="zh-CN" dirty="0"/>
              <a:t>= </a:t>
            </a:r>
            <a:r>
              <a:rPr lang="en-US" altLang="zh-CN" dirty="0" err="1"/>
              <a:t>init_val</a:t>
            </a:r>
            <a:r>
              <a:rPr lang="en-US" altLang="zh-CN" dirty="0"/>
              <a:t>; // Should check it’s &gt;=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synchronized void P()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count </a:t>
            </a:r>
            <a:r>
              <a:rPr lang="en-US" altLang="zh-CN" dirty="0"/>
              <a:t>= count - 1;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if </a:t>
            </a:r>
            <a:r>
              <a:rPr lang="en-US" altLang="zh-CN" dirty="0"/>
              <a:t>(count &lt; 0) wait(); // Go on per-object queue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synchronized void V()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count </a:t>
            </a:r>
            <a:r>
              <a:rPr lang="en-US" altLang="zh-CN" dirty="0"/>
              <a:t>= count + 1;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if </a:t>
            </a:r>
            <a:r>
              <a:rPr lang="en-US" altLang="zh-CN" dirty="0"/>
              <a:t>(count &lt;= 0) notify(); // Free a waiting thread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Semaphores in Java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Semaphore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 err="1"/>
              <a:t>int</a:t>
            </a:r>
            <a:r>
              <a:rPr lang="en-US" altLang="zh-CN" dirty="0"/>
              <a:t> count 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Semaphore(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init_val</a:t>
            </a:r>
            <a:r>
              <a:rPr lang="en-US" altLang="zh-CN" dirty="0"/>
              <a:t>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count </a:t>
            </a:r>
            <a:r>
              <a:rPr lang="en-US" altLang="zh-CN" dirty="0"/>
              <a:t>= </a:t>
            </a:r>
            <a:r>
              <a:rPr lang="en-US" altLang="zh-CN" dirty="0" err="1"/>
              <a:t>init_val</a:t>
            </a:r>
            <a:r>
              <a:rPr lang="en-US" altLang="zh-CN" dirty="0"/>
              <a:t>; // Should check it’s &gt;=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synchronized void P()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count </a:t>
            </a:r>
            <a:r>
              <a:rPr lang="en-US" altLang="zh-CN" dirty="0"/>
              <a:t>= count - 1;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   while (count &lt; 0) wait(); //why not ‘if’?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synchronized void V()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count </a:t>
            </a:r>
            <a:r>
              <a:rPr lang="en-US" altLang="zh-CN" dirty="0"/>
              <a:t>= count + 1; /* if there is one, wake a waiter;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(); </a:t>
            </a:r>
            <a:r>
              <a:rPr lang="en-US" altLang="zh-CN" dirty="0"/>
              <a:t>/*why not use ‘notify()’? */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788" y="4476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notify() and </a:t>
            </a:r>
            <a:r>
              <a:rPr lang="en-US" altLang="zh-CN" dirty="0" err="1"/>
              <a:t>notifyAll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Tell one waiting thread or tell all threads?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Example</a:t>
            </a:r>
            <a:r>
              <a:rPr lang="en-US" altLang="zh-CN" dirty="0"/>
              <a:t>, set of threads waiting for a certain task to finish.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Once </a:t>
            </a:r>
            <a:r>
              <a:rPr lang="en-US" altLang="zh-CN" dirty="0"/>
              <a:t>task finishes, all waiting threads can continue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such a case you would use </a:t>
            </a:r>
            <a:r>
              <a:rPr lang="en-US" altLang="zh-CN" dirty="0" err="1"/>
              <a:t>notifyAll</a:t>
            </a:r>
            <a:r>
              <a:rPr lang="en-US" altLang="zh-CN" dirty="0"/>
              <a:t>() to wake all waiting threads </a:t>
            </a:r>
            <a:endParaRPr lang="en-US" altLang="zh-CN" dirty="0"/>
          </a:p>
          <a:p>
            <a:r>
              <a:rPr lang="en-US" altLang="zh-CN" dirty="0"/>
              <a:t>Mutually exclusive locking, only one waiting threads can do something useful after notification (i.e. acquire the lock).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/>
              <a:t>would rather use notify()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/>
              <a:t>could use </a:t>
            </a:r>
            <a:r>
              <a:rPr lang="en-US" altLang="zh-CN" dirty="0" err="1"/>
              <a:t>notifyAll</a:t>
            </a:r>
            <a:r>
              <a:rPr lang="en-US" altLang="zh-CN" dirty="0"/>
              <a:t>() but you would unnecessarily wake threads that can't do anything </a:t>
            </a:r>
            <a:r>
              <a:rPr lang="en-US" altLang="zh-CN" dirty="0" smtClean="0"/>
              <a:t>anyway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5877272"/>
            <a:ext cx="7632848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Be aware of spurious wakeup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(</a:t>
            </a:r>
            <a:r>
              <a:rPr lang="en-US" altLang="zh-CN" sz="2800" dirty="0"/>
              <a:t>accidently wake up all threads you don’t mean to)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Spurious </a:t>
            </a:r>
            <a:r>
              <a:rPr lang="en-US" altLang="zh-CN" dirty="0" smtClean="0"/>
              <a:t>Wakeup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Semaphore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count = 0;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Semaphore(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init_val</a:t>
            </a:r>
            <a:r>
              <a:rPr lang="en-US" altLang="zh-CN" dirty="0" smtClean="0"/>
              <a:t>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count </a:t>
            </a:r>
            <a:r>
              <a:rPr lang="en-US" altLang="zh-CN" dirty="0"/>
              <a:t>= </a:t>
            </a:r>
            <a:r>
              <a:rPr lang="en-US" altLang="zh-CN" dirty="0" err="1"/>
              <a:t>init_val</a:t>
            </a:r>
            <a:r>
              <a:rPr lang="en-US" altLang="zh-CN" dirty="0"/>
              <a:t>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synchronized void P()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count </a:t>
            </a:r>
            <a:r>
              <a:rPr lang="en-US" altLang="zh-CN" dirty="0"/>
              <a:t>= count - 1;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(count &lt; 0) wait();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synchronized void V()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count </a:t>
            </a:r>
            <a:r>
              <a:rPr lang="en-US" altLang="zh-CN" dirty="0"/>
              <a:t>= count + 1;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notifyAll</a:t>
            </a:r>
            <a:r>
              <a:rPr lang="en-US" altLang="zh-CN" dirty="0"/>
              <a:t>();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8184" y="2204864"/>
            <a:ext cx="1872208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228184" y="2732400"/>
            <a:ext cx="1872208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6254646" y="3260130"/>
            <a:ext cx="187220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5724128" y="4005064"/>
            <a:ext cx="296267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Does not recheck the condition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4860032" y="3717032"/>
            <a:ext cx="432048" cy="16561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 rot="10800000" flipH="1">
            <a:off x="313184" y="3861048"/>
            <a:ext cx="448413" cy="115212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5405" y="5417820"/>
            <a:ext cx="4369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对于不应该被唤醒的线程而言，便是虚假唤醒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24175" y="1139825"/>
            <a:ext cx="330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一个虚假的唤醒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548680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Objectives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Semaphore </a:t>
            </a:r>
            <a:r>
              <a:rPr lang="en-US" altLang="zh-CN" dirty="0">
                <a:solidFill>
                  <a:schemeClr val="bg1"/>
                </a:solidFill>
              </a:rPr>
              <a:t>definition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Difference </a:t>
            </a:r>
            <a:r>
              <a:rPr lang="en-US" altLang="zh-CN" dirty="0">
                <a:solidFill>
                  <a:schemeClr val="bg1"/>
                </a:solidFill>
              </a:rPr>
              <a:t>between locks and semaphores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Appropriate </a:t>
            </a:r>
            <a:r>
              <a:rPr lang="en-US" altLang="zh-CN" dirty="0">
                <a:solidFill>
                  <a:schemeClr val="bg1"/>
                </a:solidFill>
              </a:rPr>
              <a:t>use of semaphores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Example</a:t>
            </a:r>
            <a:r>
              <a:rPr lang="en-US" altLang="zh-CN" dirty="0">
                <a:solidFill>
                  <a:schemeClr val="bg1"/>
                </a:solidFill>
              </a:rPr>
              <a:t>: Producer/consumer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016" y="4075283"/>
            <a:ext cx="3270491" cy="2541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User Defined Box </a:t>
            </a:r>
            <a:r>
              <a:rPr lang="en-US" altLang="zh-CN" dirty="0" smtClean="0"/>
              <a:t>Sizing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75040" cy="4525963"/>
          </a:xfrm>
        </p:spPr>
        <p:txBody>
          <a:bodyPr/>
          <a:lstStyle/>
          <a:p>
            <a:r>
              <a:rPr lang="en-US" altLang="zh-CN" dirty="0"/>
              <a:t>– One process reads a number from keyboard and places inside an object of class </a:t>
            </a:r>
            <a:r>
              <a:rPr lang="en-US" altLang="zh-CN" dirty="0" err="1"/>
              <a:t>BoxDimension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/>
              <a:t>Separate process extracts the number from </a:t>
            </a:r>
            <a:r>
              <a:rPr lang="en-US" altLang="zh-CN" dirty="0" err="1"/>
              <a:t>BoxDimension</a:t>
            </a:r>
            <a:r>
              <a:rPr lang="en-US" altLang="zh-CN" dirty="0"/>
              <a:t> object, and draws a box of corresponding size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BoxDimension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private </a:t>
            </a:r>
            <a:r>
              <a:rPr lang="en-US" altLang="zh-CN" dirty="0" err="1"/>
              <a:t>int</a:t>
            </a:r>
            <a:r>
              <a:rPr lang="en-US" altLang="zh-CN" dirty="0"/>
              <a:t> dim =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public </a:t>
            </a:r>
            <a:r>
              <a:rPr lang="en-US" altLang="zh-CN" dirty="0"/>
              <a:t>void put(</a:t>
            </a:r>
            <a:r>
              <a:rPr lang="en-US" altLang="zh-CN" dirty="0" err="1"/>
              <a:t>int</a:t>
            </a:r>
            <a:r>
              <a:rPr lang="en-US" altLang="zh-CN" dirty="0"/>
              <a:t> d)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{dim </a:t>
            </a:r>
            <a:r>
              <a:rPr lang="en-US" altLang="zh-CN" dirty="0"/>
              <a:t>= d;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 err="1"/>
              <a:t>int</a:t>
            </a:r>
            <a:r>
              <a:rPr lang="en-US" altLang="zh-CN" dirty="0"/>
              <a:t> get() { return dim;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BoxDimension</a:t>
            </a:r>
            <a:r>
              <a:rPr lang="en-US" altLang="zh-CN" dirty="0" smtClean="0"/>
              <a:t> </a:t>
            </a:r>
            <a:r>
              <a:rPr lang="en-US" altLang="zh-CN" dirty="0"/>
              <a:t>d = new </a:t>
            </a:r>
            <a:r>
              <a:rPr lang="en-US" altLang="zh-CN" dirty="0" err="1"/>
              <a:t>BoxDimension</a:t>
            </a:r>
            <a:r>
              <a:rPr lang="en-US" altLang="zh-CN" dirty="0"/>
              <a:t>();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8184" y="2204864"/>
            <a:ext cx="1872208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 Putter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228184" y="3789040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 Getter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BoxDimension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private </a:t>
            </a:r>
            <a:r>
              <a:rPr lang="en-US" altLang="zh-CN" dirty="0" err="1"/>
              <a:t>int</a:t>
            </a:r>
            <a:r>
              <a:rPr lang="en-US" altLang="zh-CN" dirty="0"/>
              <a:t> dim =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private </a:t>
            </a:r>
            <a:r>
              <a:rPr lang="en-US" altLang="zh-CN" dirty="0">
                <a:solidFill>
                  <a:srgbClr val="FF0000"/>
                </a:solidFill>
              </a:rPr>
              <a:t>Semaphore </a:t>
            </a:r>
            <a:r>
              <a:rPr lang="en-US" altLang="zh-CN" dirty="0" err="1">
                <a:solidFill>
                  <a:srgbClr val="FF0000"/>
                </a:solidFill>
              </a:rPr>
              <a:t>sem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1;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public </a:t>
            </a:r>
            <a:r>
              <a:rPr lang="en-US" altLang="zh-CN" dirty="0"/>
              <a:t>void put(</a:t>
            </a:r>
            <a:r>
              <a:rPr lang="en-US" altLang="zh-CN" dirty="0" err="1"/>
              <a:t>int</a:t>
            </a:r>
            <a:r>
              <a:rPr lang="en-US" altLang="zh-CN" dirty="0"/>
              <a:t> d)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{dim </a:t>
            </a:r>
            <a:r>
              <a:rPr lang="en-US" altLang="zh-CN" dirty="0"/>
              <a:t>= d;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sem.signal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 err="1"/>
              <a:t>int</a:t>
            </a:r>
            <a:r>
              <a:rPr lang="en-US" altLang="zh-CN" dirty="0"/>
              <a:t> get()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  </a:t>
            </a:r>
            <a:r>
              <a:rPr lang="en-US" altLang="zh-CN" dirty="0" err="1" smtClean="0">
                <a:solidFill>
                  <a:srgbClr val="FF0000"/>
                </a:solidFill>
              </a:rPr>
              <a:t>sem.wait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return </a:t>
            </a:r>
            <a:r>
              <a:rPr lang="en-US" altLang="zh-CN" dirty="0"/>
              <a:t>dim;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BoxDimension</a:t>
            </a:r>
            <a:r>
              <a:rPr lang="en-US" altLang="zh-CN" dirty="0" smtClean="0"/>
              <a:t> </a:t>
            </a:r>
            <a:r>
              <a:rPr lang="en-US" altLang="zh-CN" dirty="0"/>
              <a:t>d = new </a:t>
            </a:r>
            <a:r>
              <a:rPr lang="en-US" altLang="zh-CN" dirty="0" err="1"/>
              <a:t>BoxDimension</a:t>
            </a:r>
            <a:r>
              <a:rPr lang="en-US" altLang="zh-CN" dirty="0"/>
              <a:t>();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8184" y="2204864"/>
            <a:ext cx="1872208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 Putter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228184" y="3789040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 Getter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Producer-Consumer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Consumer cannot take a non-existent element! </a:t>
            </a:r>
            <a:endParaRPr lang="en-US" altLang="zh-CN" dirty="0" smtClean="0"/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buffer between </a:t>
            </a:r>
            <a:r>
              <a:rPr lang="en-US" altLang="zh-CN" dirty="0" smtClean="0"/>
              <a:t>components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Can </a:t>
            </a:r>
            <a:r>
              <a:rPr lang="en-US" altLang="zh-CN" dirty="0"/>
              <a:t>use arrays, lists, etc. Increment/decrement buffer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full, block producer – If empty, block consumer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941168"/>
            <a:ext cx="8229600" cy="7274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Producer Consumer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0539" y="1600200"/>
            <a:ext cx="734292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200434"/>
            <a:ext cx="8229600" cy="3325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– Semaphores area common type of exclusion lock</a:t>
            </a:r>
            <a:endParaRPr lang="en-US" altLang="zh-CN" dirty="0"/>
          </a:p>
          <a:p>
            <a:r>
              <a:rPr lang="en-US" altLang="zh-CN" dirty="0"/>
              <a:t>– They work for condition synchronizations as well</a:t>
            </a:r>
            <a:endParaRPr lang="en-US" altLang="zh-CN" dirty="0"/>
          </a:p>
          <a:p>
            <a:r>
              <a:rPr lang="en-US" altLang="zh-CN" dirty="0"/>
              <a:t>– Semaphore implementations typically closely tied to underlying scheduler</a:t>
            </a:r>
            <a:endParaRPr lang="en-US" altLang="zh-CN" dirty="0"/>
          </a:p>
          <a:p>
            <a:r>
              <a:rPr lang="en-US" altLang="zh-CN" dirty="0"/>
              <a:t>– Semaphores can be implemented in a number of ways</a:t>
            </a:r>
            <a:endParaRPr lang="en-US" altLang="zh-CN" dirty="0"/>
          </a:p>
          <a:p>
            <a:r>
              <a:rPr lang="en-US" altLang="zh-CN" dirty="0"/>
              <a:t>– On top of lower-level primitives such as Unix sleep/wakeup, or Java </a:t>
            </a:r>
            <a:r>
              <a:rPr lang="en-US" altLang="zh-CN" dirty="0" smtClean="0"/>
              <a:t>wait/notify/</a:t>
            </a:r>
            <a:r>
              <a:rPr lang="en-US" altLang="zh-CN" smtClean="0"/>
              <a:t>notifyAll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Example: </a:t>
            </a:r>
            <a:r>
              <a:rPr lang="en-US" altLang="zh-CN" dirty="0" smtClean="0">
                <a:solidFill>
                  <a:schemeClr val="bg1"/>
                </a:solidFill>
              </a:rPr>
              <a:t>Lock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5900" y="3140966"/>
            <a:ext cx="3911600" cy="2512659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4208" y="2420888"/>
            <a:ext cx="2009775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96" y="3737591"/>
            <a:ext cx="1524947" cy="1319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Example: </a:t>
            </a:r>
            <a:r>
              <a:rPr lang="en-US" altLang="zh-CN" dirty="0" smtClean="0">
                <a:solidFill>
                  <a:schemeClr val="bg1"/>
                </a:solidFill>
              </a:rPr>
              <a:t>Lock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9592" y="1467940"/>
            <a:ext cx="2880320" cy="185020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9593" y="3573016"/>
            <a:ext cx="1297571" cy="23614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54" y="3717032"/>
            <a:ext cx="1505039" cy="2442388"/>
          </a:xfrm>
          <a:prstGeom prst="rect">
            <a:avLst/>
          </a:prstGeom>
        </p:spPr>
      </p:pic>
      <p:pic>
        <p:nvPicPr>
          <p:cNvPr id="10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47" y="3573016"/>
            <a:ext cx="1297571" cy="2361456"/>
          </a:xfrm>
          <a:prstGeom prst="rect">
            <a:avLst/>
          </a:prstGeom>
        </p:spPr>
      </p:pic>
      <p:pic>
        <p:nvPicPr>
          <p:cNvPr id="11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01" y="3606568"/>
            <a:ext cx="1297571" cy="2361456"/>
          </a:xfrm>
          <a:prstGeom prst="rect">
            <a:avLst/>
          </a:prstGeom>
        </p:spPr>
      </p:pic>
      <p:pic>
        <p:nvPicPr>
          <p:cNvPr id="12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01" y="3573016"/>
            <a:ext cx="1297571" cy="2361456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611560" y="3861048"/>
            <a:ext cx="2304256" cy="2106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/>
              <a:t>Locks only provide mutual exclusion – </a:t>
            </a:r>
            <a:r>
              <a:rPr lang="en-US" altLang="zh-CN" b="1" u="sng">
                <a:solidFill>
                  <a:schemeClr val="bg1"/>
                </a:solidFill>
              </a:rPr>
              <a:t>One</a:t>
            </a:r>
            <a:r>
              <a:rPr lang="en-US" altLang="zh-CN" u="sng"/>
              <a:t> thread executes in the critical section at a time</a:t>
            </a:r>
            <a:endParaRPr lang="en-US" altLang="zh-CN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918091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May want more threads or place ordering on thread scheduling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8154104" cy="130644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– Produce/consumer problem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Need one program to run after the other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Don’t wish to operate in lockstep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3573016"/>
            <a:ext cx="6520554" cy="2632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747" y="548680"/>
            <a:ext cx="8028384" cy="129302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P() and V() – Wait and </a:t>
            </a:r>
            <a:r>
              <a:rPr lang="en-US" altLang="zh-CN" dirty="0" smtClean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8226112" cy="151216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 synchronization primitive – Invented by computer scientists </a:t>
            </a:r>
            <a:r>
              <a:rPr lang="en-US" altLang="zh-CN" dirty="0" err="1">
                <a:solidFill>
                  <a:schemeClr val="bg1"/>
                </a:solidFill>
              </a:rPr>
              <a:t>Edsget</a:t>
            </a:r>
            <a:r>
              <a:rPr lang="en-US" altLang="zh-CN" dirty="0">
                <a:solidFill>
                  <a:schemeClr val="bg1"/>
                </a:solidFill>
              </a:rPr>
              <a:t> Dijkstra, 1965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Semaphores act similar to counters, and support two operations: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4536" y="3212976"/>
            <a:ext cx="14889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wait()</a:t>
            </a:r>
            <a:endParaRPr lang="en-US" altLang="zh-CN" sz="2800" dirty="0"/>
          </a:p>
        </p:txBody>
      </p:sp>
      <p:sp>
        <p:nvSpPr>
          <p:cNvPr id="6" name="圆角矩形 5"/>
          <p:cNvSpPr/>
          <p:nvPr/>
        </p:nvSpPr>
        <p:spPr>
          <a:xfrm>
            <a:off x="494536" y="5088300"/>
            <a:ext cx="1742570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signal()</a:t>
            </a:r>
            <a:endParaRPr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2411760" y="3212976"/>
            <a:ext cx="655272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Decrement an internal counter by 1.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If </a:t>
            </a:r>
            <a:r>
              <a:rPr lang="en-US" altLang="zh-CN" sz="2400" dirty="0"/>
              <a:t>the value is now negative, block the calling process.</a:t>
            </a:r>
            <a:endParaRPr lang="en-US" altLang="zh-CN" sz="2400" dirty="0"/>
          </a:p>
        </p:txBody>
      </p:sp>
      <p:sp>
        <p:nvSpPr>
          <p:cNvPr id="8" name="圆角矩形 7"/>
          <p:cNvSpPr/>
          <p:nvPr/>
        </p:nvSpPr>
        <p:spPr>
          <a:xfrm>
            <a:off x="2483768" y="4725144"/>
            <a:ext cx="6353904" cy="20162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Increment counter by 1. If the pre-increment value was negative (i.e. processes waiting for a resource), transfer one blocked process to the run queue.</a:t>
            </a:r>
            <a:endParaRPr lang="en-US" altLang="zh-CN" sz="2800" dirty="0"/>
          </a:p>
        </p:txBody>
      </p:sp>
      <p:sp>
        <p:nvSpPr>
          <p:cNvPr id="9" name="圆角矩形 8"/>
          <p:cNvSpPr/>
          <p:nvPr/>
        </p:nvSpPr>
        <p:spPr>
          <a:xfrm>
            <a:off x="66135" y="4019028"/>
            <a:ext cx="2345626" cy="922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P() or down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acquire() 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5" idx="2"/>
            <a:endCxn id="9" idx="0"/>
          </p:cNvCxnSpPr>
          <p:nvPr/>
        </p:nvCxnSpPr>
        <p:spPr>
          <a:xfrm flipH="1">
            <a:off x="1238948" y="3789040"/>
            <a:ext cx="71" cy="22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07504" y="5819228"/>
            <a:ext cx="2345626" cy="922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V() or up()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release()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>
          <a:xfrm flipH="1">
            <a:off x="1280317" y="5589240"/>
            <a:ext cx="71" cy="22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Semaphore </a:t>
            </a:r>
            <a:r>
              <a:rPr lang="en-US" altLang="zh-CN" dirty="0" err="1">
                <a:solidFill>
                  <a:schemeClr val="bg1"/>
                </a:solidFill>
              </a:rPr>
              <a:t>Psuedocode</a:t>
            </a:r>
            <a:r>
              <a:rPr lang="en-US" altLang="zh-CN" dirty="0">
                <a:solidFill>
                  <a:schemeClr val="bg1"/>
                </a:solidFill>
              </a:rPr>
              <a:t> for Mutual Exclusion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7073984" cy="4762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</a:rPr>
              <a:t>Bank_account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{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private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bal</a:t>
            </a:r>
            <a:r>
              <a:rPr lang="en-US" altLang="zh-CN" dirty="0">
                <a:solidFill>
                  <a:schemeClr val="bg1"/>
                </a:solidFill>
              </a:rPr>
              <a:t> = 0;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private </a:t>
            </a:r>
            <a:r>
              <a:rPr lang="en-US" altLang="zh-CN" dirty="0">
                <a:solidFill>
                  <a:schemeClr val="bg1"/>
                </a:solidFill>
              </a:rPr>
              <a:t>Semaphore 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public </a:t>
            </a:r>
            <a:r>
              <a:rPr lang="en-US" altLang="zh-CN" dirty="0">
                <a:solidFill>
                  <a:schemeClr val="bg1"/>
                </a:solidFill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</a:rPr>
              <a:t>Bank_account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start_balance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{ </a:t>
            </a:r>
            <a:r>
              <a:rPr lang="en-US" altLang="zh-CN" dirty="0" err="1">
                <a:solidFill>
                  <a:schemeClr val="bg1"/>
                </a:solidFill>
              </a:rPr>
              <a:t>bal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start_balance</a:t>
            </a:r>
            <a:r>
              <a:rPr lang="en-US" altLang="zh-CN" dirty="0">
                <a:solidFill>
                  <a:schemeClr val="bg1"/>
                </a:solidFill>
              </a:rPr>
              <a:t>; }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public </a:t>
            </a:r>
            <a:r>
              <a:rPr lang="en-US" altLang="zh-CN" dirty="0">
                <a:solidFill>
                  <a:schemeClr val="bg1"/>
                </a:solidFill>
              </a:rPr>
              <a:t>void update(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amount)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{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mutex.wait</a:t>
            </a:r>
            <a:r>
              <a:rPr lang="en-US" altLang="zh-CN" dirty="0">
                <a:solidFill>
                  <a:schemeClr val="bg1"/>
                </a:solidFill>
              </a:rPr>
              <a:t>();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bal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bal</a:t>
            </a:r>
            <a:r>
              <a:rPr lang="en-US" altLang="zh-CN" dirty="0">
                <a:solidFill>
                  <a:schemeClr val="bg1"/>
                </a:solidFill>
              </a:rPr>
              <a:t> + amount;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mutex.signal</a:t>
            </a:r>
            <a:r>
              <a:rPr lang="en-US" altLang="zh-CN" dirty="0">
                <a:solidFill>
                  <a:schemeClr val="bg1"/>
                </a:solidFill>
              </a:rPr>
              <a:t>(); }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...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Bank_account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 = new </a:t>
            </a:r>
            <a:r>
              <a:rPr lang="en-US" altLang="zh-CN" dirty="0" err="1">
                <a:solidFill>
                  <a:schemeClr val="bg1"/>
                </a:solidFill>
              </a:rPr>
              <a:t>Bank_account</a:t>
            </a:r>
            <a:r>
              <a:rPr lang="en-US" altLang="zh-CN" dirty="0">
                <a:solidFill>
                  <a:schemeClr val="bg1"/>
                </a:solidFill>
              </a:rPr>
              <a:t>(0);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08104" y="1916832"/>
            <a:ext cx="3312368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Standard initial value of </a:t>
            </a:r>
            <a:r>
              <a:rPr lang="en-US" altLang="zh-CN" sz="2400" b="1" u="sng" dirty="0"/>
              <a:t>1</a:t>
            </a:r>
            <a:r>
              <a:rPr lang="en-US" altLang="zh-CN" sz="2400" dirty="0"/>
              <a:t> is used for </a:t>
            </a:r>
            <a:r>
              <a:rPr lang="en-US" altLang="zh-CN" sz="2400" b="1" u="sng" dirty="0"/>
              <a:t>mutual exclusion</a:t>
            </a:r>
            <a:endParaRPr lang="en-US" altLang="zh-CN" sz="2400" b="1" u="sng" dirty="0"/>
          </a:p>
        </p:txBody>
      </p:sp>
      <p:sp>
        <p:nvSpPr>
          <p:cNvPr id="6" name="圆角矩形 5"/>
          <p:cNvSpPr/>
          <p:nvPr/>
        </p:nvSpPr>
        <p:spPr>
          <a:xfrm>
            <a:off x="5237272" y="4437112"/>
            <a:ext cx="351119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‘Bracket’ critical section with               wait() &amp; signal() calls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How does this work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" name="椭圆 15"/>
          <p:cNvSpPr/>
          <p:nvPr/>
        </p:nvSpPr>
        <p:spPr>
          <a:xfrm>
            <a:off x="323528" y="1412776"/>
            <a:ext cx="432048" cy="405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3528" y="2388259"/>
            <a:ext cx="432048" cy="405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23528" y="3363742"/>
            <a:ext cx="432048" cy="405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23528" y="4339319"/>
            <a:ext cx="432048" cy="405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23528" y="5112079"/>
            <a:ext cx="432048" cy="405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Semaphore </a:t>
            </a:r>
            <a:r>
              <a:rPr lang="en-US" altLang="zh-CN" dirty="0" err="1"/>
              <a:t>Psuedocode</a:t>
            </a:r>
            <a:r>
              <a:rPr lang="en-US" altLang="zh-CN" dirty="0"/>
              <a:t> </a:t>
            </a:r>
            <a:br>
              <a:rPr lang="en-US" altLang="zh-CN" dirty="0" smtClean="0"/>
            </a:br>
            <a:r>
              <a:rPr lang="en-US" altLang="zh-CN" dirty="0" smtClean="0"/>
              <a:t>for </a:t>
            </a:r>
            <a:r>
              <a:rPr lang="en-US" altLang="zh-CN" dirty="0"/>
              <a:t>Mutual </a:t>
            </a:r>
            <a:r>
              <a:rPr lang="en-US" altLang="zh-CN" dirty="0" smtClean="0"/>
              <a:t>Exclusion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Bank_account</a:t>
            </a:r>
            <a:r>
              <a:rPr lang="en-US" altLang="zh-CN" dirty="0"/>
              <a:t>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bal</a:t>
            </a:r>
            <a:r>
              <a:rPr lang="en-US" altLang="zh-CN" dirty="0"/>
              <a:t> 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/>
              <a:t>Semaphore </a:t>
            </a:r>
            <a:r>
              <a:rPr lang="en-US" altLang="zh-CN" dirty="0" err="1"/>
              <a:t>sem</a:t>
            </a:r>
            <a:r>
              <a:rPr lang="en-US" altLang="zh-CN" dirty="0"/>
              <a:t> = 3;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void </a:t>
            </a:r>
            <a:r>
              <a:rPr lang="en-US" altLang="zh-CN" dirty="0" err="1"/>
              <a:t>Bank_account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start_balance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{ </a:t>
            </a:r>
            <a:r>
              <a:rPr lang="en-US" altLang="zh-CN" dirty="0" err="1"/>
              <a:t>bal</a:t>
            </a:r>
            <a:r>
              <a:rPr lang="en-US" altLang="zh-CN" dirty="0"/>
              <a:t> = </a:t>
            </a:r>
            <a:r>
              <a:rPr lang="en-US" altLang="zh-CN" dirty="0" err="1"/>
              <a:t>start_balance</a:t>
            </a:r>
            <a:r>
              <a:rPr lang="en-US" altLang="zh-CN" dirty="0"/>
              <a:t>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public </a:t>
            </a:r>
            <a:r>
              <a:rPr lang="en-US" altLang="zh-CN" dirty="0"/>
              <a:t>void update(</a:t>
            </a:r>
            <a:r>
              <a:rPr lang="en-US" altLang="zh-CN" dirty="0" err="1"/>
              <a:t>int</a:t>
            </a:r>
            <a:r>
              <a:rPr lang="en-US" altLang="zh-CN" dirty="0"/>
              <a:t> amount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/>
              <a:t>{ </a:t>
            </a:r>
            <a:r>
              <a:rPr lang="en-US" altLang="zh-CN" dirty="0" err="1"/>
              <a:t>sem.wait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en-US" altLang="zh-CN" dirty="0" err="1" smtClean="0"/>
              <a:t>bal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bal</a:t>
            </a:r>
            <a:r>
              <a:rPr lang="en-US" altLang="zh-CN" dirty="0"/>
              <a:t> + amount;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en-US" altLang="zh-CN" dirty="0" err="1" smtClean="0"/>
              <a:t>sem.signal</a:t>
            </a:r>
            <a:r>
              <a:rPr lang="en-US" altLang="zh-CN" dirty="0"/>
              <a:t>();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...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Bank_account</a:t>
            </a:r>
            <a:r>
              <a:rPr lang="en-US" altLang="zh-CN" dirty="0" smtClean="0"/>
              <a:t> </a:t>
            </a:r>
            <a:r>
              <a:rPr lang="en-US" altLang="zh-CN" dirty="0"/>
              <a:t>b = new </a:t>
            </a:r>
            <a:r>
              <a:rPr lang="en-US" altLang="zh-CN" dirty="0" err="1"/>
              <a:t>Bank_account</a:t>
            </a:r>
            <a:r>
              <a:rPr lang="en-US" altLang="zh-CN" dirty="0"/>
              <a:t>(0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4716016" y="1772816"/>
            <a:ext cx="3456384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Can now allow </a:t>
            </a:r>
            <a:r>
              <a:rPr lang="en-US" altLang="zh-CN" u="sng"/>
              <a:t>3</a:t>
            </a:r>
            <a:r>
              <a:rPr lang="en-US" altLang="zh-CN"/>
              <a:t> threads to execute in </a:t>
            </a:r>
            <a:r>
              <a:rPr lang="en-US" altLang="zh-CN" u="sng"/>
              <a:t>critical section</a:t>
            </a:r>
            <a:endParaRPr lang="en-US" altLang="zh-CN" u="sng"/>
          </a:p>
        </p:txBody>
      </p:sp>
      <p:sp>
        <p:nvSpPr>
          <p:cNvPr id="5" name="圆角矩形 4"/>
          <p:cNvSpPr/>
          <p:nvPr/>
        </p:nvSpPr>
        <p:spPr>
          <a:xfrm>
            <a:off x="5004048" y="3717032"/>
            <a:ext cx="3168352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‘Bracket’ critical section with               wait() &amp; signal() calls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45112" y="5661248"/>
            <a:ext cx="7560840" cy="100811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Must be atomic </a:t>
            </a:r>
            <a:endParaRPr lang="en-US" altLang="zh-CN" sz="2800" dirty="0" smtClean="0"/>
          </a:p>
          <a:p>
            <a:pPr algn="ctr"/>
            <a:r>
              <a:rPr lang="en-US" altLang="zh-CN" sz="2400" dirty="0" smtClean="0"/>
              <a:t>Three </a:t>
            </a:r>
            <a:r>
              <a:rPr lang="en-US" altLang="zh-CN" sz="2400" dirty="0"/>
              <a:t>threads reading/writing shared resource will introduce non-determinism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-504546" y="5380474"/>
            <a:ext cx="22993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X</a:t>
            </a:r>
            <a:endParaRPr lang="zh-CN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84a82876-f4e2-483c-a499-f8b817b499ad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7779</Words>
  <Application>WPS 演示</Application>
  <PresentationFormat>全屏显示(4:3)</PresentationFormat>
  <Paragraphs>341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 Objectives</vt:lpstr>
      <vt:lpstr>Example: Lock</vt:lpstr>
      <vt:lpstr>Example: Lock</vt:lpstr>
      <vt:lpstr>May want more threads or place ordering on thread scheduling </vt:lpstr>
      <vt:lpstr>P() and V() – Wait and Signal</vt:lpstr>
      <vt:lpstr>Semaphore Psuedocode for Mutual Exclusion</vt:lpstr>
      <vt:lpstr>How does this work?</vt:lpstr>
      <vt:lpstr>Semaphore Psuedocode  for Mutual Exclusion</vt:lpstr>
      <vt:lpstr>Implementing Semaphores</vt:lpstr>
      <vt:lpstr>Semaphores and Scheduler (Uniprocessor)</vt:lpstr>
      <vt:lpstr>Queue Example</vt:lpstr>
      <vt:lpstr>Implementation in Traditonal Unix Kernel</vt:lpstr>
      <vt:lpstr>Semaphore impl. w/ Unix sleep() and wakeup()</vt:lpstr>
      <vt:lpstr>Semaphores in Java</vt:lpstr>
      <vt:lpstr>Semaphores in Java</vt:lpstr>
      <vt:lpstr>Semaphores in Java</vt:lpstr>
      <vt:lpstr>notify() and notifyAll()</vt:lpstr>
      <vt:lpstr>Spurious Wakeup</vt:lpstr>
      <vt:lpstr>User Defined Box Sizing</vt:lpstr>
      <vt:lpstr>Programming</vt:lpstr>
      <vt:lpstr>Programming</vt:lpstr>
      <vt:lpstr>Producer-Consumer Problem</vt:lpstr>
      <vt:lpstr>Producer Consumer Problem</vt:lpstr>
      <vt:lpstr>PowerPoint 演示文稿</vt:lpstr>
      <vt:lpstr>Summary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888</cp:revision>
  <cp:lastPrinted>2015-10-16T12:49:00Z</cp:lastPrinted>
  <dcterms:created xsi:type="dcterms:W3CDTF">2011-10-31T13:04:00Z</dcterms:created>
  <dcterms:modified xsi:type="dcterms:W3CDTF">2023-02-16T04:19:29Z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8F7D8CA268514B7C9A7A45E742E7E246</vt:lpwstr>
  </property>
  <property fmtid="{D5CDD505-2E9C-101B-9397-08002B2CF9AE}" pid="3" name="KSOProductBuildVer">
    <vt:lpwstr>2052-11.1.0.13703</vt:lpwstr>
  </property>
</Properties>
</file>