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9" r:id="rId4"/>
  </p:sldMasterIdLst>
  <p:notesMasterIdLst>
    <p:notesMasterId r:id="rId39"/>
  </p:notesMasterIdLst>
  <p:handoutMasterIdLst>
    <p:handoutMasterId r:id="rId40"/>
  </p:handoutMasterIdLst>
  <p:sldIdLst>
    <p:sldId id="293"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03" r:id="rId38"/>
  </p:sldIdLst>
  <p:sldSz cx="9144000" cy="6858000" type="screen4x3"/>
  <p:notesSz cx="6797675" cy="9928225"/>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D16"/>
    <a:srgbClr val="AB0E16"/>
    <a:srgbClr val="AB1018"/>
    <a:srgbClr val="B5121B"/>
    <a:srgbClr val="666666"/>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000" autoAdjust="0"/>
  </p:normalViewPr>
  <p:slideViewPr>
    <p:cSldViewPr>
      <p:cViewPr varScale="1">
        <p:scale>
          <a:sx n="92" d="100"/>
          <a:sy n="92" d="100"/>
        </p:scale>
        <p:origin x="1374" y="66"/>
      </p:cViewPr>
      <p:guideLst>
        <p:guide orient="horz" pos="2160"/>
        <p:guide pos="2880"/>
      </p:guideLst>
    </p:cSldViewPr>
  </p:slideViewPr>
  <p:outlineViewPr>
    <p:cViewPr>
      <p:scale>
        <a:sx n="33" d="100"/>
        <a:sy n="33" d="100"/>
      </p:scale>
      <p:origin x="0" y="1960"/>
    </p:cViewPr>
    <p:sldLst>
      <p:sld r:id="rId1" collapse="1"/>
    </p:sldLst>
  </p:outlineViewPr>
  <p:notesTextViewPr>
    <p:cViewPr>
      <p:scale>
        <a:sx n="100" d="100"/>
        <a:sy n="100" d="100"/>
      </p:scale>
      <p:origin x="0" y="0"/>
    </p:cViewPr>
  </p:notesTextViewPr>
  <p:notesViewPr>
    <p:cSldViewPr>
      <p:cViewPr varScale="1">
        <p:scale>
          <a:sx n="65" d="100"/>
          <a:sy n="65" d="100"/>
        </p:scale>
        <p:origin x="336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Master" Target="slideMasters/slideMaster3.xml"/><Relationship Id="rId39" Type="http://schemas.openxmlformats.org/officeDocument/2006/relationships/notesMaster" Target="notesMasters/notes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C4D0E30-1FAD-4397-9273-35EE8EF654DB}" type="datetimeFigureOut">
              <a:rPr lang="en-GB" smtClean="0"/>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6D010BD-0CBB-456F-BE64-F1E946A5F94E}" type="slidenum">
              <a:rPr lang="en-GB" smtClean="0"/>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02CDB6F-9360-4AC5-A1A4-B746F8B27D7E}" type="datetimeFigureOut">
              <a:rPr lang="en-GB" smtClean="0"/>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EC8AF62-0413-459D-A055-9BD345497D1F}"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03448" y="1844824"/>
            <a:ext cx="8345016" cy="4752528"/>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0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9"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11"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anose="020B0604020202020204" pitchFamily="34" charset="0"/>
              <a:buChar char="•"/>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228600" y="1600200"/>
            <a:ext cx="8686800" cy="4343400"/>
          </a:xfrm>
          <a:prstGeom prst="rect">
            <a:avLst/>
          </a:prstGeom>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Rectangle 5"/>
          <p:cNvSpPr>
            <a:spLocks noGrp="1" noChangeArrowheads="1"/>
          </p:cNvSpPr>
          <p:nvPr>
            <p:ph type="ftr" sz="quarter" idx="10"/>
          </p:nvPr>
        </p:nvSpPr>
        <p:spPr>
          <a:xfrm>
            <a:off x="358775" y="6248400"/>
            <a:ext cx="6194425" cy="381000"/>
          </a:xfrm>
          <a:prstGeom prst="rect">
            <a:avLst/>
          </a:prstGeom>
        </p:spPr>
        <p:txBody>
          <a:bodyPr/>
          <a:lstStyle>
            <a:lvl1pPr>
              <a:defRPr/>
            </a:lvl1pPr>
          </a:lstStyle>
          <a:p>
            <a:pPr>
              <a:defRPr/>
            </a:pPr>
            <a:r>
              <a:rPr lang="en-US"/>
              <a:t>SCC331 Networked Studio </a:t>
            </a:r>
            <a:endParaRPr lang="en-US"/>
          </a:p>
        </p:txBody>
      </p:sp>
      <p:sp>
        <p:nvSpPr>
          <p:cNvPr id="5" name="Rectangle 6"/>
          <p:cNvSpPr>
            <a:spLocks noGrp="1" noChangeArrowheads="1"/>
          </p:cNvSpPr>
          <p:nvPr>
            <p:ph type="sldNum" sz="quarter" idx="11"/>
          </p:nvPr>
        </p:nvSpPr>
        <p:spPr>
          <a:xfrm>
            <a:off x="6629400" y="6248400"/>
            <a:ext cx="1066800" cy="381000"/>
          </a:xfrm>
          <a:prstGeom prst="rect">
            <a:avLst/>
          </a:prstGeom>
        </p:spPr>
        <p:txBody>
          <a:bodyPr/>
          <a:lstStyle>
            <a:lvl1pPr>
              <a:defRPr/>
            </a:lvl1pPr>
          </a:lstStyle>
          <a:p>
            <a:pPr>
              <a:defRPr/>
            </a:pPr>
            <a:fld id="{60D69BF1-9BF2-8744-BC92-41645FF52E2B}"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D22F896-40B5-4ADD-8801-0D06FADFA095}" type="slidenum">
              <a:rPr lang="en-US" dirty="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D22F896-40B5-4ADD-8801-0D06FADFA095}" type="slidenum">
              <a:rPr lang="en-US" dirty="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594359" y="3132667"/>
            <a:ext cx="3910579" cy="31309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2098" y="3132667"/>
            <a:ext cx="3907541" cy="31309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endParaRPr lang="en-GB" smtClean="0"/>
          </a:p>
        </p:txBody>
      </p:sp>
      <p:sp>
        <p:nvSpPr>
          <p:cNvPr id="4" name="Date Placeholder 3"/>
          <p:cNvSpPr>
            <a:spLocks noGrp="1"/>
          </p:cNvSpPr>
          <p:nvPr>
            <p:ph type="dt" sz="half" idx="10"/>
          </p:nvPr>
        </p:nvSpPr>
        <p:spPr/>
        <p:txBody>
          <a:bodyPr/>
          <a:lstStyle/>
          <a:p>
            <a:fld id="{7A9FEF41-2B5D-B640-96A7-33371E523E8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D22F896-40B5-4ADD-8801-0D06FADFA095}" type="slidenum">
              <a:rPr lang="en-US" dirty="0"/>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5" name="Date Placeholder 4"/>
          <p:cNvSpPr>
            <a:spLocks noGrp="1"/>
          </p:cNvSpPr>
          <p:nvPr>
            <p:ph type="dt" sz="half" idx="10"/>
          </p:nvPr>
        </p:nvSpPr>
        <p:spPr/>
        <p:txBody>
          <a:bodyPr/>
          <a:lstStyle/>
          <a:p>
            <a:fld id="{7A9FEF41-2B5D-B640-96A7-33371E523E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endParaRPr lang="en-GB"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endParaRPr lang="en-GB"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7" name="Date Placeholder 6"/>
          <p:cNvSpPr>
            <a:spLocks noGrp="1"/>
          </p:cNvSpPr>
          <p:nvPr>
            <p:ph type="dt" sz="half" idx="10"/>
          </p:nvPr>
        </p:nvSpPr>
        <p:spPr/>
        <p:txBody>
          <a:bodyPr/>
          <a:lstStyle/>
          <a:p>
            <a:fld id="{7A9FEF41-2B5D-B640-96A7-33371E523E8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A9FEF41-2B5D-B640-96A7-33371E523E8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EF41-2B5D-B640-96A7-33371E523E8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endParaRPr lang="en-GB" smtClean="0"/>
          </a:p>
        </p:txBody>
      </p:sp>
      <p:sp>
        <p:nvSpPr>
          <p:cNvPr id="5" name="Date Placeholder 4"/>
          <p:cNvSpPr>
            <a:spLocks noGrp="1"/>
          </p:cNvSpPr>
          <p:nvPr>
            <p:ph type="dt" sz="half" idx="10"/>
          </p:nvPr>
        </p:nvSpPr>
        <p:spPr/>
        <p:txBody>
          <a:bodyPr/>
          <a:lstStyle/>
          <a:p>
            <a:fld id="{7A9FEF41-2B5D-B640-96A7-33371E523E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endParaRPr lang="en-GB" smtClean="0"/>
          </a:p>
        </p:txBody>
      </p:sp>
      <p:sp>
        <p:nvSpPr>
          <p:cNvPr id="5" name="Date Placeholder 4"/>
          <p:cNvSpPr>
            <a:spLocks noGrp="1"/>
          </p:cNvSpPr>
          <p:nvPr>
            <p:ph type="dt" sz="half" idx="10"/>
          </p:nvPr>
        </p:nvSpPr>
        <p:spPr/>
        <p:txBody>
          <a:bodyPr/>
          <a:lstStyle/>
          <a:p>
            <a:fld id="{7A9FEF41-2B5D-B640-96A7-33371E523E8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0" Type="http://schemas.openxmlformats.org/officeDocument/2006/relationships/theme" Target="../theme/theme3.xml"/><Relationship Id="rId2" Type="http://schemas.openxmlformats.org/officeDocument/2006/relationships/slideLayout" Target="../slideLayouts/slideLayout21.xml"/><Relationship Id="rId19" Type="http://schemas.openxmlformats.org/officeDocument/2006/relationships/image" Target="../media/image2.png"/><Relationship Id="rId18" Type="http://schemas.openxmlformats.org/officeDocument/2006/relationships/image" Target="../media/image4.png"/><Relationship Id="rId17" Type="http://schemas.openxmlformats.org/officeDocument/2006/relationships/slideLayout" Target="../slideLayouts/slideLayout36.xml"/><Relationship Id="rId16" Type="http://schemas.openxmlformats.org/officeDocument/2006/relationships/slideLayout" Target="../slideLayouts/slideLayout35.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EF41-2B5D-B640-96A7-33371E523E8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C6A89-56E1-4A44-9E61-C9F2BE719D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9FEF41-2B5D-B640-96A7-33371E523E8E}" type="datetimeFigureOut">
              <a:rPr lang="en-US" smtClean="0"/>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C6A89-56E1-4A44-9E61-C9F2BE719DBC}" type="slidenum">
              <a:rPr lang="en-US" smtClean="0"/>
            </a:fld>
            <a:endParaRPr lang="en-US"/>
          </a:p>
        </p:txBody>
      </p:sp>
      <p:pic>
        <p:nvPicPr>
          <p:cNvPr id="8" name="图片 7"/>
          <p:cNvPicPr>
            <a:picLocks noChangeAspect="1"/>
          </p:cNvPicPr>
          <p:nvPr userDrawn="1"/>
        </p:nvPicPr>
        <p:blipFill>
          <a:blip r:embed="rId19"/>
          <a:stretch>
            <a:fillRect/>
          </a:stretch>
        </p:blipFill>
        <p:spPr>
          <a:xfrm>
            <a:off x="0" y="0"/>
            <a:ext cx="9144000" cy="6858000"/>
          </a:xfrm>
          <a:prstGeom prst="rect">
            <a:avLst/>
          </a:prstGeom>
        </p:spPr>
      </p:pic>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ChangeArrowheads="1"/>
          </p:cNvSpPr>
          <p:nvPr/>
        </p:nvSpPr>
        <p:spPr bwMode="auto">
          <a:xfrm>
            <a:off x="539552" y="3789040"/>
            <a:ext cx="6324600" cy="2284412"/>
          </a:xfrm>
          <a:prstGeom prst="rect">
            <a:avLst/>
          </a:prstGeom>
          <a:noFill/>
          <a:ln>
            <a:noFill/>
          </a:ln>
        </p:spPr>
        <p:txBody>
          <a:bodyPr/>
          <a:lstStyle/>
          <a:p>
            <a:pPr>
              <a:spcBef>
                <a:spcPct val="25000"/>
              </a:spcBef>
              <a:buClr>
                <a:schemeClr val="tx2"/>
              </a:buClr>
              <a:buSzPct val="70000"/>
            </a:pPr>
            <a:r>
              <a:rPr lang="en-US" altLang="zh-CN" dirty="0" smtClean="0">
                <a:latin typeface="Arial" panose="020B0604020202020204" pitchFamily="34" charset="0"/>
              </a:rPr>
              <a:t>Zhang </a:t>
            </a:r>
            <a:r>
              <a:rPr lang="en-US" altLang="zh-CN" dirty="0" err="1" smtClean="0">
                <a:solidFill>
                  <a:schemeClr val="bg1"/>
                </a:solidFill>
                <a:latin typeface="Arial" panose="020B0604020202020204" pitchFamily="34" charset="0"/>
              </a:rPr>
              <a:t>Jinyu</a:t>
            </a:r>
            <a:r>
              <a:rPr lang="en-US" dirty="0" smtClean="0">
                <a:solidFill>
                  <a:schemeClr val="bg1"/>
                </a:solidFill>
                <a:latin typeface="Arial" panose="020B0604020202020204" pitchFamily="34" charset="0"/>
              </a:rPr>
              <a:t> </a:t>
            </a:r>
            <a:r>
              <a:rPr lang="en-US" dirty="0">
                <a:solidFill>
                  <a:schemeClr val="bg1"/>
                </a:solidFill>
                <a:latin typeface="Arial" panose="020B0604020202020204" pitchFamily="34" charset="0"/>
              </a:rPr>
              <a:t>–   </a:t>
            </a:r>
            <a:r>
              <a:rPr lang="en-US" dirty="0" smtClean="0">
                <a:solidFill>
                  <a:schemeClr val="bg1"/>
                </a:solidFill>
                <a:latin typeface="Arial" panose="020B0604020202020204" pitchFamily="34" charset="0"/>
              </a:rPr>
              <a:t>zjy@bjtu.edu.cn</a:t>
            </a:r>
            <a:endParaRPr lang="en-US" dirty="0" smtClean="0">
              <a:solidFill>
                <a:schemeClr val="bg1"/>
              </a:solidFill>
              <a:latin typeface="Arial" panose="020B0604020202020204" pitchFamily="34" charset="0"/>
            </a:endParaRPr>
          </a:p>
          <a:p>
            <a:pPr>
              <a:spcBef>
                <a:spcPct val="25000"/>
              </a:spcBef>
              <a:buClr>
                <a:schemeClr val="tx2"/>
              </a:buClr>
              <a:buSzPct val="70000"/>
              <a:buFont typeface="Monotype Sorts" charset="0"/>
              <a:buNone/>
            </a:pPr>
            <a:endParaRPr lang="en-US" dirty="0" smtClean="0">
              <a:solidFill>
                <a:schemeClr val="bg1"/>
              </a:solidFill>
              <a:latin typeface="Arial" panose="020B0604020202020204" pitchFamily="34" charset="0"/>
            </a:endParaRPr>
          </a:p>
          <a:p>
            <a:pPr>
              <a:spcBef>
                <a:spcPct val="25000"/>
              </a:spcBef>
              <a:buClr>
                <a:schemeClr val="tx2"/>
              </a:buClr>
              <a:buSzPct val="70000"/>
              <a:buFont typeface="Monotype Sorts" charset="0"/>
              <a:buNone/>
            </a:pPr>
            <a:r>
              <a:rPr lang="en-US" dirty="0" smtClean="0">
                <a:solidFill>
                  <a:schemeClr val="bg1"/>
                </a:solidFill>
                <a:latin typeface="Arial" panose="020B0604020202020204" pitchFamily="34" charset="0"/>
              </a:rPr>
              <a:t>School </a:t>
            </a:r>
            <a:r>
              <a:rPr lang="en-US" dirty="0">
                <a:solidFill>
                  <a:schemeClr val="bg1"/>
                </a:solidFill>
                <a:latin typeface="Arial" panose="020B0604020202020204" pitchFamily="34" charset="0"/>
              </a:rPr>
              <a:t>of </a:t>
            </a:r>
            <a:r>
              <a:rPr lang="en-US" dirty="0" smtClean="0">
                <a:solidFill>
                  <a:schemeClr val="bg1"/>
                </a:solidFill>
                <a:latin typeface="Arial" panose="020B0604020202020204" pitchFamily="34" charset="0"/>
              </a:rPr>
              <a:t>Computer </a:t>
            </a:r>
            <a:r>
              <a:rPr lang="en-US" dirty="0">
                <a:solidFill>
                  <a:schemeClr val="bg1"/>
                </a:solidFill>
                <a:latin typeface="Arial" panose="020B0604020202020204" pitchFamily="34" charset="0"/>
              </a:rPr>
              <a:t>and </a:t>
            </a:r>
            <a:r>
              <a:rPr lang="en-US" dirty="0" smtClean="0">
                <a:solidFill>
                  <a:schemeClr val="bg1"/>
                </a:solidFill>
                <a:latin typeface="Arial" panose="020B0604020202020204" pitchFamily="34" charset="0"/>
              </a:rPr>
              <a:t>Information Technology</a:t>
            </a:r>
            <a:endParaRPr lang="en-US" dirty="0">
              <a:solidFill>
                <a:schemeClr val="bg1"/>
              </a:solidFill>
              <a:latin typeface="Arial" panose="020B0604020202020204" pitchFamily="34" charset="0"/>
            </a:endParaRPr>
          </a:p>
          <a:p>
            <a:pPr>
              <a:spcBef>
                <a:spcPct val="25000"/>
              </a:spcBef>
              <a:buClr>
                <a:schemeClr val="tx2"/>
              </a:buClr>
              <a:buSzPct val="70000"/>
              <a:buFont typeface="Monotype Sorts" charset="0"/>
              <a:buNone/>
            </a:pPr>
            <a:r>
              <a:rPr lang="en-US" dirty="0" smtClean="0">
                <a:solidFill>
                  <a:schemeClr val="bg1"/>
                </a:solidFill>
                <a:latin typeface="Arial" panose="020B0604020202020204" pitchFamily="34" charset="0"/>
              </a:rPr>
              <a:t>SD408</a:t>
            </a:r>
            <a:endParaRPr lang="en-US" dirty="0">
              <a:solidFill>
                <a:schemeClr val="bg1"/>
              </a:solidFill>
              <a:latin typeface="Arial" panose="020B0604020202020204" pitchFamily="34" charset="0"/>
            </a:endParaRPr>
          </a:p>
          <a:p>
            <a:pPr>
              <a:spcBef>
                <a:spcPct val="25000"/>
              </a:spcBef>
              <a:buClr>
                <a:schemeClr val="tx2"/>
              </a:buClr>
              <a:buSzPct val="70000"/>
              <a:buFont typeface="Monotype Sorts" charset="0"/>
              <a:buNone/>
            </a:pPr>
            <a:endParaRPr lang="en-US" dirty="0">
              <a:solidFill>
                <a:schemeClr val="bg1"/>
              </a:solidFill>
              <a:latin typeface="Arial" panose="020B0604020202020204" pitchFamily="34" charset="0"/>
            </a:endParaRPr>
          </a:p>
        </p:txBody>
      </p:sp>
      <p:sp>
        <p:nvSpPr>
          <p:cNvPr id="15363" name="Rectangle 10"/>
          <p:cNvSpPr>
            <a:spLocks noChangeArrowheads="1"/>
          </p:cNvSpPr>
          <p:nvPr/>
        </p:nvSpPr>
        <p:spPr bwMode="auto">
          <a:xfrm>
            <a:off x="467544" y="1844824"/>
            <a:ext cx="8496944" cy="1512168"/>
          </a:xfrm>
          <a:prstGeom prst="rect">
            <a:avLst/>
          </a:prstGeom>
          <a:noFill/>
          <a:ln>
            <a:noFill/>
          </a:ln>
        </p:spPr>
        <p:txBody>
          <a:bodyPr/>
          <a:lstStyle/>
          <a:p>
            <a:r>
              <a:rPr lang="en-GB" sz="4200" dirty="0" smtClean="0">
                <a:solidFill>
                  <a:srgbClr val="BC0D16"/>
                </a:solidFill>
              </a:rPr>
              <a:t>SCC211 </a:t>
            </a:r>
            <a:r>
              <a:rPr lang="en-US" altLang="zh-CN" sz="4200" dirty="0" smtClean="0">
                <a:solidFill>
                  <a:srgbClr val="BC0D16"/>
                </a:solidFill>
              </a:rPr>
              <a:t>Operation</a:t>
            </a:r>
            <a:r>
              <a:rPr lang="en-GB" sz="4200" dirty="0" smtClean="0">
                <a:solidFill>
                  <a:srgbClr val="BC0D16"/>
                </a:solidFill>
              </a:rPr>
              <a:t> System</a:t>
            </a:r>
            <a:endParaRPr lang="en-GB" sz="4200" dirty="0" smtClean="0">
              <a:solidFill>
                <a:srgbClr val="BC0D16"/>
              </a:solidFill>
            </a:endParaRPr>
          </a:p>
          <a:p>
            <a:r>
              <a:rPr lang="en-GB" sz="4200" dirty="0">
                <a:solidFill>
                  <a:srgbClr val="BC0D16"/>
                </a:solidFill>
              </a:rPr>
              <a:t>(Message </a:t>
            </a:r>
            <a:r>
              <a:rPr lang="en-GB" sz="4200" dirty="0" smtClean="0">
                <a:solidFill>
                  <a:srgbClr val="BC0D16"/>
                </a:solidFill>
              </a:rPr>
              <a:t>Passing) </a:t>
            </a:r>
            <a:endParaRPr lang="en-GB" sz="4200" dirty="0" smtClean="0">
              <a:solidFill>
                <a:srgbClr val="BC0D1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MP </a:t>
            </a:r>
            <a:r>
              <a:rPr lang="en-US" altLang="zh-CN" dirty="0" smtClean="0"/>
              <a:t>Example</a:t>
            </a:r>
            <a:endParaRPr lang="zh-CN" altLang="en-US" dirty="0"/>
          </a:p>
        </p:txBody>
      </p:sp>
      <p:pic>
        <p:nvPicPr>
          <p:cNvPr id="7" name="图片 6"/>
          <p:cNvPicPr>
            <a:picLocks noChangeAspect="1"/>
          </p:cNvPicPr>
          <p:nvPr/>
        </p:nvPicPr>
        <p:blipFill>
          <a:blip r:embed="rId1"/>
          <a:stretch>
            <a:fillRect/>
          </a:stretch>
        </p:blipFill>
        <p:spPr>
          <a:xfrm>
            <a:off x="395536" y="1196752"/>
            <a:ext cx="7964585" cy="46265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6031" y="692696"/>
            <a:ext cx="8229600" cy="1143000"/>
          </a:xfrm>
        </p:spPr>
        <p:txBody>
          <a:bodyPr>
            <a:normAutofit fontScale="90000"/>
          </a:bodyPr>
          <a:lstStyle/>
          <a:p>
            <a:r>
              <a:rPr lang="en-US" altLang="zh-CN" dirty="0"/>
              <a:t>Can’t ask “What is the value of </a:t>
            </a:r>
            <a:r>
              <a:rPr lang="en-US" altLang="zh-CN" dirty="0" err="1"/>
              <a:t>i</a:t>
            </a:r>
            <a:r>
              <a:rPr lang="en-US" altLang="zh-CN" dirty="0"/>
              <a:t>?” in a MP program </a:t>
            </a:r>
            <a:r>
              <a:rPr lang="en-US" altLang="zh-CN" dirty="0" smtClean="0"/>
              <a:t>– </a:t>
            </a:r>
            <a:r>
              <a:rPr lang="en-US" altLang="zh-CN" dirty="0"/>
              <a:t>need </a:t>
            </a:r>
            <a:r>
              <a:rPr lang="en-US" altLang="zh-CN" dirty="0" smtClean="0"/>
              <a:t>ID</a:t>
            </a:r>
            <a:endParaRPr lang="zh-CN" altLang="en-US" dirty="0"/>
          </a:p>
        </p:txBody>
      </p:sp>
      <p:sp>
        <p:nvSpPr>
          <p:cNvPr id="6" name="圆角矩形 5"/>
          <p:cNvSpPr/>
          <p:nvPr/>
        </p:nvSpPr>
        <p:spPr>
          <a:xfrm>
            <a:off x="395536" y="4005064"/>
            <a:ext cx="3888432" cy="21602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a:t>ID of sending </a:t>
            </a:r>
            <a:r>
              <a:rPr lang="en-US" altLang="zh-CN" sz="2800" dirty="0" smtClean="0"/>
              <a:t>processor</a:t>
            </a:r>
            <a:endParaRPr lang="en-US" altLang="zh-CN" sz="2800" dirty="0" smtClean="0"/>
          </a:p>
          <a:p>
            <a:pPr algn="ctr"/>
            <a:r>
              <a:rPr lang="en-US" altLang="zh-CN" sz="2800" dirty="0"/>
              <a:t>Type of data </a:t>
            </a:r>
            <a:r>
              <a:rPr lang="en-US" altLang="zh-CN" sz="2800" dirty="0" smtClean="0"/>
              <a:t>items</a:t>
            </a:r>
            <a:endParaRPr lang="en-US" altLang="zh-CN" sz="2800" dirty="0" smtClean="0"/>
          </a:p>
          <a:p>
            <a:pPr algn="ctr"/>
            <a:r>
              <a:rPr lang="en-US" altLang="zh-CN" sz="2800" dirty="0"/>
              <a:t>Data itself </a:t>
            </a:r>
            <a:endParaRPr lang="zh-CN" altLang="en-US" sz="2800" dirty="0"/>
          </a:p>
        </p:txBody>
      </p:sp>
      <p:sp>
        <p:nvSpPr>
          <p:cNvPr id="7" name="圆角矩形 6"/>
          <p:cNvSpPr/>
          <p:nvPr/>
        </p:nvSpPr>
        <p:spPr>
          <a:xfrm>
            <a:off x="4427984" y="3989575"/>
            <a:ext cx="4032448" cy="21602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a:t>ID of  receiving </a:t>
            </a:r>
            <a:r>
              <a:rPr lang="en-US" altLang="zh-CN" sz="2800" dirty="0" smtClean="0"/>
              <a:t>processor</a:t>
            </a:r>
            <a:endParaRPr lang="en-US" altLang="zh-CN" sz="2800" dirty="0" smtClean="0"/>
          </a:p>
          <a:p>
            <a:pPr algn="ctr"/>
            <a:r>
              <a:rPr lang="en-US" altLang="zh-CN" sz="2800" dirty="0"/>
              <a:t>Number of data </a:t>
            </a:r>
            <a:r>
              <a:rPr lang="en-US" altLang="zh-CN" sz="2800"/>
              <a:t>items Message type identifier</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 Primitives</a:t>
            </a:r>
            <a:endParaRPr lang="en-US" altLang="zh-CN" dirty="0"/>
          </a:p>
        </p:txBody>
      </p:sp>
      <p:sp>
        <p:nvSpPr>
          <p:cNvPr id="6" name="文本占位符 5"/>
          <p:cNvSpPr>
            <a:spLocks noGrp="1"/>
          </p:cNvSpPr>
          <p:nvPr>
            <p:ph type="body" idx="1"/>
          </p:nvPr>
        </p:nvSpPr>
        <p:spPr>
          <a:xfrm>
            <a:off x="596946" y="1313781"/>
            <a:ext cx="8229600" cy="639762"/>
          </a:xfrm>
        </p:spPr>
        <p:txBody>
          <a:bodyPr/>
          <a:lstStyle/>
          <a:p>
            <a:r>
              <a:rPr lang="en-US" altLang="zh-CN" dirty="0"/>
              <a:t>Two abstract primitives</a:t>
            </a:r>
            <a:endParaRPr lang="en-US" altLang="zh-CN" dirty="0"/>
          </a:p>
        </p:txBody>
      </p:sp>
      <p:sp>
        <p:nvSpPr>
          <p:cNvPr id="7" name="内容占位符 6"/>
          <p:cNvSpPr>
            <a:spLocks noGrp="1"/>
          </p:cNvSpPr>
          <p:nvPr>
            <p:ph sz="half" idx="2"/>
          </p:nvPr>
        </p:nvSpPr>
        <p:spPr>
          <a:xfrm>
            <a:off x="569082" y="3140969"/>
            <a:ext cx="4040188" cy="864096"/>
          </a:xfrm>
        </p:spPr>
        <p:txBody>
          <a:bodyPr/>
          <a:lstStyle/>
          <a:p>
            <a:r>
              <a:rPr lang="en-US" altLang="zh-CN" dirty="0"/>
              <a:t>Send message </a:t>
            </a:r>
            <a:r>
              <a:rPr lang="en-US" altLang="zh-CN" dirty="0" err="1"/>
              <a:t>msg</a:t>
            </a:r>
            <a:r>
              <a:rPr lang="en-US" altLang="zh-CN" dirty="0"/>
              <a:t> to channel </a:t>
            </a:r>
            <a:r>
              <a:rPr lang="en-US" altLang="zh-CN" dirty="0" err="1"/>
              <a:t>chan</a:t>
            </a:r>
            <a:endParaRPr lang="en-US" altLang="zh-CN" dirty="0"/>
          </a:p>
          <a:p>
            <a:endParaRPr lang="zh-CN" altLang="en-US" dirty="0"/>
          </a:p>
        </p:txBody>
      </p:sp>
      <p:sp>
        <p:nvSpPr>
          <p:cNvPr id="9" name="内容占位符 8"/>
          <p:cNvSpPr>
            <a:spLocks noGrp="1"/>
          </p:cNvSpPr>
          <p:nvPr>
            <p:ph sz="quarter" idx="4"/>
          </p:nvPr>
        </p:nvSpPr>
        <p:spPr>
          <a:xfrm>
            <a:off x="4625147" y="3140970"/>
            <a:ext cx="4518853" cy="864096"/>
          </a:xfrm>
        </p:spPr>
        <p:txBody>
          <a:bodyPr>
            <a:normAutofit/>
          </a:bodyPr>
          <a:lstStyle/>
          <a:p>
            <a:r>
              <a:rPr lang="en-US" altLang="zh-CN" dirty="0"/>
              <a:t>Receive a value into local variable </a:t>
            </a:r>
            <a:r>
              <a:rPr lang="en-US" altLang="zh-CN" dirty="0" err="1"/>
              <a:t>var</a:t>
            </a:r>
            <a:r>
              <a:rPr lang="en-US" altLang="zh-CN" dirty="0"/>
              <a:t> from channel </a:t>
            </a:r>
            <a:r>
              <a:rPr lang="en-US" altLang="zh-CN" dirty="0" err="1"/>
              <a:t>chan</a:t>
            </a:r>
            <a:endParaRPr lang="en-US" altLang="zh-CN" dirty="0"/>
          </a:p>
          <a:p>
            <a:endParaRPr lang="zh-CN" altLang="en-US" dirty="0"/>
          </a:p>
        </p:txBody>
      </p:sp>
      <p:sp>
        <p:nvSpPr>
          <p:cNvPr id="10" name="圆角矩形 9"/>
          <p:cNvSpPr/>
          <p:nvPr/>
        </p:nvSpPr>
        <p:spPr>
          <a:xfrm>
            <a:off x="569082" y="1953543"/>
            <a:ext cx="3816424" cy="99263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Send</a:t>
            </a:r>
            <a:r>
              <a:rPr lang="en-US" altLang="zh-CN" dirty="0"/>
              <a:t> </a:t>
            </a:r>
            <a:endParaRPr lang="en-US" altLang="zh-CN" dirty="0" smtClean="0"/>
          </a:p>
          <a:p>
            <a:pPr algn="ctr"/>
            <a:r>
              <a:rPr lang="en-US" altLang="zh-CN" sz="2800" dirty="0" smtClean="0"/>
              <a:t>send(</a:t>
            </a:r>
            <a:r>
              <a:rPr lang="en-US" altLang="zh-CN" sz="2800" dirty="0" err="1" smtClean="0"/>
              <a:t>msg</a:t>
            </a:r>
            <a:r>
              <a:rPr lang="en-US" altLang="zh-CN" sz="2800" dirty="0"/>
              <a:t>, </a:t>
            </a:r>
            <a:r>
              <a:rPr lang="en-US" altLang="zh-CN" sz="2800" dirty="0" err="1"/>
              <a:t>chan</a:t>
            </a:r>
            <a:r>
              <a:rPr lang="en-US" altLang="zh-CN" sz="2800" dirty="0"/>
              <a:t>)</a:t>
            </a:r>
            <a:endParaRPr lang="zh-CN" altLang="en-US" sz="2800" dirty="0"/>
          </a:p>
        </p:txBody>
      </p:sp>
      <p:sp>
        <p:nvSpPr>
          <p:cNvPr id="11" name="圆角矩形 10"/>
          <p:cNvSpPr/>
          <p:nvPr/>
        </p:nvSpPr>
        <p:spPr>
          <a:xfrm>
            <a:off x="4679499" y="1953543"/>
            <a:ext cx="3816424" cy="9605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Receive </a:t>
            </a:r>
            <a:endParaRPr lang="en-US" altLang="zh-CN" sz="3200" dirty="0" smtClean="0"/>
          </a:p>
          <a:p>
            <a:pPr algn="ctr"/>
            <a:r>
              <a:rPr lang="en-US" altLang="zh-CN" sz="2800" dirty="0" err="1" smtClean="0"/>
              <a:t>var</a:t>
            </a:r>
            <a:r>
              <a:rPr lang="en-US" altLang="zh-CN" sz="2800" dirty="0" smtClean="0"/>
              <a:t>=receive(</a:t>
            </a:r>
            <a:r>
              <a:rPr lang="en-US" altLang="zh-CN" sz="2800" dirty="0" err="1" smtClean="0"/>
              <a:t>chan</a:t>
            </a:r>
            <a:r>
              <a:rPr lang="en-US" altLang="zh-CN" sz="2800" dirty="0"/>
              <a:t>)</a:t>
            </a:r>
            <a:endParaRPr lang="en-US" altLang="zh-CN" sz="2800" dirty="0"/>
          </a:p>
        </p:txBody>
      </p:sp>
      <p:sp>
        <p:nvSpPr>
          <p:cNvPr id="12" name="圆角矩形 11"/>
          <p:cNvSpPr/>
          <p:nvPr/>
        </p:nvSpPr>
        <p:spPr>
          <a:xfrm>
            <a:off x="971600" y="4509120"/>
            <a:ext cx="7344816" cy="194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Message Passing can be used in: </a:t>
            </a:r>
            <a:endParaRPr lang="en-US" altLang="zh-CN" sz="3200" dirty="0" smtClean="0"/>
          </a:p>
          <a:p>
            <a:pPr algn="ctr"/>
            <a:r>
              <a:rPr lang="en-US" altLang="zh-CN" sz="3200" dirty="0" smtClean="0"/>
              <a:t>Shared </a:t>
            </a:r>
            <a:r>
              <a:rPr lang="en-US" altLang="zh-CN" sz="3200" dirty="0"/>
              <a:t>memory (threads, monitors) Distributed memory (distributed systems)</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en-US" altLang="zh-CN" dirty="0"/>
              <a:t>Approaches to </a:t>
            </a:r>
            <a:r>
              <a:rPr lang="en-US" altLang="zh-CN" dirty="0" smtClean="0"/>
              <a:t>MP</a:t>
            </a:r>
            <a:endParaRPr lang="zh-CN" altLang="en-US" dirty="0"/>
          </a:p>
        </p:txBody>
      </p:sp>
      <p:sp>
        <p:nvSpPr>
          <p:cNvPr id="8" name="内容占位符 7"/>
          <p:cNvSpPr>
            <a:spLocks noGrp="1"/>
          </p:cNvSpPr>
          <p:nvPr>
            <p:ph idx="1"/>
          </p:nvPr>
        </p:nvSpPr>
        <p:spPr/>
        <p:txBody>
          <a:bodyPr/>
          <a:lstStyle/>
          <a:p>
            <a:r>
              <a:rPr lang="en-US" altLang="zh-CN" dirty="0" err="1"/>
              <a:t>Uni</a:t>
            </a:r>
            <a:r>
              <a:rPr lang="en-US" altLang="zh-CN" dirty="0"/>
              <a:t>-directional or bi-directional communication</a:t>
            </a:r>
            <a:endParaRPr lang="en-US" altLang="zh-CN" dirty="0"/>
          </a:p>
          <a:p>
            <a:r>
              <a:rPr lang="en-US" altLang="zh-CN" dirty="0" smtClean="0"/>
              <a:t>Source </a:t>
            </a:r>
            <a:r>
              <a:rPr lang="en-US" altLang="zh-CN" dirty="0"/>
              <a:t>and destination naming is direct or indirect</a:t>
            </a:r>
            <a:endParaRPr lang="en-US" altLang="zh-CN" dirty="0"/>
          </a:p>
          <a:p>
            <a:r>
              <a:rPr lang="en-US" altLang="zh-CN" dirty="0" smtClean="0"/>
              <a:t>Source </a:t>
            </a:r>
            <a:r>
              <a:rPr lang="en-US" altLang="zh-CN" dirty="0"/>
              <a:t>and destination naming symmetrical or asymmetrical</a:t>
            </a:r>
            <a:endParaRPr lang="en-US" altLang="zh-CN" dirty="0"/>
          </a:p>
          <a:p>
            <a:r>
              <a:rPr lang="en-US" altLang="zh-CN" dirty="0" smtClean="0"/>
              <a:t>How </a:t>
            </a:r>
            <a:r>
              <a:rPr lang="en-US" altLang="zh-CN" dirty="0"/>
              <a:t>send() and receive() synchronize</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Sync and </a:t>
            </a:r>
            <a:r>
              <a:rPr lang="en-US" altLang="zh-CN" dirty="0" err="1" smtClean="0"/>
              <a:t>Async</a:t>
            </a:r>
            <a:endParaRPr lang="zh-CN" altLang="en-US" dirty="0"/>
          </a:p>
        </p:txBody>
      </p:sp>
      <p:sp>
        <p:nvSpPr>
          <p:cNvPr id="3" name="内容占位符 2"/>
          <p:cNvSpPr>
            <a:spLocks noGrp="1"/>
          </p:cNvSpPr>
          <p:nvPr>
            <p:ph idx="1"/>
          </p:nvPr>
        </p:nvSpPr>
        <p:spPr/>
        <p:txBody>
          <a:bodyPr/>
          <a:lstStyle/>
          <a:p>
            <a:r>
              <a:rPr lang="en-US" altLang="zh-CN" dirty="0"/>
              <a:t> Processes can send and receive messages (functions, data) to other processes</a:t>
            </a:r>
            <a:endParaRPr lang="en-US" altLang="zh-CN" dirty="0"/>
          </a:p>
          <a:p>
            <a:r>
              <a:rPr lang="en-US" altLang="zh-CN" dirty="0" smtClean="0"/>
              <a:t>Synchronous </a:t>
            </a:r>
            <a:r>
              <a:rPr lang="en-US" altLang="zh-CN" dirty="0"/>
              <a:t>– require the sender and receiver to wait for each other while transferring message</a:t>
            </a:r>
            <a:endParaRPr lang="en-US" altLang="zh-CN" dirty="0"/>
          </a:p>
          <a:p>
            <a:r>
              <a:rPr lang="en-US" altLang="zh-CN" dirty="0" smtClean="0"/>
              <a:t>Asynchronous </a:t>
            </a:r>
            <a:r>
              <a:rPr lang="en-US" altLang="zh-CN" dirty="0"/>
              <a:t>– they do not wait, and carry on their own computation while message transfer is conducted</a:t>
            </a:r>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2158"/>
            <a:ext cx="8229600" cy="1143000"/>
          </a:xfrm>
        </p:spPr>
        <p:txBody>
          <a:bodyPr>
            <a:normAutofit/>
          </a:bodyPr>
          <a:lstStyle/>
          <a:p>
            <a:r>
              <a:rPr lang="en-US" altLang="zh-CN" dirty="0"/>
              <a:t>Synchronous MP - </a:t>
            </a:r>
            <a:r>
              <a:rPr lang="en-US" altLang="zh-CN" dirty="0" smtClean="0"/>
              <a:t>Example</a:t>
            </a:r>
            <a:endParaRPr lang="zh-CN" altLang="en-US" dirty="0"/>
          </a:p>
        </p:txBody>
      </p:sp>
      <p:pic>
        <p:nvPicPr>
          <p:cNvPr id="4" name="内容占位符 3"/>
          <p:cNvPicPr>
            <a:picLocks noGrp="1" noChangeAspect="1"/>
          </p:cNvPicPr>
          <p:nvPr>
            <p:ph idx="1"/>
          </p:nvPr>
        </p:nvPicPr>
        <p:blipFill>
          <a:blip r:embed="rId1"/>
          <a:stretch>
            <a:fillRect/>
          </a:stretch>
        </p:blipFill>
        <p:spPr>
          <a:xfrm>
            <a:off x="457200" y="1635065"/>
            <a:ext cx="8229600" cy="4456233"/>
          </a:xfrm>
          <a:prstGeom prst="rect">
            <a:avLst/>
          </a:prstGeom>
        </p:spPr>
      </p:pic>
      <p:sp>
        <p:nvSpPr>
          <p:cNvPr id="5" name="圆角矩形 4"/>
          <p:cNvSpPr/>
          <p:nvPr/>
        </p:nvSpPr>
        <p:spPr>
          <a:xfrm>
            <a:off x="3923928" y="5085184"/>
            <a:ext cx="4536504" cy="13681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a:t>Communication does not complete until message has been received</a:t>
            </a: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normAutofit/>
          </a:bodyPr>
          <a:lstStyle/>
          <a:p>
            <a:r>
              <a:rPr lang="en-US" altLang="zh-CN" dirty="0"/>
              <a:t>Synchronous Message </a:t>
            </a:r>
            <a:r>
              <a:rPr lang="en-US" altLang="zh-CN" dirty="0" smtClean="0"/>
              <a:t>Passing</a:t>
            </a:r>
            <a:endParaRPr lang="zh-CN" altLang="en-US" dirty="0"/>
          </a:p>
        </p:txBody>
      </p:sp>
      <p:pic>
        <p:nvPicPr>
          <p:cNvPr id="4" name="内容占位符 3"/>
          <p:cNvPicPr>
            <a:picLocks noGrp="1" noChangeAspect="1"/>
          </p:cNvPicPr>
          <p:nvPr>
            <p:ph idx="1"/>
          </p:nvPr>
        </p:nvPicPr>
        <p:blipFill>
          <a:blip r:embed="rId1"/>
          <a:stretch>
            <a:fillRect/>
          </a:stretch>
        </p:blipFill>
        <p:spPr>
          <a:xfrm>
            <a:off x="750284" y="1600200"/>
            <a:ext cx="7643431" cy="45259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normAutofit/>
          </a:bodyPr>
          <a:lstStyle/>
          <a:p>
            <a:r>
              <a:rPr lang="en-US" altLang="zh-CN" dirty="0"/>
              <a:t>Synchronized MP – Simple </a:t>
            </a:r>
            <a:r>
              <a:rPr lang="en-US" altLang="zh-CN" dirty="0" smtClean="0"/>
              <a:t>Example</a:t>
            </a:r>
            <a:endParaRPr lang="zh-CN" altLang="en-US" dirty="0"/>
          </a:p>
        </p:txBody>
      </p:sp>
      <p:sp>
        <p:nvSpPr>
          <p:cNvPr id="4" name="圆角矩形 3"/>
          <p:cNvSpPr/>
          <p:nvPr/>
        </p:nvSpPr>
        <p:spPr>
          <a:xfrm>
            <a:off x="457200" y="1586508"/>
            <a:ext cx="3744416" cy="15121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t>Sender() </a:t>
            </a:r>
            <a:endParaRPr lang="en-US" altLang="zh-CN" dirty="0" smtClean="0"/>
          </a:p>
          <a:p>
            <a:r>
              <a:rPr lang="en-US" altLang="zh-CN" dirty="0" smtClean="0"/>
              <a:t>    { </a:t>
            </a:r>
            <a:r>
              <a:rPr lang="en-US" altLang="zh-CN" dirty="0" err="1" smtClean="0"/>
              <a:t>messagetype</a:t>
            </a:r>
            <a:r>
              <a:rPr lang="en-US" altLang="zh-CN" dirty="0" smtClean="0"/>
              <a:t> </a:t>
            </a:r>
            <a:r>
              <a:rPr lang="en-US" altLang="zh-CN" dirty="0"/>
              <a:t>item; </a:t>
            </a:r>
            <a:endParaRPr lang="en-US" altLang="zh-CN" dirty="0" smtClean="0"/>
          </a:p>
          <a:p>
            <a:r>
              <a:rPr lang="en-US" altLang="zh-CN" dirty="0"/>
              <a:t> </a:t>
            </a:r>
            <a:r>
              <a:rPr lang="en-US" altLang="zh-CN" dirty="0" smtClean="0"/>
              <a:t>     item </a:t>
            </a:r>
            <a:r>
              <a:rPr lang="en-US" altLang="zh-CN" dirty="0"/>
              <a:t>= </a:t>
            </a:r>
            <a:r>
              <a:rPr lang="en-US" altLang="zh-CN" dirty="0" err="1"/>
              <a:t>produce_item</a:t>
            </a:r>
            <a:r>
              <a:rPr lang="en-US" altLang="zh-CN" dirty="0"/>
              <a:t>();   </a:t>
            </a:r>
            <a:r>
              <a:rPr lang="en-US" altLang="zh-CN" dirty="0" smtClean="0"/>
              <a:t>   </a:t>
            </a:r>
            <a:endParaRPr lang="en-US" altLang="zh-CN" dirty="0" smtClean="0"/>
          </a:p>
          <a:p>
            <a:r>
              <a:rPr lang="en-US" altLang="zh-CN" dirty="0"/>
              <a:t> </a:t>
            </a:r>
            <a:r>
              <a:rPr lang="en-US" altLang="zh-CN" dirty="0" smtClean="0"/>
              <a:t>     </a:t>
            </a:r>
            <a:r>
              <a:rPr lang="en-US" altLang="zh-CN" dirty="0" err="1" smtClean="0"/>
              <a:t>chan.send</a:t>
            </a:r>
            <a:r>
              <a:rPr lang="en-US" altLang="zh-CN" dirty="0" smtClean="0"/>
              <a:t>(item</a:t>
            </a:r>
            <a:r>
              <a:rPr lang="en-US" altLang="zh-CN" dirty="0"/>
              <a:t>); </a:t>
            </a:r>
            <a:endParaRPr lang="en-US" altLang="zh-CN" dirty="0" smtClean="0"/>
          </a:p>
          <a:p>
            <a:r>
              <a:rPr lang="en-US" altLang="zh-CN" dirty="0" smtClean="0"/>
              <a:t>}</a:t>
            </a:r>
            <a:endParaRPr lang="en-US" altLang="zh-CN" dirty="0"/>
          </a:p>
        </p:txBody>
      </p:sp>
      <p:sp>
        <p:nvSpPr>
          <p:cNvPr id="6" name="圆角矩形 5"/>
          <p:cNvSpPr/>
          <p:nvPr/>
        </p:nvSpPr>
        <p:spPr>
          <a:xfrm>
            <a:off x="5076056" y="1600200"/>
            <a:ext cx="3744416" cy="151216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t>Receiver() </a:t>
            </a:r>
            <a:endParaRPr lang="en-US" altLang="zh-CN" dirty="0" smtClean="0"/>
          </a:p>
          <a:p>
            <a:r>
              <a:rPr lang="en-US" altLang="zh-CN" dirty="0" smtClean="0"/>
              <a:t>   { </a:t>
            </a:r>
            <a:r>
              <a:rPr lang="en-US" altLang="zh-CN" dirty="0" err="1"/>
              <a:t>messagetype</a:t>
            </a:r>
            <a:r>
              <a:rPr lang="en-US" altLang="zh-CN" dirty="0"/>
              <a:t> item; </a:t>
            </a:r>
            <a:endParaRPr lang="en-US" altLang="zh-CN" dirty="0" smtClean="0"/>
          </a:p>
          <a:p>
            <a:r>
              <a:rPr lang="en-US" altLang="zh-CN" dirty="0"/>
              <a:t> </a:t>
            </a:r>
            <a:r>
              <a:rPr lang="en-US" altLang="zh-CN" dirty="0" smtClean="0"/>
              <a:t>    item </a:t>
            </a:r>
            <a:r>
              <a:rPr lang="en-US" altLang="zh-CN" dirty="0"/>
              <a:t>= </a:t>
            </a:r>
            <a:r>
              <a:rPr lang="en-US" altLang="zh-CN" dirty="0" err="1"/>
              <a:t>chan.receive</a:t>
            </a:r>
            <a:r>
              <a:rPr lang="en-US" altLang="zh-CN" dirty="0"/>
              <a:t>(); </a:t>
            </a:r>
            <a:endParaRPr lang="en-US" altLang="zh-CN" dirty="0"/>
          </a:p>
          <a:p>
            <a:r>
              <a:rPr lang="en-US" altLang="zh-CN" dirty="0" smtClean="0"/>
              <a:t>     </a:t>
            </a:r>
            <a:r>
              <a:rPr lang="en-US" altLang="zh-CN" dirty="0" err="1" smtClean="0"/>
              <a:t>consume_item</a:t>
            </a:r>
            <a:r>
              <a:rPr lang="en-US" altLang="zh-CN" dirty="0" smtClean="0"/>
              <a:t>(item</a:t>
            </a:r>
            <a:r>
              <a:rPr lang="en-US" altLang="zh-CN" dirty="0"/>
              <a:t>); </a:t>
            </a:r>
            <a:endParaRPr lang="en-US" altLang="zh-CN" dirty="0"/>
          </a:p>
          <a:p>
            <a:r>
              <a:rPr lang="en-US" altLang="zh-CN" dirty="0" smtClean="0"/>
              <a:t>    }</a:t>
            </a:r>
            <a:endParaRPr lang="en-US" altLang="zh-CN" dirty="0"/>
          </a:p>
        </p:txBody>
      </p:sp>
      <p:pic>
        <p:nvPicPr>
          <p:cNvPr id="7" name="图片 6"/>
          <p:cNvPicPr>
            <a:picLocks noChangeAspect="1"/>
          </p:cNvPicPr>
          <p:nvPr/>
        </p:nvPicPr>
        <p:blipFill>
          <a:blip r:embed="rId1"/>
          <a:stretch>
            <a:fillRect/>
          </a:stretch>
        </p:blipFill>
        <p:spPr>
          <a:xfrm>
            <a:off x="472689" y="3429000"/>
            <a:ext cx="3672408" cy="3326770"/>
          </a:xfrm>
          <a:prstGeom prst="rect">
            <a:avLst/>
          </a:prstGeom>
        </p:spPr>
      </p:pic>
      <p:pic>
        <p:nvPicPr>
          <p:cNvPr id="8" name="图片 7"/>
          <p:cNvPicPr>
            <a:picLocks noChangeAspect="1"/>
          </p:cNvPicPr>
          <p:nvPr/>
        </p:nvPicPr>
        <p:blipFill>
          <a:blip r:embed="rId2"/>
          <a:stretch>
            <a:fillRect/>
          </a:stretch>
        </p:blipFill>
        <p:spPr>
          <a:xfrm>
            <a:off x="4572000" y="3212976"/>
            <a:ext cx="3856825" cy="34173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7293"/>
            <a:ext cx="8229600" cy="1143000"/>
          </a:xfrm>
        </p:spPr>
        <p:txBody>
          <a:bodyPr/>
          <a:lstStyle/>
          <a:p>
            <a:r>
              <a:rPr lang="en-US" altLang="zh-CN" dirty="0"/>
              <a:t>Asynchronous MP - Example</a:t>
            </a:r>
            <a:endParaRPr lang="en-US" altLang="zh-CN" dirty="0"/>
          </a:p>
        </p:txBody>
      </p:sp>
      <p:pic>
        <p:nvPicPr>
          <p:cNvPr id="4" name="内容占位符 3"/>
          <p:cNvPicPr>
            <a:picLocks noGrp="1" noChangeAspect="1"/>
          </p:cNvPicPr>
          <p:nvPr>
            <p:ph idx="1"/>
          </p:nvPr>
        </p:nvPicPr>
        <p:blipFill>
          <a:blip r:embed="rId1"/>
          <a:stretch>
            <a:fillRect/>
          </a:stretch>
        </p:blipFill>
        <p:spPr>
          <a:xfrm>
            <a:off x="457200" y="1580293"/>
            <a:ext cx="8229600" cy="4114800"/>
          </a:xfrm>
          <a:prstGeom prst="rect">
            <a:avLst/>
          </a:prstGeom>
        </p:spPr>
      </p:pic>
      <p:sp>
        <p:nvSpPr>
          <p:cNvPr id="5" name="圆角矩形 4"/>
          <p:cNvSpPr/>
          <p:nvPr/>
        </p:nvSpPr>
        <p:spPr>
          <a:xfrm>
            <a:off x="457200" y="5695093"/>
            <a:ext cx="7859216" cy="9022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Communication completes as soon as message is sent</a:t>
            </a:r>
            <a:endParaRPr lang="en-US" altLang="zh-C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43000"/>
          </a:xfrm>
        </p:spPr>
        <p:txBody>
          <a:bodyPr/>
          <a:lstStyle/>
          <a:p>
            <a:r>
              <a:rPr lang="en-US" altLang="zh-CN" dirty="0"/>
              <a:t>Asynchronous Message Passing</a:t>
            </a:r>
            <a:endParaRPr lang="en-US" altLang="zh-CN" dirty="0"/>
          </a:p>
        </p:txBody>
      </p:sp>
      <p:pic>
        <p:nvPicPr>
          <p:cNvPr id="4" name="内容占位符 3"/>
          <p:cNvPicPr>
            <a:picLocks noGrp="1" noChangeAspect="1"/>
          </p:cNvPicPr>
          <p:nvPr>
            <p:ph idx="1"/>
          </p:nvPr>
        </p:nvPicPr>
        <p:blipFill>
          <a:blip r:embed="rId1"/>
          <a:stretch>
            <a:fillRect/>
          </a:stretch>
        </p:blipFill>
        <p:spPr>
          <a:xfrm>
            <a:off x="869938" y="1600200"/>
            <a:ext cx="7404123" cy="4525963"/>
          </a:xfrm>
          <a:prstGeom prst="rect">
            <a:avLst/>
          </a:prstGeom>
        </p:spPr>
      </p:pic>
      <p:sp>
        <p:nvSpPr>
          <p:cNvPr id="3" name="文本框 2"/>
          <p:cNvSpPr txBox="1"/>
          <p:nvPr/>
        </p:nvSpPr>
        <p:spPr>
          <a:xfrm>
            <a:off x="5082540" y="4646295"/>
            <a:ext cx="3098800" cy="368300"/>
          </a:xfrm>
          <a:prstGeom prst="rect">
            <a:avLst/>
          </a:prstGeom>
          <a:noFill/>
        </p:spPr>
        <p:txBody>
          <a:bodyPr wrap="square" rtlCol="0">
            <a:spAutoFit/>
          </a:bodyPr>
          <a:p>
            <a:r>
              <a:rPr lang="zh-CN" altLang="en-US"/>
              <a:t>注意：接收者都是</a:t>
            </a:r>
            <a:r>
              <a:rPr lang="en-US" altLang="zh-CN"/>
              <a:t>blocked</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548680"/>
            <a:ext cx="6377940" cy="1293028"/>
          </a:xfrm>
        </p:spPr>
        <p:txBody>
          <a:bodyPr/>
          <a:lstStyle/>
          <a:p>
            <a:r>
              <a:rPr lang="en-US" altLang="zh-CN" dirty="0">
                <a:solidFill>
                  <a:schemeClr val="bg1"/>
                </a:solidFill>
              </a:rPr>
              <a:t> Objectives</a:t>
            </a:r>
            <a:endParaRPr lang="en-US" altLang="zh-CN" dirty="0">
              <a:solidFill>
                <a:schemeClr val="bg1"/>
              </a:solidFill>
            </a:endParaRPr>
          </a:p>
        </p:txBody>
      </p:sp>
      <p:sp>
        <p:nvSpPr>
          <p:cNvPr id="3" name="内容占位符 2"/>
          <p:cNvSpPr>
            <a:spLocks noGrp="1"/>
          </p:cNvSpPr>
          <p:nvPr>
            <p:ph idx="1"/>
          </p:nvPr>
        </p:nvSpPr>
        <p:spPr/>
        <p:txBody>
          <a:bodyPr/>
          <a:lstStyle/>
          <a:p>
            <a:r>
              <a:rPr lang="en-US" altLang="zh-CN" dirty="0" smtClean="0">
                <a:solidFill>
                  <a:schemeClr val="bg1"/>
                </a:solidFill>
              </a:rPr>
              <a:t>Message Passing: Inter-process </a:t>
            </a:r>
            <a:r>
              <a:rPr lang="en-US" altLang="zh-CN" dirty="0">
                <a:solidFill>
                  <a:schemeClr val="bg1"/>
                </a:solidFill>
              </a:rPr>
              <a:t>Communication </a:t>
            </a:r>
            <a:endParaRPr lang="en-US" altLang="zh-CN" dirty="0" smtClean="0">
              <a:solidFill>
                <a:schemeClr val="bg1"/>
              </a:solidFill>
            </a:endParaRPr>
          </a:p>
          <a:p>
            <a:pPr lvl="1"/>
            <a:r>
              <a:rPr lang="en-US" altLang="zh-CN" dirty="0" smtClean="0">
                <a:solidFill>
                  <a:schemeClr val="bg1"/>
                </a:solidFill>
              </a:rPr>
              <a:t>– </a:t>
            </a:r>
            <a:r>
              <a:rPr lang="en-US" altLang="zh-CN" dirty="0">
                <a:solidFill>
                  <a:schemeClr val="bg1"/>
                </a:solidFill>
              </a:rPr>
              <a:t>Synchronous </a:t>
            </a:r>
            <a:endParaRPr lang="en-US" altLang="zh-CN" dirty="0" smtClean="0">
              <a:solidFill>
                <a:schemeClr val="bg1"/>
              </a:solidFill>
            </a:endParaRPr>
          </a:p>
          <a:p>
            <a:pPr lvl="1"/>
            <a:r>
              <a:rPr lang="en-US" altLang="zh-CN" dirty="0" smtClean="0">
                <a:solidFill>
                  <a:schemeClr val="bg1"/>
                </a:solidFill>
              </a:rPr>
              <a:t>– </a:t>
            </a:r>
            <a:r>
              <a:rPr lang="en-US" altLang="zh-CN" dirty="0">
                <a:solidFill>
                  <a:schemeClr val="bg1"/>
                </a:solidFill>
              </a:rPr>
              <a:t>Asynchronous </a:t>
            </a:r>
            <a:endParaRPr lang="en-US" altLang="zh-CN" dirty="0" smtClean="0">
              <a:solidFill>
                <a:schemeClr val="bg1"/>
              </a:solidFill>
            </a:endParaRPr>
          </a:p>
          <a:p>
            <a:pPr lvl="1"/>
            <a:r>
              <a:rPr lang="en-US" altLang="zh-CN" dirty="0" smtClean="0">
                <a:solidFill>
                  <a:schemeClr val="bg1"/>
                </a:solidFill>
              </a:rPr>
              <a:t>– </a:t>
            </a:r>
            <a:r>
              <a:rPr lang="en-US" altLang="zh-CN" dirty="0">
                <a:solidFill>
                  <a:schemeClr val="bg1"/>
                </a:solidFill>
              </a:rPr>
              <a:t>Blocking vs. unblocking</a:t>
            </a:r>
            <a:endParaRPr lang="en-US" altLang="zh-CN" dirty="0">
              <a:solidFill>
                <a:schemeClr val="bg1"/>
              </a:solidFill>
            </a:endParaRPr>
          </a:p>
          <a:p>
            <a:r>
              <a:rPr lang="en-US" altLang="zh-CN" dirty="0" smtClean="0">
                <a:solidFill>
                  <a:schemeClr val="bg1"/>
                </a:solidFill>
              </a:rPr>
              <a:t>Concurrency </a:t>
            </a:r>
            <a:r>
              <a:rPr lang="en-US" altLang="zh-CN" dirty="0">
                <a:solidFill>
                  <a:schemeClr val="bg1"/>
                </a:solidFill>
              </a:rPr>
              <a:t>using Message Passing</a:t>
            </a:r>
            <a:endParaRPr lang="en-US" altLang="zh-CN" dirty="0">
              <a:solidFill>
                <a:schemeClr val="bg1"/>
              </a:solidFill>
            </a:endParaRPr>
          </a:p>
          <a:p>
            <a:r>
              <a:rPr lang="en-US" altLang="zh-CN" dirty="0" smtClean="0">
                <a:solidFill>
                  <a:schemeClr val="bg1"/>
                </a:solidFill>
              </a:rPr>
              <a:t> </a:t>
            </a:r>
            <a:r>
              <a:rPr lang="en-US" altLang="zh-CN" dirty="0">
                <a:solidFill>
                  <a:schemeClr val="bg1"/>
                </a:solidFill>
              </a:rPr>
              <a:t>Trade-offs for Message Passing</a:t>
            </a:r>
            <a:endParaRPr lang="en-US" altLang="zh-CN" dirty="0">
              <a:solidFill>
                <a:schemeClr val="bg1"/>
              </a:solidFill>
            </a:endParaRPr>
          </a:p>
        </p:txBody>
      </p:sp>
      <p:pic>
        <p:nvPicPr>
          <p:cNvPr id="5" name="图片 4"/>
          <p:cNvPicPr>
            <a:picLocks noChangeAspect="1"/>
          </p:cNvPicPr>
          <p:nvPr/>
        </p:nvPicPr>
        <p:blipFill>
          <a:blip r:embed="rId1"/>
          <a:stretch>
            <a:fillRect/>
          </a:stretch>
        </p:blipFill>
        <p:spPr>
          <a:xfrm>
            <a:off x="5998211" y="3429000"/>
            <a:ext cx="2359441" cy="25046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lstStyle/>
          <a:p>
            <a:r>
              <a:rPr lang="en-US" altLang="zh-CN" dirty="0"/>
              <a:t>Blocking &amp; </a:t>
            </a:r>
            <a:r>
              <a:rPr lang="en-US" altLang="zh-CN" dirty="0" smtClean="0"/>
              <a:t>Non-blocking</a:t>
            </a:r>
            <a:endParaRPr lang="zh-CN" altLang="en-US" dirty="0"/>
          </a:p>
        </p:txBody>
      </p:sp>
      <p:sp>
        <p:nvSpPr>
          <p:cNvPr id="4" name="圆角矩形 3"/>
          <p:cNvSpPr/>
          <p:nvPr/>
        </p:nvSpPr>
        <p:spPr>
          <a:xfrm>
            <a:off x="683567" y="1600200"/>
            <a:ext cx="8208911" cy="16561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Blocking </a:t>
            </a:r>
            <a:r>
              <a:rPr lang="en-US" altLang="zh-CN" sz="3200" dirty="0" smtClean="0"/>
              <a:t>Operation</a:t>
            </a:r>
            <a:endParaRPr lang="en-US" altLang="zh-CN" sz="3200" dirty="0" smtClean="0"/>
          </a:p>
          <a:p>
            <a:r>
              <a:rPr lang="en-US" altLang="zh-CN" dirty="0" smtClean="0"/>
              <a:t> </a:t>
            </a:r>
            <a:r>
              <a:rPr lang="en-US" altLang="zh-CN" sz="2800" dirty="0" smtClean="0"/>
              <a:t>Send – </a:t>
            </a:r>
            <a:r>
              <a:rPr lang="en-US" altLang="zh-CN" sz="2800" dirty="0"/>
              <a:t>Blocks until message received by receiver </a:t>
            </a:r>
            <a:endParaRPr lang="en-US" altLang="zh-CN" sz="2800" dirty="0" smtClean="0"/>
          </a:p>
          <a:p>
            <a:r>
              <a:rPr lang="en-US" altLang="zh-CN" sz="2800" dirty="0" smtClean="0"/>
              <a:t>Receive </a:t>
            </a:r>
            <a:r>
              <a:rPr lang="en-US" altLang="zh-CN" sz="2800" dirty="0"/>
              <a:t>– Blocks until message is available </a:t>
            </a:r>
            <a:endParaRPr lang="zh-CN" altLang="en-US" sz="2800" dirty="0"/>
          </a:p>
        </p:txBody>
      </p:sp>
      <p:sp>
        <p:nvSpPr>
          <p:cNvPr id="5" name="圆角矩形 4"/>
          <p:cNvSpPr/>
          <p:nvPr/>
        </p:nvSpPr>
        <p:spPr>
          <a:xfrm>
            <a:off x="718916" y="3861048"/>
            <a:ext cx="8173563" cy="16561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Non-blocking </a:t>
            </a:r>
            <a:r>
              <a:rPr lang="en-US" altLang="zh-CN" sz="3200" dirty="0" smtClean="0"/>
              <a:t>Operation</a:t>
            </a:r>
            <a:endParaRPr lang="en-US" altLang="zh-CN" sz="3200" dirty="0" smtClean="0"/>
          </a:p>
          <a:p>
            <a:r>
              <a:rPr lang="en-US" altLang="zh-CN" sz="3200" dirty="0" smtClean="0"/>
              <a:t> </a:t>
            </a:r>
            <a:r>
              <a:rPr lang="en-US" altLang="zh-CN" sz="2400" dirty="0"/>
              <a:t>Send – Process resumes operation immediately after sending </a:t>
            </a:r>
            <a:endParaRPr lang="en-US" altLang="zh-CN" sz="2400" dirty="0" smtClean="0"/>
          </a:p>
          <a:p>
            <a:r>
              <a:rPr lang="en-US" altLang="zh-CN" sz="2400" dirty="0" smtClean="0"/>
              <a:t>Receive </a:t>
            </a:r>
            <a:r>
              <a:rPr lang="en-US" altLang="zh-CN" sz="2400" dirty="0"/>
              <a:t>– Receiver retrieves valid message (or returns error)</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lstStyle/>
          <a:p>
            <a:r>
              <a:rPr lang="en-US" altLang="zh-CN" dirty="0"/>
              <a:t>Would this work effectively?</a:t>
            </a:r>
            <a:endParaRPr lang="zh-CN" altLang="en-US" dirty="0"/>
          </a:p>
        </p:txBody>
      </p:sp>
      <p:pic>
        <p:nvPicPr>
          <p:cNvPr id="4" name="内容占位符 3"/>
          <p:cNvPicPr>
            <a:picLocks noGrp="1" noChangeAspect="1"/>
          </p:cNvPicPr>
          <p:nvPr>
            <p:ph idx="1"/>
          </p:nvPr>
        </p:nvPicPr>
        <p:blipFill>
          <a:blip r:embed="rId1"/>
          <a:stretch>
            <a:fillRect/>
          </a:stretch>
        </p:blipFill>
        <p:spPr>
          <a:xfrm>
            <a:off x="457200" y="1700808"/>
            <a:ext cx="8229600" cy="3594437"/>
          </a:xfrm>
          <a:prstGeom prst="rect">
            <a:avLst/>
          </a:prstGeom>
        </p:spPr>
      </p:pic>
      <p:sp>
        <p:nvSpPr>
          <p:cNvPr id="5" name="圆角矩形 4"/>
          <p:cNvSpPr/>
          <p:nvPr/>
        </p:nvSpPr>
        <p:spPr>
          <a:xfrm>
            <a:off x="755576" y="5295245"/>
            <a:ext cx="7632848" cy="13021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t>Some form of buffer is deployed for asynchronous Message Passing </a:t>
            </a:r>
            <a:endParaRPr lang="zh-CN"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a:t>
            </a:r>
            <a:endParaRPr lang="zh-CN" altLang="en-US" dirty="0"/>
          </a:p>
        </p:txBody>
      </p:sp>
      <p:sp>
        <p:nvSpPr>
          <p:cNvPr id="3" name="内容占位符 2"/>
          <p:cNvSpPr>
            <a:spLocks noGrp="1"/>
          </p:cNvSpPr>
          <p:nvPr>
            <p:ph idx="1"/>
          </p:nvPr>
        </p:nvSpPr>
        <p:spPr>
          <a:xfrm>
            <a:off x="457200" y="1600201"/>
            <a:ext cx="8579296" cy="3845023"/>
          </a:xfrm>
        </p:spPr>
        <p:txBody>
          <a:bodyPr>
            <a:normAutofit lnSpcReduction="10000"/>
          </a:bodyPr>
          <a:lstStyle/>
          <a:p>
            <a:r>
              <a:rPr lang="en-US" altLang="zh-CN" dirty="0"/>
              <a:t> Message sent by process must be kept in some memory area until receiving machine has received it</a:t>
            </a:r>
            <a:endParaRPr lang="en-US" altLang="zh-CN" dirty="0"/>
          </a:p>
          <a:p>
            <a:r>
              <a:rPr lang="en-US" altLang="zh-CN" dirty="0"/>
              <a:t>- May be kept in senders address space, or </a:t>
            </a:r>
            <a:r>
              <a:rPr lang="en-US" altLang="zh-CN" dirty="0" smtClean="0"/>
              <a:t>receiver </a:t>
            </a:r>
            <a:r>
              <a:rPr lang="en-US" altLang="zh-CN" dirty="0"/>
              <a:t>address space</a:t>
            </a:r>
            <a:endParaRPr lang="en-US" altLang="zh-CN" dirty="0"/>
          </a:p>
          <a:p>
            <a:r>
              <a:rPr lang="en-US" altLang="zh-CN" dirty="0"/>
              <a:t>- Keep it in senders address space can be time and space efficient (not possible in asynchronous)</a:t>
            </a:r>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Synchronous </a:t>
            </a:r>
            <a:r>
              <a:rPr lang="en-US" altLang="zh-CN" dirty="0" smtClean="0"/>
              <a:t>problems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Reduced concurrency </a:t>
            </a:r>
            <a:endParaRPr lang="en-US" altLang="zh-CN" dirty="0" smtClean="0"/>
          </a:p>
          <a:p>
            <a:pPr lvl="1"/>
            <a:r>
              <a:rPr lang="en-US" altLang="zh-CN" dirty="0" smtClean="0"/>
              <a:t>Whenever </a:t>
            </a:r>
            <a:r>
              <a:rPr lang="en-US" altLang="zh-CN" dirty="0"/>
              <a:t>two processes communicate, at least one of them will have to block (whichever tries to communicate first)</a:t>
            </a:r>
            <a:endParaRPr lang="en-US" altLang="zh-CN" dirty="0"/>
          </a:p>
          <a:p>
            <a:r>
              <a:rPr lang="en-US" altLang="zh-CN" dirty="0"/>
              <a:t>Client-server interactions </a:t>
            </a:r>
            <a:endParaRPr lang="en-US" altLang="zh-CN" dirty="0" smtClean="0"/>
          </a:p>
          <a:p>
            <a:pPr lvl="1"/>
            <a:r>
              <a:rPr lang="en-US" altLang="zh-CN" dirty="0" smtClean="0"/>
              <a:t>When </a:t>
            </a:r>
            <a:r>
              <a:rPr lang="en-US" altLang="zh-CN" dirty="0"/>
              <a:t>client releases a resource, usually no reason for waiting until the server has received the release message </a:t>
            </a:r>
            <a:endParaRPr lang="en-US" altLang="zh-CN" dirty="0" smtClean="0"/>
          </a:p>
          <a:p>
            <a:pPr lvl="1"/>
            <a:r>
              <a:rPr lang="en-US" altLang="zh-CN" dirty="0" smtClean="0"/>
              <a:t>When </a:t>
            </a:r>
            <a:r>
              <a:rPr lang="en-US" altLang="zh-CN" dirty="0"/>
              <a:t>client writes to a device (graphics display) it can usually continue without waiting for the sever to receive the message</a:t>
            </a:r>
            <a:endParaRPr lang="en-US" altLang="zh-CN" dirty="0"/>
          </a:p>
          <a:p>
            <a:endParaRPr lang="zh-CN" altLang="en-US" dirty="0"/>
          </a:p>
        </p:txBody>
      </p:sp>
      <p:sp>
        <p:nvSpPr>
          <p:cNvPr id="4" name="文本框 3"/>
          <p:cNvSpPr txBox="1"/>
          <p:nvPr/>
        </p:nvSpPr>
        <p:spPr>
          <a:xfrm>
            <a:off x="4859655" y="2997200"/>
            <a:ext cx="4178935" cy="706755"/>
          </a:xfrm>
          <a:prstGeom prst="rect">
            <a:avLst/>
          </a:prstGeom>
          <a:noFill/>
        </p:spPr>
        <p:txBody>
          <a:bodyPr wrap="square" rtlCol="0">
            <a:spAutoFit/>
          </a:bodyPr>
          <a:p>
            <a:r>
              <a:rPr lang="zh-CN" altLang="en-US" sz="800"/>
              <a:t>降低并发性</a:t>
            </a:r>
            <a:endParaRPr lang="zh-CN" altLang="en-US" sz="800"/>
          </a:p>
          <a:p>
            <a:r>
              <a:rPr lang="zh-CN" altLang="en-US" sz="800"/>
              <a:t>每当两个进程通信时，至少有一个进程必须阻塞(无论哪个进程先尝试通信)</a:t>
            </a:r>
            <a:endParaRPr lang="zh-CN" altLang="en-US" sz="800"/>
          </a:p>
          <a:p>
            <a:r>
              <a:rPr lang="zh-CN" altLang="en-US" sz="800"/>
              <a:t>客户机-服务器交互</a:t>
            </a:r>
            <a:endParaRPr lang="zh-CN" altLang="en-US" sz="800"/>
          </a:p>
          <a:p>
            <a:r>
              <a:rPr lang="zh-CN" altLang="en-US" sz="800"/>
              <a:t>当客户端释放一个资源时，通常没有理由等待，直到服务器收到释放消息</a:t>
            </a:r>
            <a:endParaRPr lang="zh-CN" altLang="en-US" sz="800"/>
          </a:p>
          <a:p>
            <a:r>
              <a:rPr lang="zh-CN" altLang="en-US" sz="800"/>
              <a:t>当客户端写入设备(图形显示)时，它通常可以继续而不需要等待服务器接收消息</a:t>
            </a:r>
            <a:endParaRPr lang="zh-CN" altLang="en-US" sz="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6903"/>
            <a:ext cx="8229600" cy="1143000"/>
          </a:xfrm>
        </p:spPr>
        <p:txBody>
          <a:bodyPr/>
          <a:lstStyle/>
          <a:p>
            <a:r>
              <a:rPr lang="en-US" altLang="zh-CN" dirty="0"/>
              <a:t>Asynchronous </a:t>
            </a:r>
            <a:r>
              <a:rPr lang="en-US" altLang="zh-CN" dirty="0" smtClean="0"/>
              <a:t>Problems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Acknowledgement</a:t>
            </a:r>
            <a:endParaRPr lang="en-US" altLang="zh-CN" dirty="0" smtClean="0"/>
          </a:p>
          <a:p>
            <a:pPr lvl="1"/>
            <a:r>
              <a:rPr lang="en-US" altLang="zh-CN" dirty="0" smtClean="0"/>
              <a:t>Receiving </a:t>
            </a:r>
            <a:r>
              <a:rPr lang="en-US" altLang="zh-CN" dirty="0"/>
              <a:t>process cannot know anything about the current state of the sending </a:t>
            </a:r>
            <a:r>
              <a:rPr lang="en-US" altLang="zh-CN" dirty="0" smtClean="0"/>
              <a:t>process</a:t>
            </a:r>
            <a:endParaRPr lang="en-US" altLang="zh-CN" dirty="0" smtClean="0"/>
          </a:p>
          <a:p>
            <a:pPr lvl="1"/>
            <a:r>
              <a:rPr lang="en-US" altLang="zh-CN" dirty="0" smtClean="0"/>
              <a:t>Sending </a:t>
            </a:r>
            <a:r>
              <a:rPr lang="en-US" altLang="zh-CN" dirty="0"/>
              <a:t>process has no way of knowing if message was ever received unless the receiving process sends reply </a:t>
            </a:r>
            <a:endParaRPr lang="en-US" altLang="zh-CN" dirty="0"/>
          </a:p>
          <a:p>
            <a:r>
              <a:rPr lang="en-US" altLang="zh-CN" dirty="0"/>
              <a:t>Message </a:t>
            </a:r>
            <a:r>
              <a:rPr lang="en-US" altLang="zh-CN" dirty="0" smtClean="0"/>
              <a:t>communication</a:t>
            </a:r>
            <a:endParaRPr lang="en-US" altLang="zh-CN" dirty="0" smtClean="0"/>
          </a:p>
          <a:p>
            <a:r>
              <a:rPr lang="en-US" altLang="zh-CN" dirty="0" smtClean="0"/>
              <a:t> </a:t>
            </a:r>
            <a:r>
              <a:rPr lang="en-US" altLang="zh-CN" dirty="0"/>
              <a:t>̶ Difficult failure detection </a:t>
            </a:r>
            <a:endParaRPr lang="en-US" altLang="zh-CN" dirty="0" smtClean="0"/>
          </a:p>
          <a:p>
            <a:r>
              <a:rPr lang="en-US" altLang="zh-CN" dirty="0" smtClean="0"/>
              <a:t>̶ </a:t>
            </a:r>
            <a:r>
              <a:rPr lang="en-US" altLang="zh-CN" dirty="0"/>
              <a:t>Finite buffer space </a:t>
            </a:r>
            <a:endParaRPr lang="en-US" altLang="zh-CN" dirty="0" smtClean="0"/>
          </a:p>
          <a:p>
            <a:pPr lvl="1"/>
            <a:r>
              <a:rPr lang="en-US" altLang="zh-CN" dirty="0" smtClean="0"/>
              <a:t>if </a:t>
            </a:r>
            <a:r>
              <a:rPr lang="en-US" altLang="zh-CN" dirty="0"/>
              <a:t>too many messages are </a:t>
            </a:r>
            <a:r>
              <a:rPr lang="en-US" altLang="zh-CN" dirty="0" smtClean="0"/>
              <a:t>sent</a:t>
            </a:r>
            <a:endParaRPr lang="en-US" altLang="zh-CN" dirty="0" smtClean="0"/>
          </a:p>
          <a:p>
            <a:pPr lvl="1"/>
            <a:r>
              <a:rPr lang="en-US" altLang="zh-CN" dirty="0" smtClean="0"/>
              <a:t>the </a:t>
            </a:r>
            <a:r>
              <a:rPr lang="en-US" altLang="zh-CN" dirty="0"/>
              <a:t>program will </a:t>
            </a:r>
            <a:r>
              <a:rPr lang="en-US" altLang="zh-CN" dirty="0" smtClean="0"/>
              <a:t>crash</a:t>
            </a:r>
            <a:endParaRPr lang="en-US" altLang="zh-CN" dirty="0" smtClean="0"/>
          </a:p>
          <a:p>
            <a:pPr lvl="1"/>
            <a:r>
              <a:rPr lang="en-US" altLang="zh-CN" dirty="0" smtClean="0"/>
              <a:t>the </a:t>
            </a:r>
            <a:r>
              <a:rPr lang="en-US" altLang="zh-CN" dirty="0"/>
              <a:t>buffer will overflow with loss of </a:t>
            </a:r>
            <a:r>
              <a:rPr lang="en-US" altLang="zh-CN" dirty="0" smtClean="0"/>
              <a:t>messages</a:t>
            </a:r>
            <a:endParaRPr lang="en-US" altLang="zh-CN" dirty="0" smtClean="0"/>
          </a:p>
          <a:p>
            <a:pPr lvl="1"/>
            <a:r>
              <a:rPr lang="en-US" altLang="zh-CN" dirty="0" smtClean="0"/>
              <a:t>send </a:t>
            </a:r>
            <a:r>
              <a:rPr lang="en-US" altLang="zh-CN" dirty="0"/>
              <a:t>operation will block</a:t>
            </a:r>
            <a:endParaRPr lang="en-US" altLang="zh-CN" dirty="0"/>
          </a:p>
          <a:p>
            <a:endParaRPr lang="zh-CN" altLang="en-US" dirty="0"/>
          </a:p>
        </p:txBody>
      </p:sp>
      <p:sp>
        <p:nvSpPr>
          <p:cNvPr id="4" name="文本框 3"/>
          <p:cNvSpPr txBox="1"/>
          <p:nvPr/>
        </p:nvSpPr>
        <p:spPr>
          <a:xfrm>
            <a:off x="5363845" y="3429000"/>
            <a:ext cx="3105785" cy="1322070"/>
          </a:xfrm>
          <a:prstGeom prst="rect">
            <a:avLst/>
          </a:prstGeom>
          <a:noFill/>
        </p:spPr>
        <p:txBody>
          <a:bodyPr wrap="square" rtlCol="0">
            <a:spAutoFit/>
          </a:bodyPr>
          <a:p>
            <a:r>
              <a:rPr lang="zh-CN" altLang="en-US" sz="800"/>
              <a:t>确认</a:t>
            </a:r>
            <a:endParaRPr lang="zh-CN" altLang="en-US" sz="800"/>
          </a:p>
          <a:p>
            <a:r>
              <a:rPr lang="zh-CN" altLang="en-US" sz="800"/>
              <a:t>接收进程无法了解发送进程的当前状态</a:t>
            </a:r>
            <a:endParaRPr lang="zh-CN" altLang="en-US" sz="800"/>
          </a:p>
          <a:p>
            <a:r>
              <a:rPr lang="zh-CN" altLang="en-US" sz="800"/>
              <a:t>发送进程无法知道是否收到过消息，除非接收进程发送应答</a:t>
            </a:r>
            <a:endParaRPr lang="zh-CN" altLang="en-US" sz="800"/>
          </a:p>
          <a:p>
            <a:r>
              <a:rPr lang="zh-CN" altLang="en-US" sz="800"/>
              <a:t>消息通信-</a:t>
            </a:r>
            <a:endParaRPr lang="zh-CN" altLang="en-US" sz="800"/>
          </a:p>
          <a:p>
            <a:r>
              <a:rPr lang="zh-CN" altLang="en-US" sz="800"/>
              <a:t>困难的故障检测．</a:t>
            </a:r>
            <a:endParaRPr lang="zh-CN" altLang="en-US" sz="800"/>
          </a:p>
          <a:p>
            <a:r>
              <a:rPr lang="zh-CN" altLang="en-US" sz="800"/>
              <a:t>-有限缓冲空间</a:t>
            </a:r>
            <a:endParaRPr lang="zh-CN" altLang="en-US" sz="800"/>
          </a:p>
          <a:p>
            <a:r>
              <a:rPr lang="zh-CN" altLang="en-US" sz="800"/>
              <a:t>如果发送的消息</a:t>
            </a:r>
            <a:endParaRPr lang="zh-CN" altLang="en-US" sz="800"/>
          </a:p>
          <a:p>
            <a:r>
              <a:rPr lang="zh-CN" altLang="en-US" sz="800"/>
              <a:t>太多程序会崩溃</a:t>
            </a:r>
            <a:endParaRPr lang="zh-CN" altLang="en-US" sz="800"/>
          </a:p>
          <a:p>
            <a:r>
              <a:rPr lang="zh-CN" altLang="en-US" sz="800"/>
              <a:t>由于丢失消息，缓冲区将溢出，</a:t>
            </a:r>
            <a:endParaRPr lang="zh-CN" altLang="en-US" sz="800"/>
          </a:p>
          <a:p>
            <a:r>
              <a:rPr lang="zh-CN" altLang="en-US" sz="800"/>
              <a:t>发送操作将阻塞</a:t>
            </a:r>
            <a:endParaRPr lang="zh-CN" altLang="en-US" sz="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060" y="692696"/>
            <a:ext cx="8229600" cy="1143000"/>
          </a:xfrm>
        </p:spPr>
        <p:txBody>
          <a:bodyPr>
            <a:normAutofit fontScale="90000"/>
          </a:bodyPr>
          <a:lstStyle/>
          <a:p>
            <a:r>
              <a:rPr lang="en-US" altLang="zh-CN" dirty="0"/>
              <a:t>How can this be used to implement concurrency? </a:t>
            </a:r>
            <a:endParaRPr lang="zh-CN" altLang="en-US" dirty="0"/>
          </a:p>
        </p:txBody>
      </p:sp>
      <p:pic>
        <p:nvPicPr>
          <p:cNvPr id="4" name="内容占位符 3"/>
          <p:cNvPicPr>
            <a:picLocks noGrp="1" noChangeAspect="1"/>
          </p:cNvPicPr>
          <p:nvPr>
            <p:ph idx="1"/>
          </p:nvPr>
        </p:nvPicPr>
        <p:blipFill>
          <a:blip r:embed="rId1"/>
          <a:stretch>
            <a:fillRect/>
          </a:stretch>
        </p:blipFill>
        <p:spPr>
          <a:xfrm>
            <a:off x="467009" y="2060848"/>
            <a:ext cx="8229600" cy="39620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68466"/>
            <a:ext cx="8229600" cy="1143000"/>
          </a:xfrm>
        </p:spPr>
        <p:txBody>
          <a:bodyPr>
            <a:normAutofit/>
          </a:bodyPr>
          <a:lstStyle/>
          <a:p>
            <a:r>
              <a:rPr lang="en-US" altLang="zh-CN" dirty="0"/>
              <a:t>Mutual Exclusion with </a:t>
            </a:r>
            <a:r>
              <a:rPr lang="en-US" altLang="zh-CN" dirty="0" smtClean="0"/>
              <a:t>MP</a:t>
            </a:r>
            <a:endParaRPr lang="zh-CN" altLang="en-US" dirty="0"/>
          </a:p>
        </p:txBody>
      </p:sp>
      <p:sp>
        <p:nvSpPr>
          <p:cNvPr id="3" name="内容占位符 2"/>
          <p:cNvSpPr>
            <a:spLocks noGrp="1"/>
          </p:cNvSpPr>
          <p:nvPr>
            <p:ph idx="1"/>
          </p:nvPr>
        </p:nvSpPr>
        <p:spPr/>
        <p:txBody>
          <a:bodyPr>
            <a:normAutofit/>
          </a:bodyPr>
          <a:lstStyle/>
          <a:p>
            <a:r>
              <a:rPr lang="en-US" altLang="zh-CN" dirty="0" smtClean="0"/>
              <a:t>A </a:t>
            </a:r>
            <a:r>
              <a:rPr lang="en-US" altLang="zh-CN" dirty="0"/>
              <a:t>dedicated process (often termed ‘server’) supervises the critical section and executes on behalf of requesting processes </a:t>
            </a:r>
            <a:endParaRPr lang="en-US" altLang="zh-CN" dirty="0" smtClean="0"/>
          </a:p>
          <a:p>
            <a:r>
              <a:rPr lang="en-US" altLang="zh-CN" dirty="0" smtClean="0"/>
              <a:t>Process </a:t>
            </a:r>
            <a:r>
              <a:rPr lang="en-US" altLang="zh-CN" dirty="0"/>
              <a:t>wishing to access critical section sends request to server </a:t>
            </a:r>
            <a:endParaRPr lang="en-US" altLang="zh-CN" dirty="0" smtClean="0"/>
          </a:p>
          <a:p>
            <a:r>
              <a:rPr lang="en-US" altLang="zh-CN" dirty="0" smtClean="0"/>
              <a:t>Server </a:t>
            </a:r>
            <a:r>
              <a:rPr lang="en-US" altLang="zh-CN" dirty="0"/>
              <a:t>takes requests serially (thus ensures mutual exclusion) </a:t>
            </a:r>
            <a:endParaRPr lang="en-US" altLang="zh-CN" dirty="0" smtClean="0"/>
          </a:p>
          <a:p>
            <a:pPr lvl="1"/>
            <a:r>
              <a:rPr lang="en-US" altLang="zh-CN" dirty="0" smtClean="0"/>
              <a:t>Executes </a:t>
            </a:r>
            <a:r>
              <a:rPr lang="en-US" altLang="zh-CN" dirty="0"/>
              <a:t>critical section, and replies to requester</a:t>
            </a:r>
            <a:endParaRPr lang="en-US" altLang="zh-CN" dirty="0"/>
          </a:p>
          <a:p>
            <a:endParaRPr lang="zh-CN" altLang="en-US" dirty="0"/>
          </a:p>
        </p:txBody>
      </p:sp>
      <p:sp>
        <p:nvSpPr>
          <p:cNvPr id="4" name="文本框 3"/>
          <p:cNvSpPr txBox="1"/>
          <p:nvPr/>
        </p:nvSpPr>
        <p:spPr>
          <a:xfrm>
            <a:off x="4139565" y="3789045"/>
            <a:ext cx="3554730" cy="460375"/>
          </a:xfrm>
          <a:prstGeom prst="rect">
            <a:avLst/>
          </a:prstGeom>
          <a:noFill/>
        </p:spPr>
        <p:txBody>
          <a:bodyPr wrap="square" rtlCol="0">
            <a:spAutoFit/>
          </a:bodyPr>
          <a:p>
            <a:r>
              <a:rPr lang="zh-CN" altLang="en-US" sz="800"/>
              <a:t>一个专门的进程(通常称为“服务器”)监督临界段并代表请求进程执行</a:t>
            </a:r>
            <a:endParaRPr lang="zh-CN" altLang="en-US" sz="800"/>
          </a:p>
          <a:p>
            <a:r>
              <a:rPr lang="zh-CN" altLang="en-US" sz="800"/>
              <a:t>希望访问临界区的进程向服务器发送请求</a:t>
            </a:r>
            <a:endParaRPr lang="zh-CN" altLang="en-US" sz="800"/>
          </a:p>
          <a:p>
            <a:r>
              <a:rPr lang="zh-CN" altLang="en-US" sz="800"/>
              <a:t>服务器串行接受请求(从而确保互斥)执行临界段，并响应请求程序</a:t>
            </a:r>
            <a:endParaRPr lang="zh-CN" altLang="en-US" sz="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27584" y="1772816"/>
            <a:ext cx="7506786" cy="39604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Condition Synchronization with </a:t>
            </a:r>
            <a:r>
              <a:rPr lang="en-US" altLang="zh-CN" dirty="0" smtClean="0"/>
              <a:t>MP</a:t>
            </a:r>
            <a:endParaRPr lang="zh-CN" altLang="en-US" dirty="0"/>
          </a:p>
        </p:txBody>
      </p:sp>
      <p:sp>
        <p:nvSpPr>
          <p:cNvPr id="4" name="内容占位符 3"/>
          <p:cNvSpPr>
            <a:spLocks noGrp="1"/>
          </p:cNvSpPr>
          <p:nvPr>
            <p:ph idx="1"/>
          </p:nvPr>
        </p:nvSpPr>
        <p:spPr>
          <a:xfrm>
            <a:off x="457200" y="1600201"/>
            <a:ext cx="8229600" cy="2620888"/>
          </a:xfrm>
        </p:spPr>
        <p:txBody>
          <a:bodyPr>
            <a:normAutofit lnSpcReduction="10000"/>
          </a:bodyPr>
          <a:lstStyle/>
          <a:p>
            <a:r>
              <a:rPr lang="en-US" altLang="zh-CN" dirty="0"/>
              <a:t> Send a message notifying condition occurrence </a:t>
            </a:r>
            <a:endParaRPr lang="en-US" altLang="zh-CN" dirty="0" smtClean="0"/>
          </a:p>
          <a:p>
            <a:r>
              <a:rPr lang="en-US" altLang="zh-CN" dirty="0" smtClean="0"/>
              <a:t>receive</a:t>
            </a:r>
            <a:r>
              <a:rPr lang="en-US" altLang="zh-CN" dirty="0"/>
              <a:t>() is a block operation, thus ensures receiver cannot proceed until sender has sent a </a:t>
            </a:r>
            <a:r>
              <a:rPr lang="en-US" altLang="zh-CN" dirty="0" smtClean="0"/>
              <a:t>notification</a:t>
            </a:r>
            <a:endParaRPr lang="zh-CN" altLang="en-US" dirty="0"/>
          </a:p>
        </p:txBody>
      </p:sp>
      <p:pic>
        <p:nvPicPr>
          <p:cNvPr id="6" name="图片 5"/>
          <p:cNvPicPr>
            <a:picLocks noChangeAspect="1"/>
          </p:cNvPicPr>
          <p:nvPr/>
        </p:nvPicPr>
        <p:blipFill>
          <a:blip r:embed="rId1"/>
          <a:stretch>
            <a:fillRect/>
          </a:stretch>
        </p:blipFill>
        <p:spPr>
          <a:xfrm>
            <a:off x="1990798" y="3828548"/>
            <a:ext cx="5677546" cy="273906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MP Code - </a:t>
            </a:r>
            <a:r>
              <a:rPr lang="en-US" altLang="zh-CN" dirty="0" smtClean="0"/>
              <a:t>Synchronous</a:t>
            </a:r>
            <a:endParaRPr lang="zh-CN" altLang="en-US" dirty="0"/>
          </a:p>
        </p:txBody>
      </p:sp>
      <p:sp>
        <p:nvSpPr>
          <p:cNvPr id="3" name="内容占位符 2"/>
          <p:cNvSpPr>
            <a:spLocks noGrp="1"/>
          </p:cNvSpPr>
          <p:nvPr>
            <p:ph idx="1"/>
          </p:nvPr>
        </p:nvSpPr>
        <p:spPr>
          <a:xfrm>
            <a:off x="457200" y="1435847"/>
            <a:ext cx="8229600" cy="4349079"/>
          </a:xfrm>
        </p:spPr>
        <p:txBody>
          <a:bodyPr>
            <a:normAutofit fontScale="77500" lnSpcReduction="20000"/>
          </a:bodyPr>
          <a:lstStyle/>
          <a:p>
            <a:pPr marL="0" indent="0">
              <a:buNone/>
            </a:pPr>
            <a:r>
              <a:rPr lang="en-US" altLang="zh-CN" dirty="0"/>
              <a:t>producer() </a:t>
            </a:r>
            <a:r>
              <a:rPr lang="en-US" altLang="zh-CN" dirty="0" smtClean="0"/>
              <a:t>{</a:t>
            </a:r>
            <a:endParaRPr lang="en-US" altLang="zh-CN" dirty="0" smtClean="0"/>
          </a:p>
          <a:p>
            <a:pPr marL="0" indent="0">
              <a:buNone/>
            </a:pPr>
            <a:r>
              <a:rPr lang="en-US" altLang="zh-CN" dirty="0" smtClean="0"/>
              <a:t>   </a:t>
            </a:r>
            <a:r>
              <a:rPr lang="en-US" altLang="zh-CN" dirty="0" err="1"/>
              <a:t>messagetype</a:t>
            </a:r>
            <a:r>
              <a:rPr lang="en-US" altLang="zh-CN" dirty="0"/>
              <a:t> item; </a:t>
            </a:r>
            <a:endParaRPr lang="en-US" altLang="zh-CN" dirty="0" smtClean="0"/>
          </a:p>
          <a:p>
            <a:pPr marL="0" indent="0">
              <a:buNone/>
            </a:pPr>
            <a:r>
              <a:rPr lang="en-US" altLang="zh-CN" dirty="0"/>
              <a:t> </a:t>
            </a:r>
            <a:r>
              <a:rPr lang="en-US" altLang="zh-CN" dirty="0" smtClean="0"/>
              <a:t>  while </a:t>
            </a:r>
            <a:r>
              <a:rPr lang="en-US" altLang="zh-CN" dirty="0"/>
              <a:t>(TRUE) { </a:t>
            </a:r>
            <a:endParaRPr lang="en-US" altLang="zh-CN" dirty="0" smtClean="0"/>
          </a:p>
          <a:p>
            <a:pPr marL="0" indent="0">
              <a:buNone/>
            </a:pPr>
            <a:r>
              <a:rPr lang="en-US" altLang="zh-CN" dirty="0"/>
              <a:t> </a:t>
            </a:r>
            <a:r>
              <a:rPr lang="en-US" altLang="zh-CN" dirty="0" smtClean="0"/>
              <a:t>   item </a:t>
            </a:r>
            <a:r>
              <a:rPr lang="en-US" altLang="zh-CN" dirty="0"/>
              <a:t>= </a:t>
            </a:r>
            <a:r>
              <a:rPr lang="en-US" altLang="zh-CN" dirty="0" err="1"/>
              <a:t>produce_item</a:t>
            </a:r>
            <a:r>
              <a:rPr lang="en-US" altLang="zh-CN" dirty="0" smtClean="0"/>
              <a:t>();</a:t>
            </a:r>
            <a:endParaRPr lang="en-US" altLang="zh-CN" dirty="0" smtClean="0"/>
          </a:p>
          <a:p>
            <a:pPr marL="0" indent="0">
              <a:buNone/>
            </a:pPr>
            <a:r>
              <a:rPr lang="en-US" altLang="zh-CN" dirty="0"/>
              <a:t> </a:t>
            </a:r>
            <a:r>
              <a:rPr lang="en-US" altLang="zh-CN" dirty="0" smtClean="0"/>
              <a:t>   </a:t>
            </a:r>
            <a:r>
              <a:rPr lang="en-US" altLang="zh-CN" dirty="0" err="1"/>
              <a:t>chan.send</a:t>
            </a:r>
            <a:r>
              <a:rPr lang="en-US" altLang="zh-CN" dirty="0"/>
              <a:t>(item); // send item on channel } } </a:t>
            </a:r>
            <a:endParaRPr lang="en-US" altLang="zh-CN" dirty="0" smtClean="0"/>
          </a:p>
          <a:p>
            <a:pPr marL="0" indent="0">
              <a:buNone/>
            </a:pPr>
            <a:r>
              <a:rPr lang="en-US" altLang="zh-CN" dirty="0" smtClean="0"/>
              <a:t>consumer</a:t>
            </a:r>
            <a:r>
              <a:rPr lang="en-US" altLang="zh-CN" dirty="0"/>
              <a:t>() </a:t>
            </a:r>
            <a:r>
              <a:rPr lang="en-US" altLang="zh-CN" dirty="0" smtClean="0"/>
              <a:t>{</a:t>
            </a:r>
            <a:endParaRPr lang="en-US" altLang="zh-CN" dirty="0" smtClean="0"/>
          </a:p>
          <a:p>
            <a:pPr marL="0" indent="0">
              <a:buNone/>
            </a:pPr>
            <a:r>
              <a:rPr lang="en-US" altLang="zh-CN" dirty="0"/>
              <a:t> </a:t>
            </a:r>
            <a:r>
              <a:rPr lang="en-US" altLang="zh-CN" dirty="0" smtClean="0"/>
              <a:t>     </a:t>
            </a:r>
            <a:r>
              <a:rPr lang="en-US" altLang="zh-CN" dirty="0" err="1"/>
              <a:t>messagetype</a:t>
            </a:r>
            <a:r>
              <a:rPr lang="en-US" altLang="zh-CN" dirty="0"/>
              <a:t> item; </a:t>
            </a:r>
            <a:endParaRPr lang="en-US" altLang="zh-CN" dirty="0" smtClean="0"/>
          </a:p>
          <a:p>
            <a:pPr marL="0" indent="0">
              <a:buNone/>
            </a:pPr>
            <a:r>
              <a:rPr lang="en-US" altLang="zh-CN" dirty="0"/>
              <a:t> </a:t>
            </a:r>
            <a:r>
              <a:rPr lang="en-US" altLang="zh-CN" dirty="0" smtClean="0"/>
              <a:t>      while(TRUE</a:t>
            </a:r>
            <a:r>
              <a:rPr lang="en-US" altLang="zh-CN" dirty="0"/>
              <a:t>) { </a:t>
            </a:r>
            <a:endParaRPr lang="en-US" altLang="zh-CN" dirty="0" smtClean="0"/>
          </a:p>
          <a:p>
            <a:pPr marL="0" indent="0">
              <a:buNone/>
            </a:pPr>
            <a:r>
              <a:rPr lang="en-US" altLang="zh-CN" dirty="0"/>
              <a:t> </a:t>
            </a:r>
            <a:r>
              <a:rPr lang="en-US" altLang="zh-CN" dirty="0" smtClean="0"/>
              <a:t>          item </a:t>
            </a:r>
            <a:r>
              <a:rPr lang="en-US" altLang="zh-CN" dirty="0"/>
              <a:t>= </a:t>
            </a:r>
            <a:r>
              <a:rPr lang="en-US" altLang="zh-CN" dirty="0" err="1"/>
              <a:t>chan.receive</a:t>
            </a:r>
            <a:r>
              <a:rPr lang="en-US" altLang="zh-CN" dirty="0"/>
              <a:t>(); // receive item </a:t>
            </a:r>
            <a:r>
              <a:rPr lang="en-US" altLang="zh-CN" dirty="0" smtClean="0"/>
              <a:t>      </a:t>
            </a:r>
            <a:endParaRPr lang="en-US" altLang="zh-CN" dirty="0" smtClean="0"/>
          </a:p>
          <a:p>
            <a:pPr marL="0" indent="0">
              <a:buNone/>
            </a:pPr>
            <a:r>
              <a:rPr lang="en-US" altLang="zh-CN" dirty="0"/>
              <a:t> </a:t>
            </a:r>
            <a:r>
              <a:rPr lang="en-US" altLang="zh-CN" dirty="0" smtClean="0"/>
              <a:t>          </a:t>
            </a:r>
            <a:r>
              <a:rPr lang="en-US" altLang="zh-CN" dirty="0" err="1" smtClean="0"/>
              <a:t>consume_item</a:t>
            </a:r>
            <a:r>
              <a:rPr lang="en-US" altLang="zh-CN" dirty="0" smtClean="0"/>
              <a:t>(item</a:t>
            </a:r>
            <a:r>
              <a:rPr lang="en-US" altLang="zh-CN" dirty="0"/>
              <a:t>); </a:t>
            </a:r>
            <a:endParaRPr lang="en-US" altLang="zh-CN" dirty="0" smtClean="0"/>
          </a:p>
          <a:p>
            <a:pPr marL="0" indent="0">
              <a:buNone/>
            </a:pPr>
            <a:r>
              <a:rPr lang="en-US" altLang="zh-CN" dirty="0" smtClean="0"/>
              <a:t>} }</a:t>
            </a:r>
            <a:endParaRPr lang="en-US" altLang="zh-CN" dirty="0"/>
          </a:p>
        </p:txBody>
      </p:sp>
      <p:sp>
        <p:nvSpPr>
          <p:cNvPr id="4" name="圆角矩形 3"/>
          <p:cNvSpPr/>
          <p:nvPr/>
        </p:nvSpPr>
        <p:spPr>
          <a:xfrm>
            <a:off x="1115616" y="5517232"/>
            <a:ext cx="7416824" cy="10801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Limitation: Synchronous message-passing model (rendezvous) doesn’t allow the producer to get ahead of the consumer. This limits concurrency</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normAutofit/>
          </a:bodyPr>
          <a:lstStyle/>
          <a:p>
            <a:r>
              <a:rPr lang="en-US" altLang="zh-CN" dirty="0"/>
              <a:t>Shared-memory </a:t>
            </a:r>
            <a:r>
              <a:rPr lang="en-US" altLang="zh-CN" dirty="0" smtClean="0"/>
              <a:t>Concurrency</a:t>
            </a:r>
            <a:endParaRPr lang="zh-CN" altLang="en-US" dirty="0"/>
          </a:p>
        </p:txBody>
      </p:sp>
      <p:pic>
        <p:nvPicPr>
          <p:cNvPr id="5" name="内容占位符 4"/>
          <p:cNvPicPr>
            <a:picLocks noGrp="1" noChangeAspect="1"/>
          </p:cNvPicPr>
          <p:nvPr>
            <p:ph idx="1"/>
          </p:nvPr>
        </p:nvPicPr>
        <p:blipFill>
          <a:blip r:embed="rId1"/>
          <a:stretch>
            <a:fillRect/>
          </a:stretch>
        </p:blipFill>
        <p:spPr>
          <a:xfrm>
            <a:off x="457200" y="2014072"/>
            <a:ext cx="8229600" cy="369821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684"/>
            <a:ext cx="8229600" cy="1143000"/>
          </a:xfrm>
        </p:spPr>
        <p:txBody>
          <a:bodyPr>
            <a:normAutofit/>
          </a:bodyPr>
          <a:lstStyle/>
          <a:p>
            <a:r>
              <a:rPr lang="en-US" altLang="zh-CN" dirty="0"/>
              <a:t>MP Code - </a:t>
            </a:r>
            <a:r>
              <a:rPr lang="en-US" altLang="zh-CN" dirty="0" smtClean="0"/>
              <a:t>Asynchronous</a:t>
            </a:r>
            <a:endParaRPr lang="zh-CN" altLang="en-US" dirty="0"/>
          </a:p>
        </p:txBody>
      </p:sp>
      <p:sp>
        <p:nvSpPr>
          <p:cNvPr id="3" name="内容占位符 2"/>
          <p:cNvSpPr>
            <a:spLocks noGrp="1"/>
          </p:cNvSpPr>
          <p:nvPr>
            <p:ph idx="1"/>
          </p:nvPr>
        </p:nvSpPr>
        <p:spPr>
          <a:xfrm>
            <a:off x="457200" y="1495325"/>
            <a:ext cx="8229600" cy="4525963"/>
          </a:xfrm>
        </p:spPr>
        <p:txBody>
          <a:bodyPr>
            <a:normAutofit fontScale="62500" lnSpcReduction="20000"/>
          </a:bodyPr>
          <a:lstStyle/>
          <a:p>
            <a:pPr marL="0" indent="0">
              <a:buNone/>
            </a:pPr>
            <a:r>
              <a:rPr lang="en-US" altLang="zh-CN" dirty="0"/>
              <a:t>producer() {   </a:t>
            </a:r>
            <a:endParaRPr lang="en-US" altLang="zh-CN" dirty="0" smtClean="0"/>
          </a:p>
          <a:p>
            <a:pPr marL="0" indent="0">
              <a:buNone/>
            </a:pPr>
            <a:r>
              <a:rPr lang="en-US" altLang="zh-CN" dirty="0"/>
              <a:t> </a:t>
            </a:r>
            <a:r>
              <a:rPr lang="en-US" altLang="zh-CN" dirty="0" smtClean="0"/>
              <a:t>   </a:t>
            </a:r>
            <a:r>
              <a:rPr lang="en-US" altLang="zh-CN" dirty="0" err="1" smtClean="0"/>
              <a:t>messagetype</a:t>
            </a:r>
            <a:r>
              <a:rPr lang="en-US" altLang="zh-CN" dirty="0" smtClean="0"/>
              <a:t> </a:t>
            </a:r>
            <a:r>
              <a:rPr lang="en-US" altLang="zh-CN" dirty="0"/>
              <a:t>item; </a:t>
            </a:r>
            <a:endParaRPr lang="en-US" altLang="zh-CN" dirty="0" smtClean="0"/>
          </a:p>
          <a:p>
            <a:pPr marL="0" indent="0">
              <a:buNone/>
            </a:pPr>
            <a:r>
              <a:rPr lang="en-US" altLang="zh-CN" dirty="0"/>
              <a:t> </a:t>
            </a:r>
            <a:r>
              <a:rPr lang="en-US" altLang="zh-CN" dirty="0" smtClean="0"/>
              <a:t>   while </a:t>
            </a:r>
            <a:r>
              <a:rPr lang="en-US" altLang="zh-CN" dirty="0"/>
              <a:t>(TRUE) { </a:t>
            </a:r>
            <a:endParaRPr lang="en-US" altLang="zh-CN" dirty="0" smtClean="0"/>
          </a:p>
          <a:p>
            <a:pPr marL="0" indent="0">
              <a:buNone/>
            </a:pPr>
            <a:r>
              <a:rPr lang="en-US" altLang="zh-CN" dirty="0"/>
              <a:t> </a:t>
            </a:r>
            <a:r>
              <a:rPr lang="en-US" altLang="zh-CN" dirty="0" smtClean="0"/>
              <a:t>           item </a:t>
            </a:r>
            <a:r>
              <a:rPr lang="en-US" altLang="zh-CN" dirty="0"/>
              <a:t>= </a:t>
            </a:r>
            <a:r>
              <a:rPr lang="en-US" altLang="zh-CN" dirty="0" err="1"/>
              <a:t>produce_item</a:t>
            </a:r>
            <a:r>
              <a:rPr lang="en-US" altLang="zh-CN" dirty="0"/>
              <a:t>(); </a:t>
            </a:r>
            <a:endParaRPr lang="en-US" altLang="zh-CN" dirty="0" smtClean="0"/>
          </a:p>
          <a:p>
            <a:pPr marL="0" indent="0">
              <a:buNone/>
            </a:pPr>
            <a:r>
              <a:rPr lang="en-US" altLang="zh-CN" dirty="0"/>
              <a:t> </a:t>
            </a:r>
            <a:r>
              <a:rPr lang="en-US" altLang="zh-CN" dirty="0" smtClean="0"/>
              <a:t>           credit </a:t>
            </a:r>
            <a:r>
              <a:rPr lang="en-US" altLang="zh-CN" dirty="0"/>
              <a:t>= </a:t>
            </a:r>
            <a:r>
              <a:rPr lang="en-US" altLang="zh-CN" dirty="0" err="1"/>
              <a:t>credit_chan.receive</a:t>
            </a:r>
            <a:r>
              <a:rPr lang="en-US" altLang="zh-CN" dirty="0"/>
              <a:t>(); // wait for a credit  </a:t>
            </a:r>
            <a:endParaRPr lang="en-US" altLang="zh-CN" dirty="0" smtClean="0"/>
          </a:p>
          <a:p>
            <a:pPr marL="0" indent="0">
              <a:buNone/>
            </a:pPr>
            <a:r>
              <a:rPr lang="en-US" altLang="zh-CN" dirty="0"/>
              <a:t> </a:t>
            </a:r>
            <a:r>
              <a:rPr lang="en-US" altLang="zh-CN" dirty="0" smtClean="0"/>
              <a:t>           </a:t>
            </a:r>
            <a:r>
              <a:rPr lang="en-US" altLang="zh-CN" dirty="0" err="1" smtClean="0"/>
              <a:t>data_chan.send</a:t>
            </a:r>
            <a:r>
              <a:rPr lang="en-US" altLang="zh-CN" dirty="0" smtClean="0"/>
              <a:t>(item</a:t>
            </a:r>
            <a:r>
              <a:rPr lang="en-US" altLang="zh-CN" dirty="0"/>
              <a:t>); // send item } } </a:t>
            </a:r>
            <a:endParaRPr lang="en-US" altLang="zh-CN" dirty="0" smtClean="0"/>
          </a:p>
          <a:p>
            <a:pPr marL="0" indent="0">
              <a:buNone/>
            </a:pPr>
            <a:r>
              <a:rPr lang="en-US" altLang="zh-CN" dirty="0" smtClean="0"/>
              <a:t>consumer</a:t>
            </a:r>
            <a:r>
              <a:rPr lang="en-US" altLang="zh-CN" dirty="0"/>
              <a:t>() { </a:t>
            </a:r>
            <a:endParaRPr lang="en-US" altLang="zh-CN" dirty="0" smtClean="0"/>
          </a:p>
          <a:p>
            <a:pPr marL="0" indent="0">
              <a:buNone/>
            </a:pPr>
            <a:r>
              <a:rPr lang="en-US" altLang="zh-CN" dirty="0"/>
              <a:t> </a:t>
            </a:r>
            <a:r>
              <a:rPr lang="en-US" altLang="zh-CN" dirty="0" smtClean="0"/>
              <a:t>    </a:t>
            </a:r>
            <a:r>
              <a:rPr lang="en-US" altLang="zh-CN" dirty="0" err="1" smtClean="0"/>
              <a:t>messagetype</a:t>
            </a:r>
            <a:r>
              <a:rPr lang="en-US" altLang="zh-CN" dirty="0" smtClean="0"/>
              <a:t> </a:t>
            </a:r>
            <a:r>
              <a:rPr lang="en-US" altLang="zh-CN" dirty="0"/>
              <a:t>item; // Prime producer with N credits... </a:t>
            </a:r>
            <a:endParaRPr lang="en-US" altLang="zh-CN" dirty="0" smtClean="0"/>
          </a:p>
          <a:p>
            <a:pPr marL="0" indent="0">
              <a:buNone/>
            </a:pPr>
            <a:r>
              <a:rPr lang="en-US" altLang="zh-CN" dirty="0"/>
              <a:t> </a:t>
            </a:r>
            <a:r>
              <a:rPr lang="en-US" altLang="zh-CN" dirty="0" smtClean="0"/>
              <a:t>    for </a:t>
            </a:r>
            <a:r>
              <a:rPr lang="en-US" altLang="zh-CN" dirty="0"/>
              <a:t>(</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 </a:t>
            </a:r>
            <a:endParaRPr lang="en-US" altLang="zh-CN" dirty="0" smtClean="0"/>
          </a:p>
          <a:p>
            <a:pPr marL="0" indent="0">
              <a:buNone/>
            </a:pPr>
            <a:r>
              <a:rPr lang="en-US" altLang="zh-CN" dirty="0"/>
              <a:t> </a:t>
            </a:r>
            <a:r>
              <a:rPr lang="en-US" altLang="zh-CN" dirty="0" smtClean="0"/>
              <a:t>        </a:t>
            </a:r>
            <a:r>
              <a:rPr lang="en-US" altLang="zh-CN" dirty="0" err="1" smtClean="0"/>
              <a:t>credit_chan.send</a:t>
            </a:r>
            <a:r>
              <a:rPr lang="en-US" altLang="zh-CN" dirty="0" smtClean="0"/>
              <a:t>(credit</a:t>
            </a:r>
            <a:r>
              <a:rPr lang="en-US" altLang="zh-CN" dirty="0"/>
              <a:t>); </a:t>
            </a:r>
            <a:endParaRPr lang="en-US" altLang="zh-CN" dirty="0" smtClean="0"/>
          </a:p>
          <a:p>
            <a:pPr marL="0" indent="0">
              <a:buNone/>
            </a:pPr>
            <a:r>
              <a:rPr lang="en-US" altLang="zh-CN" dirty="0"/>
              <a:t> </a:t>
            </a:r>
            <a:r>
              <a:rPr lang="en-US" altLang="zh-CN" dirty="0" smtClean="0"/>
              <a:t>         while(TRUE</a:t>
            </a:r>
            <a:r>
              <a:rPr lang="en-US" altLang="zh-CN" dirty="0"/>
              <a:t>) { </a:t>
            </a:r>
            <a:endParaRPr lang="en-US" altLang="zh-CN" dirty="0" smtClean="0"/>
          </a:p>
          <a:p>
            <a:pPr marL="0" indent="0">
              <a:buNone/>
            </a:pPr>
            <a:r>
              <a:rPr lang="en-US" altLang="zh-CN" dirty="0"/>
              <a:t> </a:t>
            </a:r>
            <a:r>
              <a:rPr lang="en-US" altLang="zh-CN" dirty="0" smtClean="0"/>
              <a:t>               item </a:t>
            </a:r>
            <a:r>
              <a:rPr lang="en-US" altLang="zh-CN" dirty="0"/>
              <a:t>= </a:t>
            </a:r>
            <a:r>
              <a:rPr lang="en-US" altLang="zh-CN" dirty="0" err="1"/>
              <a:t>data_chan.receive</a:t>
            </a:r>
            <a:r>
              <a:rPr lang="en-US" altLang="zh-CN" dirty="0"/>
              <a:t>(); // receive item  </a:t>
            </a:r>
            <a:endParaRPr lang="en-US" altLang="zh-CN" dirty="0" smtClean="0"/>
          </a:p>
          <a:p>
            <a:pPr marL="0" indent="0">
              <a:buNone/>
            </a:pPr>
            <a:r>
              <a:rPr lang="en-US" altLang="zh-CN" dirty="0"/>
              <a:t> </a:t>
            </a:r>
            <a:r>
              <a:rPr lang="en-US" altLang="zh-CN" dirty="0" smtClean="0"/>
              <a:t>               </a:t>
            </a:r>
            <a:r>
              <a:rPr lang="en-US" altLang="zh-CN" dirty="0" err="1" smtClean="0"/>
              <a:t>credit_chan.send</a:t>
            </a:r>
            <a:r>
              <a:rPr lang="en-US" altLang="zh-CN" dirty="0" smtClean="0"/>
              <a:t>(credit</a:t>
            </a:r>
            <a:r>
              <a:rPr lang="en-US" altLang="zh-CN" dirty="0"/>
              <a:t>); // send back credit  </a:t>
            </a:r>
            <a:endParaRPr lang="en-US" altLang="zh-CN" dirty="0" smtClean="0"/>
          </a:p>
          <a:p>
            <a:pPr marL="0" indent="0">
              <a:buNone/>
            </a:pPr>
            <a:r>
              <a:rPr lang="en-US" altLang="zh-CN" dirty="0"/>
              <a:t> </a:t>
            </a:r>
            <a:r>
              <a:rPr lang="en-US" altLang="zh-CN" dirty="0" smtClean="0"/>
              <a:t>               </a:t>
            </a:r>
            <a:r>
              <a:rPr lang="en-US" altLang="zh-CN" dirty="0" err="1" smtClean="0"/>
              <a:t>consume_item</a:t>
            </a:r>
            <a:r>
              <a:rPr lang="en-US" altLang="zh-CN" dirty="0" smtClean="0"/>
              <a:t>(item</a:t>
            </a:r>
            <a:r>
              <a:rPr lang="en-US" altLang="zh-CN" dirty="0"/>
              <a:t>); } </a:t>
            </a:r>
            <a:r>
              <a:rPr lang="en-US" altLang="zh-CN" dirty="0" smtClean="0"/>
              <a:t>}</a:t>
            </a:r>
            <a:endParaRPr lang="en-US" altLang="zh-CN" dirty="0"/>
          </a:p>
        </p:txBody>
      </p:sp>
      <p:sp>
        <p:nvSpPr>
          <p:cNvPr id="4" name="圆角矩形 3"/>
          <p:cNvSpPr/>
          <p:nvPr/>
        </p:nvSpPr>
        <p:spPr>
          <a:xfrm>
            <a:off x="179512" y="5877272"/>
            <a:ext cx="8057225" cy="8640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receive() still blocks, but send() doesn’t block so can work ahead Throttle producer with ‘credits’ to avoid buffer overrun</a:t>
            </a:r>
            <a:endParaRPr lang="zh-CN" altLang="en-US" sz="2400" dirty="0"/>
          </a:p>
        </p:txBody>
      </p:sp>
      <p:sp>
        <p:nvSpPr>
          <p:cNvPr id="5" name="文本框 4"/>
          <p:cNvSpPr txBox="1"/>
          <p:nvPr/>
        </p:nvSpPr>
        <p:spPr>
          <a:xfrm>
            <a:off x="710565" y="942975"/>
            <a:ext cx="765175" cy="368300"/>
          </a:xfrm>
          <a:prstGeom prst="rect">
            <a:avLst/>
          </a:prstGeom>
          <a:noFill/>
        </p:spPr>
        <p:txBody>
          <a:bodyPr wrap="square" rtlCol="0">
            <a:spAutoFit/>
          </a:bodyPr>
          <a:p>
            <a:r>
              <a:rPr lang="zh-CN" altLang="en-US"/>
              <a:t>记住</a:t>
            </a:r>
            <a:endParaRPr lang="zh-CN" altLang="en-US"/>
          </a:p>
        </p:txBody>
      </p:sp>
      <p:sp>
        <p:nvSpPr>
          <p:cNvPr id="6" name="文本框 5"/>
          <p:cNvSpPr txBox="1"/>
          <p:nvPr/>
        </p:nvSpPr>
        <p:spPr>
          <a:xfrm>
            <a:off x="5408295" y="4191635"/>
            <a:ext cx="2240915" cy="368300"/>
          </a:xfrm>
          <a:prstGeom prst="rect">
            <a:avLst/>
          </a:prstGeom>
          <a:noFill/>
        </p:spPr>
        <p:txBody>
          <a:bodyPr wrap="square" rtlCol="0">
            <a:spAutoFit/>
          </a:bodyPr>
          <a:p>
            <a:r>
              <a:rPr lang="zh-CN" altLang="en-US"/>
              <a:t>收到</a:t>
            </a:r>
            <a:r>
              <a:rPr lang="en-US" altLang="zh-CN"/>
              <a:t>credit</a:t>
            </a:r>
            <a:r>
              <a:rPr lang="zh-CN" altLang="en-US"/>
              <a:t>才</a:t>
            </a:r>
            <a:r>
              <a:rPr lang="zh-CN" altLang="en-US"/>
              <a:t>生产</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Practical </a:t>
            </a:r>
            <a:r>
              <a:rPr lang="en-US" altLang="zh-CN" dirty="0" smtClean="0"/>
              <a:t>Considerations</a:t>
            </a:r>
            <a:endParaRPr lang="zh-CN" altLang="en-US" dirty="0"/>
          </a:p>
        </p:txBody>
      </p:sp>
      <p:sp>
        <p:nvSpPr>
          <p:cNvPr id="4" name="内容占位符 3"/>
          <p:cNvSpPr>
            <a:spLocks noGrp="1"/>
          </p:cNvSpPr>
          <p:nvPr>
            <p:ph sz="half" idx="1"/>
          </p:nvPr>
        </p:nvSpPr>
        <p:spPr/>
        <p:txBody>
          <a:bodyPr>
            <a:normAutofit fontScale="92500" lnSpcReduction="10000"/>
          </a:bodyPr>
          <a:lstStyle/>
          <a:p>
            <a:r>
              <a:rPr lang="en-US" altLang="zh-CN" dirty="0" smtClean="0"/>
              <a:t>Performance</a:t>
            </a:r>
            <a:endParaRPr lang="en-US" altLang="zh-CN" dirty="0" smtClean="0"/>
          </a:p>
          <a:p>
            <a:pPr lvl="1"/>
            <a:r>
              <a:rPr lang="en-US" altLang="zh-CN" dirty="0" smtClean="0"/>
              <a:t> </a:t>
            </a:r>
            <a:r>
              <a:rPr lang="en-US" altLang="zh-CN" dirty="0"/>
              <a:t>When to use blocking / non-blocking?</a:t>
            </a:r>
            <a:endParaRPr lang="en-US" altLang="zh-CN" dirty="0"/>
          </a:p>
          <a:p>
            <a:r>
              <a:rPr lang="en-US" altLang="zh-CN" dirty="0" smtClean="0"/>
              <a:t>Reliability</a:t>
            </a:r>
            <a:endParaRPr lang="en-US" altLang="zh-CN" dirty="0" smtClean="0"/>
          </a:p>
          <a:p>
            <a:pPr lvl="1"/>
            <a:r>
              <a:rPr lang="en-US" altLang="zh-CN" dirty="0" smtClean="0"/>
              <a:t>Message </a:t>
            </a:r>
            <a:r>
              <a:rPr lang="en-US" altLang="zh-CN" dirty="0"/>
              <a:t>loss, incompatible type</a:t>
            </a:r>
            <a:endParaRPr lang="en-US" altLang="zh-CN" dirty="0"/>
          </a:p>
          <a:p>
            <a:r>
              <a:rPr lang="en-US" altLang="zh-CN" dirty="0" smtClean="0"/>
              <a:t>Buffering</a:t>
            </a:r>
            <a:endParaRPr lang="en-US" altLang="zh-CN" dirty="0" smtClean="0"/>
          </a:p>
          <a:p>
            <a:pPr lvl="1"/>
            <a:r>
              <a:rPr lang="en-US" altLang="zh-CN" dirty="0" smtClean="0"/>
              <a:t>Whether </a:t>
            </a:r>
            <a:r>
              <a:rPr lang="en-US" altLang="zh-CN" dirty="0"/>
              <a:t>messages are received in order sent, can take effort </a:t>
            </a:r>
            <a:endParaRPr lang="en-US" altLang="zh-CN" dirty="0" smtClean="0"/>
          </a:p>
          <a:p>
            <a:pPr lvl="1"/>
            <a:r>
              <a:rPr lang="en-US" altLang="zh-CN" dirty="0" smtClean="0"/>
              <a:t>Might </a:t>
            </a:r>
            <a:r>
              <a:rPr lang="en-US" altLang="zh-CN" dirty="0"/>
              <a:t>time stamps to ensure ordering</a:t>
            </a:r>
            <a:endParaRPr lang="en-US" altLang="zh-CN" dirty="0"/>
          </a:p>
          <a:p>
            <a:endParaRPr lang="zh-CN" altLang="en-US" dirty="0"/>
          </a:p>
        </p:txBody>
      </p:sp>
      <p:pic>
        <p:nvPicPr>
          <p:cNvPr id="6" name="内容占位符 5"/>
          <p:cNvPicPr>
            <a:picLocks noGrp="1" noChangeAspect="1"/>
          </p:cNvPicPr>
          <p:nvPr>
            <p:ph sz="half" idx="2"/>
          </p:nvPr>
        </p:nvPicPr>
        <p:blipFill>
          <a:blip r:embed="rId1"/>
          <a:stretch>
            <a:fillRect/>
          </a:stretch>
        </p:blipFill>
        <p:spPr>
          <a:xfrm>
            <a:off x="4419446" y="2204864"/>
            <a:ext cx="4633847" cy="280131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Non-determinism</a:t>
            </a:r>
            <a:endParaRPr lang="zh-CN" altLang="en-US" dirty="0"/>
          </a:p>
        </p:txBody>
      </p:sp>
      <p:sp>
        <p:nvSpPr>
          <p:cNvPr id="5" name="圆角矩形 4"/>
          <p:cNvSpPr/>
          <p:nvPr/>
        </p:nvSpPr>
        <p:spPr>
          <a:xfrm>
            <a:off x="359532" y="1628800"/>
            <a:ext cx="8424936"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altLang="zh-CN" sz="2000" dirty="0"/>
              <a:t>In concurrent programming, often we could select a number of actions, none which are inherently ‘better</a:t>
            </a:r>
            <a:r>
              <a:rPr lang="en-US" altLang="zh-CN" sz="2000" dirty="0" smtClean="0"/>
              <a:t>’</a:t>
            </a:r>
            <a:endParaRPr lang="en-US" altLang="zh-CN" sz="2000" dirty="0" smtClean="0"/>
          </a:p>
          <a:p>
            <a:pPr lvl="1" algn="just"/>
            <a:r>
              <a:rPr lang="en-US" altLang="zh-CN" sz="2000" dirty="0" smtClean="0"/>
              <a:t> </a:t>
            </a:r>
            <a:r>
              <a:rPr lang="en-US" altLang="zh-CN" sz="2000" dirty="0"/>
              <a:t>̶ Producer and consumer want to access half-empty/half-full </a:t>
            </a:r>
            <a:r>
              <a:rPr lang="en-US" altLang="zh-CN" sz="2000" dirty="0" smtClean="0"/>
              <a:t>buffer</a:t>
            </a:r>
            <a:endParaRPr lang="en-US" altLang="zh-CN" sz="2000" dirty="0" smtClean="0"/>
          </a:p>
          <a:p>
            <a:pPr lvl="1" algn="just"/>
            <a:r>
              <a:rPr lang="en-US" altLang="zh-CN" sz="2000" dirty="0" smtClean="0"/>
              <a:t> </a:t>
            </a:r>
            <a:r>
              <a:rPr lang="en-US" altLang="zh-CN" sz="2000" dirty="0"/>
              <a:t>̶ Handle a request from one of a number of users</a:t>
            </a:r>
            <a:endParaRPr lang="en-US" altLang="zh-CN" sz="2000" dirty="0"/>
          </a:p>
        </p:txBody>
      </p:sp>
      <p:sp>
        <p:nvSpPr>
          <p:cNvPr id="6" name="圆角矩形 5"/>
          <p:cNvSpPr/>
          <p:nvPr/>
        </p:nvSpPr>
        <p:spPr>
          <a:xfrm>
            <a:off x="336224" y="3263904"/>
            <a:ext cx="8448244" cy="1584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altLang="zh-CN" sz="2400" dirty="0"/>
              <a:t>It is beneficial to model such “don’t care” situations explicitly in the programming </a:t>
            </a:r>
            <a:r>
              <a:rPr lang="en-US" altLang="zh-CN" sz="2400" dirty="0" smtClean="0"/>
              <a:t>model</a:t>
            </a:r>
            <a:endParaRPr lang="en-US" altLang="zh-CN" sz="2400" dirty="0" smtClean="0"/>
          </a:p>
          <a:p>
            <a:pPr lvl="1" algn="just"/>
            <a:r>
              <a:rPr lang="en-US" altLang="zh-CN" sz="2400" dirty="0" smtClean="0"/>
              <a:t> </a:t>
            </a:r>
            <a:r>
              <a:rPr lang="en-US" altLang="zh-CN" sz="2400" dirty="0"/>
              <a:t>̶ Easy to </a:t>
            </a:r>
            <a:r>
              <a:rPr lang="en-US" altLang="zh-CN" sz="2400" dirty="0" err="1"/>
              <a:t>recognise</a:t>
            </a:r>
            <a:r>
              <a:rPr lang="en-US" altLang="zh-CN" sz="2400" dirty="0"/>
              <a:t> the pattern when reading the code</a:t>
            </a:r>
            <a:endParaRPr lang="en-US" altLang="zh-CN" sz="2400" dirty="0"/>
          </a:p>
        </p:txBody>
      </p:sp>
      <p:sp>
        <p:nvSpPr>
          <p:cNvPr id="7" name="圆角矩形 6"/>
          <p:cNvSpPr/>
          <p:nvPr/>
        </p:nvSpPr>
        <p:spPr>
          <a:xfrm>
            <a:off x="359532" y="5085184"/>
            <a:ext cx="8172908" cy="144016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just"/>
            <a:r>
              <a:rPr lang="en-US" altLang="zh-CN" sz="2400" dirty="0"/>
              <a:t>We have the convenience of delegating the “don’t care” choice to the system - the alternatives would be</a:t>
            </a:r>
            <a:r>
              <a:rPr lang="en-US" altLang="zh-CN" sz="2400" dirty="0" smtClean="0"/>
              <a:t>:</a:t>
            </a:r>
            <a:endParaRPr lang="en-US" altLang="zh-CN" sz="2400" dirty="0" smtClean="0"/>
          </a:p>
          <a:p>
            <a:pPr lvl="1" algn="just"/>
            <a:r>
              <a:rPr lang="en-US" altLang="zh-CN" sz="2400" dirty="0" smtClean="0"/>
              <a:t> </a:t>
            </a:r>
            <a:r>
              <a:rPr lang="en-US" altLang="zh-CN" sz="2400" dirty="0"/>
              <a:t>̶ Always </a:t>
            </a:r>
            <a:r>
              <a:rPr lang="en-US" altLang="zh-CN" sz="2400" dirty="0" err="1"/>
              <a:t>favouring</a:t>
            </a:r>
            <a:r>
              <a:rPr lang="en-US" altLang="zh-CN" sz="2400" dirty="0"/>
              <a:t> one or the other, having to complicate your code by explicitly programming a random choice, </a:t>
            </a:r>
            <a:r>
              <a:rPr lang="en-US" altLang="zh-CN" sz="2400" dirty="0" err="1"/>
              <a:t>etc</a:t>
            </a:r>
            <a:r>
              <a:rPr lang="en-US" altLang="zh-CN" sz="2400" dirty="0"/>
              <a:t>…</a:t>
            </a:r>
            <a:endParaRPr lang="zh-CN" altLang="en-US" sz="2400" dirty="0"/>
          </a:p>
        </p:txBody>
      </p:sp>
      <p:sp>
        <p:nvSpPr>
          <p:cNvPr id="3" name="文本框 2"/>
          <p:cNvSpPr txBox="1"/>
          <p:nvPr/>
        </p:nvSpPr>
        <p:spPr>
          <a:xfrm>
            <a:off x="6083935" y="2493010"/>
            <a:ext cx="3195320" cy="1076325"/>
          </a:xfrm>
          <a:prstGeom prst="rect">
            <a:avLst/>
          </a:prstGeom>
          <a:noFill/>
        </p:spPr>
        <p:txBody>
          <a:bodyPr wrap="square" rtlCol="0">
            <a:spAutoFit/>
          </a:bodyPr>
          <a:p>
            <a:r>
              <a:rPr lang="zh-CN" altLang="en-US" sz="800"/>
              <a:t>在并发编程中，我们通常可以选择许多操作，没有一个操作本身是“更好的”。-</a:t>
            </a:r>
            <a:endParaRPr lang="zh-CN" altLang="en-US" sz="800"/>
          </a:p>
          <a:p>
            <a:r>
              <a:rPr lang="zh-CN" altLang="en-US" sz="800"/>
              <a:t>生产者和消费者希望访问半空/半满的缓冲区-</a:t>
            </a:r>
            <a:endParaRPr lang="zh-CN" altLang="en-US" sz="800"/>
          </a:p>
          <a:p>
            <a:r>
              <a:rPr lang="zh-CN" altLang="en-US" sz="800"/>
              <a:t>处理来自多个用户中的一个的请求</a:t>
            </a:r>
            <a:endParaRPr lang="zh-CN" altLang="en-US" sz="800"/>
          </a:p>
          <a:p>
            <a:r>
              <a:rPr lang="zh-CN" altLang="en-US" sz="800"/>
              <a:t>在编程模型中显式地对这种“不在乎”情况建模是有益的-</a:t>
            </a:r>
            <a:endParaRPr lang="zh-CN" altLang="en-US" sz="800"/>
          </a:p>
          <a:p>
            <a:r>
              <a:rPr lang="zh-CN" altLang="en-US" sz="800"/>
              <a:t>阅读代码时容易识别模式</a:t>
            </a:r>
            <a:endParaRPr lang="zh-CN" altLang="en-US" sz="800"/>
          </a:p>
          <a:p>
            <a:r>
              <a:rPr lang="zh-CN" altLang="en-US" sz="800"/>
              <a:t>我们可以方便地将“不在乎”的选择委托给系统——替代方案是:</a:t>
            </a:r>
            <a:endParaRPr lang="zh-CN" altLang="en-US" sz="800"/>
          </a:p>
          <a:p>
            <a:r>
              <a:rPr lang="zh-CN" altLang="en-US" sz="800"/>
              <a:t>-总是偏爱其中之一，必须通过显式编程随机选择来复杂化你的代码，</a:t>
            </a:r>
            <a:endParaRPr lang="zh-CN" altLang="en-US" sz="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5" name="内容占位符 4"/>
          <p:cNvSpPr>
            <a:spLocks noGrp="1"/>
          </p:cNvSpPr>
          <p:nvPr>
            <p:ph idx="1"/>
          </p:nvPr>
        </p:nvSpPr>
        <p:spPr/>
        <p:txBody>
          <a:bodyPr>
            <a:normAutofit fontScale="92500" lnSpcReduction="10000"/>
          </a:bodyPr>
          <a:lstStyle/>
          <a:p>
            <a:r>
              <a:rPr lang="en-US" altLang="zh-CN" dirty="0"/>
              <a:t>Message Passing is an entire </a:t>
            </a:r>
            <a:r>
              <a:rPr lang="en-US" altLang="zh-CN" dirty="0" smtClean="0"/>
              <a:t>paradigm</a:t>
            </a:r>
            <a:endParaRPr lang="en-US" altLang="zh-CN" dirty="0" smtClean="0"/>
          </a:p>
          <a:p>
            <a:pPr lvl="1"/>
            <a:r>
              <a:rPr lang="en-US" altLang="zh-CN" dirty="0" smtClean="0"/>
              <a:t>Can </a:t>
            </a:r>
            <a:r>
              <a:rPr lang="en-US" altLang="zh-CN" dirty="0"/>
              <a:t>be used as an alternative from </a:t>
            </a:r>
            <a:r>
              <a:rPr lang="en-US" altLang="zh-CN" dirty="0" smtClean="0"/>
              <a:t>shared-memory</a:t>
            </a:r>
            <a:endParaRPr lang="en-US" altLang="zh-CN" dirty="0" smtClean="0"/>
          </a:p>
          <a:p>
            <a:pPr lvl="1"/>
            <a:r>
              <a:rPr lang="en-US" altLang="zh-CN" dirty="0" smtClean="0"/>
              <a:t>Also </a:t>
            </a:r>
            <a:r>
              <a:rPr lang="en-US" altLang="zh-CN" dirty="0"/>
              <a:t>used in OOP</a:t>
            </a:r>
            <a:endParaRPr lang="en-US" altLang="zh-CN" dirty="0"/>
          </a:p>
          <a:p>
            <a:r>
              <a:rPr lang="en-US" altLang="zh-CN" dirty="0" smtClean="0"/>
              <a:t>Concurrency </a:t>
            </a:r>
            <a:r>
              <a:rPr lang="en-US" altLang="zh-CN" dirty="0"/>
              <a:t>is implemented via a server </a:t>
            </a:r>
            <a:r>
              <a:rPr lang="en-US" altLang="zh-CN" dirty="0" smtClean="0"/>
              <a:t>process</a:t>
            </a:r>
            <a:endParaRPr lang="en-US" altLang="zh-CN" dirty="0" smtClean="0"/>
          </a:p>
          <a:p>
            <a:pPr lvl="1"/>
            <a:r>
              <a:rPr lang="en-US" altLang="zh-CN" dirty="0" smtClean="0"/>
              <a:t>Supports </a:t>
            </a:r>
            <a:r>
              <a:rPr lang="en-US" altLang="zh-CN" dirty="0"/>
              <a:t>both mutual exclusion and condition synchronization</a:t>
            </a:r>
            <a:endParaRPr lang="en-US" altLang="zh-CN" dirty="0"/>
          </a:p>
          <a:p>
            <a:r>
              <a:rPr lang="en-US" altLang="zh-CN" dirty="0" smtClean="0"/>
              <a:t>Trades </a:t>
            </a:r>
            <a:r>
              <a:rPr lang="en-US" altLang="zh-CN" dirty="0"/>
              <a:t>offs between synchronous vs. asynchronous</a:t>
            </a:r>
            <a:endParaRPr lang="en-US" altLang="zh-CN" dirty="0"/>
          </a:p>
          <a:p>
            <a:r>
              <a:rPr lang="en-US" altLang="zh-CN" dirty="0" smtClean="0"/>
              <a:t>Sometimes </a:t>
            </a:r>
            <a:r>
              <a:rPr lang="en-US" altLang="zh-CN" dirty="0"/>
              <a:t>non-determinism isn’t a bug, it’s a feature!</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23638" y="2967335"/>
            <a:ext cx="3496726"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a:t>
            </a:r>
            <a:r>
              <a:rPr lang="zh-CN" alt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Shared-memory </a:t>
            </a:r>
            <a:r>
              <a:rPr lang="en-US" altLang="zh-CN" dirty="0" smtClean="0"/>
              <a:t>Concurrency</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So far we’ve assumed processes access shared resources</a:t>
            </a:r>
            <a:endParaRPr lang="en-US" altLang="zh-CN" dirty="0"/>
          </a:p>
          <a:p>
            <a:pPr lvl="1"/>
            <a:r>
              <a:rPr lang="en-US" altLang="zh-CN" dirty="0" smtClean="0"/>
              <a:t>This </a:t>
            </a:r>
            <a:r>
              <a:rPr lang="en-US" altLang="zh-CN" dirty="0"/>
              <a:t>is shared-memory communication </a:t>
            </a:r>
            <a:endParaRPr lang="en-US" altLang="zh-CN" dirty="0" smtClean="0"/>
          </a:p>
          <a:p>
            <a:pPr lvl="1"/>
            <a:r>
              <a:rPr lang="en-US" altLang="zh-CN" dirty="0" smtClean="0"/>
              <a:t> </a:t>
            </a:r>
            <a:r>
              <a:rPr lang="en-US" altLang="zh-CN" dirty="0"/>
              <a:t>Synchronized statement, locks, </a:t>
            </a:r>
            <a:r>
              <a:rPr lang="en-US" altLang="zh-CN" dirty="0" err="1"/>
              <a:t>mutex</a:t>
            </a:r>
            <a:r>
              <a:rPr lang="en-US" altLang="zh-CN" dirty="0"/>
              <a:t>, etc.</a:t>
            </a:r>
            <a:endParaRPr lang="en-US" altLang="zh-CN" dirty="0"/>
          </a:p>
          <a:p>
            <a:r>
              <a:rPr lang="en-US" altLang="zh-CN" dirty="0"/>
              <a:t>This doesn’t work for all concurrent programming models </a:t>
            </a:r>
            <a:endParaRPr lang="en-US" altLang="zh-CN" dirty="0" smtClean="0"/>
          </a:p>
          <a:p>
            <a:pPr lvl="1"/>
            <a:r>
              <a:rPr lang="en-US" altLang="zh-CN" dirty="0" smtClean="0"/>
              <a:t>Distributed </a:t>
            </a:r>
            <a:r>
              <a:rPr lang="en-US" altLang="zh-CN" dirty="0"/>
              <a:t>systems </a:t>
            </a:r>
            <a:endParaRPr lang="en-US" altLang="zh-CN" dirty="0" smtClean="0"/>
          </a:p>
          <a:p>
            <a:pPr lvl="1"/>
            <a:r>
              <a:rPr lang="en-US" altLang="zh-CN" dirty="0" smtClean="0"/>
              <a:t>Unix </a:t>
            </a:r>
            <a:r>
              <a:rPr lang="en-US" altLang="zh-CN" dirty="0"/>
              <a:t>processes (i.e. not threads!) do not share state </a:t>
            </a:r>
            <a:endParaRPr lang="en-US" altLang="zh-CN" dirty="0" smtClean="0"/>
          </a:p>
          <a:p>
            <a:pPr marL="457200" lvl="1" indent="0">
              <a:buNone/>
            </a:pPr>
            <a:r>
              <a:rPr lang="en-US" altLang="zh-CN" dirty="0" smtClean="0"/>
              <a:t>– Spawned processes receive a copy of state of parent process</a:t>
            </a:r>
            <a:endParaRPr lang="en-US" altLang="zh-CN"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normAutofit/>
          </a:bodyPr>
          <a:lstStyle/>
          <a:p>
            <a:r>
              <a:rPr lang="en-US" altLang="zh-CN" dirty="0"/>
              <a:t>Shared-memory </a:t>
            </a:r>
            <a:r>
              <a:rPr lang="en-US" altLang="zh-CN" dirty="0" smtClean="0"/>
              <a:t>Challenges</a:t>
            </a:r>
            <a:endParaRPr lang="zh-CN" altLang="en-US" dirty="0"/>
          </a:p>
        </p:txBody>
      </p:sp>
      <p:pic>
        <p:nvPicPr>
          <p:cNvPr id="4" name="内容占位符 3"/>
          <p:cNvPicPr>
            <a:picLocks noGrp="1" noChangeAspect="1"/>
          </p:cNvPicPr>
          <p:nvPr>
            <p:ph idx="1"/>
          </p:nvPr>
        </p:nvPicPr>
        <p:blipFill>
          <a:blip r:embed="rId1"/>
          <a:stretch>
            <a:fillRect/>
          </a:stretch>
        </p:blipFill>
        <p:spPr>
          <a:xfrm>
            <a:off x="457200" y="1939422"/>
            <a:ext cx="8229600" cy="3847519"/>
          </a:xfrm>
          <a:prstGeom prst="rect">
            <a:avLst/>
          </a:prstGeom>
        </p:spPr>
      </p:pic>
      <p:sp>
        <p:nvSpPr>
          <p:cNvPr id="5" name="圆角矩形 4"/>
          <p:cNvSpPr/>
          <p:nvPr/>
        </p:nvSpPr>
        <p:spPr>
          <a:xfrm>
            <a:off x="714400" y="5877272"/>
            <a:ext cx="7715200"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a:t>Processes in other machines cannot read memory addresses on other machine</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normAutofit/>
          </a:bodyPr>
          <a:lstStyle/>
          <a:p>
            <a:r>
              <a:rPr lang="en-US" altLang="zh-CN" dirty="0"/>
              <a:t>Message Passing </a:t>
            </a:r>
            <a:r>
              <a:rPr lang="en-US" altLang="zh-CN" dirty="0" smtClean="0"/>
              <a:t>Definition</a:t>
            </a:r>
            <a:endParaRPr lang="zh-CN" altLang="en-US" dirty="0"/>
          </a:p>
        </p:txBody>
      </p:sp>
      <p:sp>
        <p:nvSpPr>
          <p:cNvPr id="3" name="内容占位符 2"/>
          <p:cNvSpPr>
            <a:spLocks noGrp="1"/>
          </p:cNvSpPr>
          <p:nvPr>
            <p:ph idx="1"/>
          </p:nvPr>
        </p:nvSpPr>
        <p:spPr>
          <a:xfrm>
            <a:off x="457200" y="1600200"/>
            <a:ext cx="8363272" cy="4525963"/>
          </a:xfrm>
        </p:spPr>
        <p:txBody>
          <a:bodyPr>
            <a:normAutofit fontScale="85000" lnSpcReduction="20000"/>
          </a:bodyPr>
          <a:lstStyle/>
          <a:p>
            <a:r>
              <a:rPr lang="en-US" altLang="zh-CN" dirty="0"/>
              <a:t>Processes communicate by sending &amp; receiving messages using primitives (including synchronization</a:t>
            </a:r>
            <a:r>
              <a:rPr lang="en-US" altLang="zh-CN" dirty="0" smtClean="0"/>
              <a:t>)</a:t>
            </a:r>
            <a:endParaRPr lang="en-US" altLang="zh-CN" dirty="0" smtClean="0"/>
          </a:p>
          <a:p>
            <a:r>
              <a:rPr lang="en-US" altLang="zh-CN" dirty="0"/>
              <a:t>This is a form of inter-process communication (IPC</a:t>
            </a:r>
            <a:r>
              <a:rPr lang="en-US" altLang="zh-CN" dirty="0" smtClean="0"/>
              <a:t>)</a:t>
            </a:r>
            <a:endParaRPr lang="en-US" altLang="zh-CN" dirty="0" smtClean="0"/>
          </a:p>
          <a:p>
            <a:r>
              <a:rPr lang="en-US" altLang="zh-CN" dirty="0" smtClean="0"/>
              <a:t>If </a:t>
            </a:r>
            <a:r>
              <a:rPr lang="en-US" altLang="zh-CN" dirty="0"/>
              <a:t>two interacting processes are located on same processor, the channel is just the processor’s local memory</a:t>
            </a:r>
            <a:endParaRPr lang="en-US" altLang="zh-CN" dirty="0"/>
          </a:p>
          <a:p>
            <a:r>
              <a:rPr lang="en-US" altLang="zh-CN" dirty="0" smtClean="0"/>
              <a:t>If </a:t>
            </a:r>
            <a:r>
              <a:rPr lang="en-US" altLang="zh-CN" dirty="0"/>
              <a:t>interacting processing are allocated in different processors, the channel is mapped to physical communication medium</a:t>
            </a:r>
            <a:endParaRPr lang="en-US" altLang="zh-CN" dirty="0"/>
          </a:p>
          <a:p>
            <a:r>
              <a:rPr lang="en-US" altLang="zh-CN" dirty="0" smtClean="0"/>
              <a:t>Message </a:t>
            </a:r>
            <a:r>
              <a:rPr lang="en-US" altLang="zh-CN" dirty="0"/>
              <a:t>transfers a number of data items of a certain type from memory of one process to memory of another</a:t>
            </a:r>
            <a:endParaRPr lang="en-US" altLang="zh-CN" dirty="0"/>
          </a:p>
          <a:p>
            <a:endParaRPr lang="zh-CN" altLang="en-US" dirty="0"/>
          </a:p>
        </p:txBody>
      </p:sp>
      <p:sp>
        <p:nvSpPr>
          <p:cNvPr id="4" name="文本框 3"/>
          <p:cNvSpPr txBox="1"/>
          <p:nvPr/>
        </p:nvSpPr>
        <p:spPr>
          <a:xfrm>
            <a:off x="2555240" y="5661025"/>
            <a:ext cx="3967480" cy="706755"/>
          </a:xfrm>
          <a:prstGeom prst="rect">
            <a:avLst/>
          </a:prstGeom>
          <a:noFill/>
        </p:spPr>
        <p:txBody>
          <a:bodyPr wrap="square" rtlCol="0">
            <a:spAutoFit/>
          </a:bodyPr>
          <a:p>
            <a:r>
              <a:rPr lang="zh-CN" altLang="en-US" sz="800"/>
              <a:t>流程通过使用原语发送和接收消息进行通信(包括同步)</a:t>
            </a:r>
            <a:endParaRPr lang="zh-CN" altLang="en-US" sz="800"/>
          </a:p>
          <a:p>
            <a:r>
              <a:rPr lang="zh-CN" altLang="en-US" sz="800"/>
              <a:t>这是一种进程间通信(IPC)。</a:t>
            </a:r>
            <a:endParaRPr lang="zh-CN" altLang="en-US" sz="800"/>
          </a:p>
          <a:p>
            <a:r>
              <a:rPr lang="zh-CN" altLang="en-US" sz="800"/>
              <a:t>如果两个相互作用的进程位于同一个处理器上，通道就是处理器的本地内存</a:t>
            </a:r>
            <a:endParaRPr lang="zh-CN" altLang="en-US" sz="800"/>
          </a:p>
          <a:p>
            <a:r>
              <a:rPr lang="zh-CN" altLang="en-US" sz="800"/>
              <a:t>如果在不同的处理器中分配交互处理，则将通道映射到物理通信介质</a:t>
            </a:r>
            <a:endParaRPr lang="zh-CN" altLang="en-US" sz="800"/>
          </a:p>
          <a:p>
            <a:r>
              <a:rPr lang="zh-CN" altLang="en-US" sz="800"/>
              <a:t>消息将若干特定类型的数据项从一个进程的内存传输到另一个进程的内存</a:t>
            </a:r>
            <a:endParaRPr lang="zh-CN" altLang="en-US"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6903"/>
            <a:ext cx="8229600" cy="1143000"/>
          </a:xfrm>
        </p:spPr>
        <p:txBody>
          <a:bodyPr/>
          <a:lstStyle/>
          <a:p>
            <a:r>
              <a:rPr lang="en-US" altLang="zh-CN" dirty="0"/>
              <a:t>Communication </a:t>
            </a:r>
            <a:r>
              <a:rPr lang="en-US" altLang="zh-CN" dirty="0" smtClean="0"/>
              <a:t>between</a:t>
            </a:r>
            <a:endParaRPr lang="zh-CN" altLang="en-US" dirty="0"/>
          </a:p>
        </p:txBody>
      </p:sp>
      <p:sp>
        <p:nvSpPr>
          <p:cNvPr id="3" name="内容占位符 2"/>
          <p:cNvSpPr>
            <a:spLocks noGrp="1"/>
          </p:cNvSpPr>
          <p:nvPr>
            <p:ph idx="1"/>
          </p:nvPr>
        </p:nvSpPr>
        <p:spPr/>
        <p:txBody>
          <a:bodyPr/>
          <a:lstStyle/>
          <a:p>
            <a:r>
              <a:rPr lang="en-US" altLang="zh-CN" dirty="0" smtClean="0"/>
              <a:t>Different </a:t>
            </a:r>
            <a:r>
              <a:rPr lang="en-US" altLang="zh-CN" dirty="0"/>
              <a:t>threads within a process </a:t>
            </a:r>
            <a:endParaRPr lang="en-US" altLang="zh-CN" dirty="0" smtClean="0"/>
          </a:p>
          <a:p>
            <a:r>
              <a:rPr lang="en-US" altLang="zh-CN" dirty="0" smtClean="0"/>
              <a:t>Different </a:t>
            </a:r>
            <a:r>
              <a:rPr lang="en-US" altLang="zh-CN" dirty="0"/>
              <a:t>processes running on the same server </a:t>
            </a:r>
            <a:endParaRPr lang="en-US" altLang="zh-CN" dirty="0" smtClean="0"/>
          </a:p>
          <a:p>
            <a:r>
              <a:rPr lang="en-US" altLang="zh-CN" dirty="0" smtClean="0"/>
              <a:t>Different </a:t>
            </a:r>
            <a:r>
              <a:rPr lang="en-US" altLang="zh-CN" dirty="0"/>
              <a:t>processes running on separate servers</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3418" y="427631"/>
            <a:ext cx="8229600" cy="1143000"/>
          </a:xfrm>
        </p:spPr>
        <p:txBody>
          <a:bodyPr>
            <a:normAutofit/>
          </a:bodyPr>
          <a:lstStyle/>
          <a:p>
            <a:r>
              <a:rPr lang="en-US" altLang="zh-CN" dirty="0"/>
              <a:t>Message Passing </a:t>
            </a:r>
            <a:r>
              <a:rPr lang="en-US" altLang="zh-CN" dirty="0" smtClean="0"/>
              <a:t>Details</a:t>
            </a:r>
            <a:endParaRPr lang="zh-CN" altLang="en-US" dirty="0"/>
          </a:p>
        </p:txBody>
      </p:sp>
      <p:sp>
        <p:nvSpPr>
          <p:cNvPr id="3" name="内容占位符 2"/>
          <p:cNvSpPr>
            <a:spLocks noGrp="1"/>
          </p:cNvSpPr>
          <p:nvPr>
            <p:ph idx="1"/>
          </p:nvPr>
        </p:nvSpPr>
        <p:spPr/>
        <p:txBody>
          <a:bodyPr/>
          <a:lstStyle/>
          <a:p>
            <a:r>
              <a:rPr lang="en-US" altLang="zh-CN" dirty="0"/>
              <a:t>Each process has access only to its own data </a:t>
            </a:r>
            <a:endParaRPr lang="en-US" altLang="zh-CN" dirty="0" smtClean="0"/>
          </a:p>
          <a:p>
            <a:pPr lvl="1"/>
            <a:r>
              <a:rPr lang="en-US" altLang="zh-CN" dirty="0" smtClean="0"/>
              <a:t> </a:t>
            </a:r>
            <a:r>
              <a:rPr lang="en-US" altLang="zh-CN" dirty="0"/>
              <a:t>(i.e. all variables are private)</a:t>
            </a:r>
            <a:endParaRPr lang="en-US" altLang="zh-CN" dirty="0"/>
          </a:p>
          <a:p>
            <a:r>
              <a:rPr lang="en-US" altLang="zh-CN" dirty="0"/>
              <a:t>Processes communicate by sending and receiving messages</a:t>
            </a:r>
            <a:endParaRPr lang="en-US" altLang="zh-CN" dirty="0"/>
          </a:p>
          <a:p>
            <a:r>
              <a:rPr lang="en-US" altLang="zh-CN" dirty="0"/>
              <a:t>Data is sent/received on channels </a:t>
            </a:r>
            <a:endParaRPr lang="en-US" altLang="zh-CN" dirty="0" smtClean="0"/>
          </a:p>
          <a:p>
            <a:pPr lvl="1"/>
            <a:r>
              <a:rPr lang="en-US" altLang="zh-CN" dirty="0" smtClean="0"/>
              <a:t>Bi-directional </a:t>
            </a:r>
            <a:r>
              <a:rPr lang="en-US" altLang="zh-CN" dirty="0"/>
              <a:t>communication link </a:t>
            </a:r>
            <a:endParaRPr lang="en-US" altLang="zh-CN" dirty="0" smtClean="0"/>
          </a:p>
          <a:p>
            <a:pPr lvl="1"/>
            <a:r>
              <a:rPr lang="en-US" altLang="zh-CN" dirty="0" smtClean="0"/>
              <a:t>Must </a:t>
            </a:r>
            <a:r>
              <a:rPr lang="en-US" altLang="zh-CN" dirty="0"/>
              <a:t>be established between to threads</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548680"/>
            <a:ext cx="8229600" cy="1143000"/>
          </a:xfrm>
        </p:spPr>
        <p:txBody>
          <a:bodyPr>
            <a:normAutofit fontScale="90000"/>
          </a:bodyPr>
          <a:lstStyle/>
          <a:p>
            <a:r>
              <a:rPr lang="en-US" altLang="zh-CN" dirty="0"/>
              <a:t>Shared Memory &amp; Message Passing</a:t>
            </a:r>
            <a:endParaRPr lang="en-US" altLang="zh-CN" dirty="0"/>
          </a:p>
        </p:txBody>
      </p:sp>
      <p:sp>
        <p:nvSpPr>
          <p:cNvPr id="5" name="文本占位符 4"/>
          <p:cNvSpPr>
            <a:spLocks noGrp="1"/>
          </p:cNvSpPr>
          <p:nvPr>
            <p:ph type="body" idx="1"/>
          </p:nvPr>
        </p:nvSpPr>
        <p:spPr/>
        <p:txBody>
          <a:bodyPr/>
          <a:lstStyle/>
          <a:p>
            <a:r>
              <a:rPr lang="en-US" altLang="zh-CN" dirty="0"/>
              <a:t>Shared Memory</a:t>
            </a:r>
            <a:endParaRPr lang="zh-CN" altLang="en-US" dirty="0"/>
          </a:p>
        </p:txBody>
      </p:sp>
      <p:pic>
        <p:nvPicPr>
          <p:cNvPr id="9" name="内容占位符 8"/>
          <p:cNvPicPr>
            <a:picLocks noGrp="1" noChangeAspect="1"/>
          </p:cNvPicPr>
          <p:nvPr>
            <p:ph sz="half" idx="2"/>
          </p:nvPr>
        </p:nvPicPr>
        <p:blipFill>
          <a:blip r:embed="rId1"/>
          <a:stretch>
            <a:fillRect/>
          </a:stretch>
        </p:blipFill>
        <p:spPr>
          <a:xfrm>
            <a:off x="457200" y="3148765"/>
            <a:ext cx="4040188" cy="2003508"/>
          </a:xfrm>
          <a:prstGeom prst="rect">
            <a:avLst/>
          </a:prstGeom>
        </p:spPr>
      </p:pic>
      <p:sp>
        <p:nvSpPr>
          <p:cNvPr id="7" name="文本占位符 6"/>
          <p:cNvSpPr>
            <a:spLocks noGrp="1"/>
          </p:cNvSpPr>
          <p:nvPr>
            <p:ph type="body" sz="quarter" idx="3"/>
          </p:nvPr>
        </p:nvSpPr>
        <p:spPr/>
        <p:txBody>
          <a:bodyPr/>
          <a:lstStyle/>
          <a:p>
            <a:r>
              <a:rPr lang="en-US" altLang="zh-CN" dirty="0"/>
              <a:t>Message </a:t>
            </a:r>
            <a:r>
              <a:rPr lang="en-US" altLang="zh-CN" dirty="0" err="1"/>
              <a:t>PassingShared</a:t>
            </a:r>
            <a:endParaRPr lang="zh-CN" altLang="en-US" dirty="0"/>
          </a:p>
        </p:txBody>
      </p:sp>
      <p:pic>
        <p:nvPicPr>
          <p:cNvPr id="10" name="内容占位符 9"/>
          <p:cNvPicPr>
            <a:picLocks noGrp="1" noChangeAspect="1"/>
          </p:cNvPicPr>
          <p:nvPr>
            <p:ph sz="quarter" idx="4"/>
          </p:nvPr>
        </p:nvPicPr>
        <p:blipFill>
          <a:blip r:embed="rId2"/>
          <a:stretch>
            <a:fillRect/>
          </a:stretch>
        </p:blipFill>
        <p:spPr>
          <a:xfrm>
            <a:off x="5251466" y="2174875"/>
            <a:ext cx="2828893" cy="3951288"/>
          </a:xfrm>
          <a:prstGeom prst="rect">
            <a:avLst/>
          </a:prstGeom>
        </p:spPr>
      </p:pic>
    </p:spTree>
  </p:cSld>
  <p:clrMapOvr>
    <a:masterClrMapping/>
  </p:clrMapOvr>
</p:sld>
</file>

<file path=ppt/tags/tag1.xml><?xml version="1.0" encoding="utf-8"?>
<p:tagLst xmlns:p="http://schemas.openxmlformats.org/presentationml/2006/main">
  <p:tag name="KSO_WPP_MARK_KEY" val="6e9ea9e6-1e6d-4895-a501-a90211427d5c"/>
  <p:tag name="COMMONDATA" val="eyJoZGlkIjoiNzY3ZmQyNGM1MWJhYjJhYzU3NTJjZTdiYzk3YzRhOGIifQ=="/>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8075</Words>
  <Application>WPS 演示</Application>
  <PresentationFormat>全屏显示(4:3)</PresentationFormat>
  <Paragraphs>309</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34</vt:i4>
      </vt:variant>
    </vt:vector>
  </HeadingPairs>
  <TitlesOfParts>
    <vt:vector size="47" baseType="lpstr">
      <vt:lpstr>Arial</vt:lpstr>
      <vt:lpstr>宋体</vt:lpstr>
      <vt:lpstr>Wingdings</vt:lpstr>
      <vt:lpstr>Arial</vt:lpstr>
      <vt:lpstr>Monotype Sorts</vt:lpstr>
      <vt:lpstr>Wingdings</vt:lpstr>
      <vt:lpstr>Century Gothic</vt:lpstr>
      <vt:lpstr>微软雅黑</vt:lpstr>
      <vt:lpstr>Arial Unicode MS</vt:lpstr>
      <vt:lpstr>Calibri</vt:lpstr>
      <vt:lpstr>Custom Design</vt:lpstr>
      <vt:lpstr>Slide 2: Text Only</vt:lpstr>
      <vt:lpstr>水汽尾迹</vt:lpstr>
      <vt:lpstr>PowerPoint 演示文稿</vt:lpstr>
      <vt:lpstr> Objectives</vt:lpstr>
      <vt:lpstr>Shared-memory Concurrency</vt:lpstr>
      <vt:lpstr>Shared-memory Concurrency</vt:lpstr>
      <vt:lpstr>Shared-memory Challenges</vt:lpstr>
      <vt:lpstr>Message Passing Definition</vt:lpstr>
      <vt:lpstr>Communication between</vt:lpstr>
      <vt:lpstr>Message Passing Details</vt:lpstr>
      <vt:lpstr>Shared Memory &amp; Message Passing</vt:lpstr>
      <vt:lpstr>MP Example</vt:lpstr>
      <vt:lpstr>Can’t ask “What is the value of i?” in a MP program – need ID</vt:lpstr>
      <vt:lpstr>MP Primitives</vt:lpstr>
      <vt:lpstr>Approaches to MP</vt:lpstr>
      <vt:lpstr>Sync and Async</vt:lpstr>
      <vt:lpstr>Synchronous MP - Example</vt:lpstr>
      <vt:lpstr>Synchronous Message Passing</vt:lpstr>
      <vt:lpstr>Synchronized MP – Simple Example</vt:lpstr>
      <vt:lpstr>Asynchronous MP - Example</vt:lpstr>
      <vt:lpstr>Asynchronous Message Passing</vt:lpstr>
      <vt:lpstr>Blocking &amp; Non-blocking</vt:lpstr>
      <vt:lpstr>Would this work effectively?</vt:lpstr>
      <vt:lpstr>Buffering</vt:lpstr>
      <vt:lpstr>Synchronous problems</vt:lpstr>
      <vt:lpstr>Asynchronous Problems</vt:lpstr>
      <vt:lpstr>How can this be used to implement concurrency? </vt:lpstr>
      <vt:lpstr>Mutual Exclusion with MP</vt:lpstr>
      <vt:lpstr>PowerPoint 演示文稿</vt:lpstr>
      <vt:lpstr>Condition Synchronization with MP</vt:lpstr>
      <vt:lpstr>MP Code - Synchronous</vt:lpstr>
      <vt:lpstr>MP Code - Asynchronous</vt:lpstr>
      <vt:lpstr>Practical Considerations</vt:lpstr>
      <vt:lpstr>Non-determinism</vt:lpstr>
      <vt:lpstr>Summary</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cp:lastModifiedBy>
  <cp:revision>996</cp:revision>
  <cp:lastPrinted>2015-10-16T12:49:00Z</cp:lastPrinted>
  <dcterms:created xsi:type="dcterms:W3CDTF">2011-10-31T13:04:00Z</dcterms:created>
  <dcterms:modified xsi:type="dcterms:W3CDTF">2022-11-17T10:21:26Z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116C67DC71744FC7B0A4089AE4AD5E54</vt:lpwstr>
  </property>
  <property fmtid="{D5CDD505-2E9C-101B-9397-08002B2CF9AE}" pid="3" name="KSOProductBuildVer">
    <vt:lpwstr>2052-11.1.0.12763</vt:lpwstr>
  </property>
</Properties>
</file>