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69" r:id="rId4"/>
  </p:sldMasterIdLst>
  <p:notesMasterIdLst>
    <p:notesMasterId r:id="rId31"/>
  </p:notesMasterIdLst>
  <p:handoutMasterIdLst>
    <p:handoutMasterId r:id="rId32"/>
  </p:handoutMasterIdLst>
  <p:sldIdLst>
    <p:sldId id="293" r:id="rId5"/>
    <p:sldId id="405" r:id="rId6"/>
    <p:sldId id="437" r:id="rId7"/>
    <p:sldId id="438" r:id="rId8"/>
    <p:sldId id="439" r:id="rId9"/>
    <p:sldId id="440" r:id="rId10"/>
    <p:sldId id="441" r:id="rId11"/>
    <p:sldId id="442" r:id="rId12"/>
    <p:sldId id="443" r:id="rId13"/>
    <p:sldId id="458" r:id="rId14"/>
    <p:sldId id="444" r:id="rId15"/>
    <p:sldId id="445" r:id="rId16"/>
    <p:sldId id="446" r:id="rId17"/>
    <p:sldId id="459" r:id="rId18"/>
    <p:sldId id="447" r:id="rId19"/>
    <p:sldId id="448" r:id="rId20"/>
    <p:sldId id="460" r:id="rId21"/>
    <p:sldId id="449" r:id="rId22"/>
    <p:sldId id="450" r:id="rId23"/>
    <p:sldId id="451" r:id="rId24"/>
    <p:sldId id="452" r:id="rId25"/>
    <p:sldId id="453" r:id="rId26"/>
    <p:sldId id="454" r:id="rId27"/>
    <p:sldId id="455" r:id="rId28"/>
    <p:sldId id="456" r:id="rId29"/>
    <p:sldId id="403" r:id="rId30"/>
  </p:sldIdLst>
  <p:sldSz cx="9144000" cy="6858000" type="screen4x3"/>
  <p:notesSz cx="6797675" cy="9928225"/>
  <p:custDataLst>
    <p:tags r:id="rId3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3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C0D16"/>
    <a:srgbClr val="AB0E16"/>
    <a:srgbClr val="AB1018"/>
    <a:srgbClr val="B5121B"/>
    <a:srgbClr val="666666"/>
    <a:srgbClr val="D52B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000" autoAdjust="0"/>
  </p:normalViewPr>
  <p:slideViewPr>
    <p:cSldViewPr>
      <p:cViewPr varScale="1">
        <p:scale>
          <a:sx n="92" d="100"/>
          <a:sy n="92" d="100"/>
        </p:scale>
        <p:origin x="1374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96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3366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6" Type="http://schemas.openxmlformats.org/officeDocument/2006/relationships/tags" Target="tags/tag1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handoutMaster" Target="handoutMasters/handoutMaster1.xml"/><Relationship Id="rId31" Type="http://schemas.openxmlformats.org/officeDocument/2006/relationships/notesMaster" Target="notesMasters/notesMaster1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4D0E30-1FAD-4397-9273-35EE8EF654DB}" type="datetimeFigureOut">
              <a:rPr lang="en-GB" smtClean="0"/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D010BD-0CBB-456F-BE64-F1E946A5F94E}" type="slidenum">
              <a:rPr lang="en-GB" smtClean="0"/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2CDB6F-9360-4AC5-A1A4-B746F8B27D7E}" type="datetimeFigureOut">
              <a:rPr lang="en-GB" smtClean="0"/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8AF62-0413-459D-A055-9BD345497D1F}" type="slidenum">
              <a:rPr lang="en-GB" smtClean="0"/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EF41-2B5D-B640-96A7-33371E523E8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  <a:endParaRPr lang="en-GB" smtClean="0"/>
          </a:p>
          <a:p>
            <a:pPr lvl="1"/>
            <a:r>
              <a:rPr lang="en-GB" smtClean="0"/>
              <a:t>Second level</a:t>
            </a:r>
            <a:endParaRPr lang="en-GB" smtClean="0"/>
          </a:p>
          <a:p>
            <a:pPr lvl="2"/>
            <a:r>
              <a:rPr lang="en-GB" smtClean="0"/>
              <a:t>Third level</a:t>
            </a:r>
            <a:endParaRPr lang="en-GB" smtClean="0"/>
          </a:p>
          <a:p>
            <a:pPr lvl="3"/>
            <a:r>
              <a:rPr lang="en-GB" smtClean="0"/>
              <a:t>Fourth level</a:t>
            </a:r>
            <a:endParaRPr lang="en-GB" smtClean="0"/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EF41-2B5D-B640-96A7-33371E523E8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  <a:endParaRPr lang="en-GB" smtClean="0"/>
          </a:p>
          <a:p>
            <a:pPr lvl="1"/>
            <a:r>
              <a:rPr lang="en-GB" smtClean="0"/>
              <a:t>Second level</a:t>
            </a:r>
            <a:endParaRPr lang="en-GB" smtClean="0"/>
          </a:p>
          <a:p>
            <a:pPr lvl="2"/>
            <a:r>
              <a:rPr lang="en-GB" smtClean="0"/>
              <a:t>Third level</a:t>
            </a:r>
            <a:endParaRPr lang="en-GB" smtClean="0"/>
          </a:p>
          <a:p>
            <a:pPr lvl="3"/>
            <a:r>
              <a:rPr lang="en-GB" smtClean="0"/>
              <a:t>Fourth level</a:t>
            </a:r>
            <a:endParaRPr lang="en-GB" smtClean="0"/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EF41-2B5D-B640-96A7-33371E523E8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2: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536" y="548680"/>
            <a:ext cx="6768752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B5121B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3448" y="1844824"/>
            <a:ext cx="8345016" cy="4752528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400">
                <a:solidFill>
                  <a:srgbClr val="66666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GB" dirty="0" smtClean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3: text using bullet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/>
          <p:cNvSpPr>
            <a:spLocks noGrp="1"/>
          </p:cNvSpPr>
          <p:nvPr>
            <p:ph type="subTitle" idx="13"/>
          </p:nvPr>
        </p:nvSpPr>
        <p:spPr>
          <a:xfrm>
            <a:off x="403448" y="1844824"/>
            <a:ext cx="8345016" cy="4752528"/>
          </a:xfrm>
          <a:prstGeom prst="rect">
            <a:avLst/>
          </a:prstGeom>
        </p:spPr>
        <p:txBody>
          <a:bodyPr/>
          <a:lstStyle>
            <a:lvl1pPr marL="358775" marR="0" indent="-3587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 sz="2400">
                <a:solidFill>
                  <a:srgbClr val="66666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GB" dirty="0" smtClean="0"/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395536" y="548680"/>
            <a:ext cx="6768752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B5121B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4: smaller text using bullet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/>
          <p:cNvSpPr>
            <a:spLocks noGrp="1"/>
          </p:cNvSpPr>
          <p:nvPr>
            <p:ph type="subTitle" idx="13"/>
          </p:nvPr>
        </p:nvSpPr>
        <p:spPr>
          <a:xfrm>
            <a:off x="403448" y="1844824"/>
            <a:ext cx="8345016" cy="4752528"/>
          </a:xfrm>
          <a:prstGeom prst="rect">
            <a:avLst/>
          </a:prstGeom>
        </p:spPr>
        <p:txBody>
          <a:bodyPr/>
          <a:lstStyle>
            <a:lvl1pPr marL="358775" marR="0" indent="-3587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 sz="2000">
                <a:solidFill>
                  <a:srgbClr val="66666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GB" dirty="0" smtClean="0"/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395536" y="548680"/>
            <a:ext cx="6768752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B5121B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5: text with bullet points &amp; 1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2"/>
          <p:cNvSpPr>
            <a:spLocks noGrp="1"/>
          </p:cNvSpPr>
          <p:nvPr>
            <p:ph type="subTitle" idx="13"/>
          </p:nvPr>
        </p:nvSpPr>
        <p:spPr>
          <a:xfrm>
            <a:off x="403448" y="1844824"/>
            <a:ext cx="5392688" cy="4752528"/>
          </a:xfrm>
          <a:prstGeom prst="rect">
            <a:avLst/>
          </a:prstGeom>
        </p:spPr>
        <p:txBody>
          <a:bodyPr/>
          <a:lstStyle>
            <a:lvl1pPr marL="358775" marR="0" indent="-3587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 sz="2400">
                <a:solidFill>
                  <a:srgbClr val="66666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GB" dirty="0" smtClean="0"/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395536" y="548680"/>
            <a:ext cx="6768752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B5121B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6: text with bullet points &amp; 2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2"/>
          <p:cNvSpPr>
            <a:spLocks noGrp="1"/>
          </p:cNvSpPr>
          <p:nvPr>
            <p:ph type="subTitle" idx="13"/>
          </p:nvPr>
        </p:nvSpPr>
        <p:spPr>
          <a:xfrm>
            <a:off x="403448" y="1844824"/>
            <a:ext cx="5392688" cy="4752528"/>
          </a:xfrm>
          <a:prstGeom prst="rect">
            <a:avLst/>
          </a:prstGeom>
        </p:spPr>
        <p:txBody>
          <a:bodyPr/>
          <a:lstStyle>
            <a:lvl1pPr marL="358775" marR="0" indent="-3587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 sz="2400">
                <a:solidFill>
                  <a:srgbClr val="66666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GB" dirty="0" smtClean="0"/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395536" y="548680"/>
            <a:ext cx="6768752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B5121B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7: imag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395536" y="548680"/>
            <a:ext cx="6768752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B5121B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8: 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395536" y="548680"/>
            <a:ext cx="6768752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B5121B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86800" cy="1143000"/>
          </a:xfrm>
          <a:prstGeom prst="rect">
            <a:avLst/>
          </a:prstGeo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343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  <a:endParaRPr lang="en-GB" smtClean="0"/>
          </a:p>
          <a:p>
            <a:pPr lvl="1"/>
            <a:r>
              <a:rPr lang="en-GB" smtClean="0"/>
              <a:t>Second level</a:t>
            </a:r>
            <a:endParaRPr lang="en-GB" smtClean="0"/>
          </a:p>
          <a:p>
            <a:pPr lvl="2"/>
            <a:r>
              <a:rPr lang="en-GB" smtClean="0"/>
              <a:t>Third level</a:t>
            </a:r>
            <a:endParaRPr lang="en-GB" smtClean="0"/>
          </a:p>
          <a:p>
            <a:pPr lvl="3"/>
            <a:r>
              <a:rPr lang="en-GB" smtClean="0"/>
              <a:t>Fourth level</a:t>
            </a:r>
            <a:endParaRPr lang="en-GB" smtClean="0"/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358775" y="6248400"/>
            <a:ext cx="6194425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SCC331 Networked Studio 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629400" y="6248400"/>
            <a:ext cx="10668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D69BF1-9BF2-8744-BC92-41645FF52E2B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  <a:endParaRPr lang="en-GB" smtClean="0"/>
          </a:p>
          <a:p>
            <a:pPr lvl="1"/>
            <a:r>
              <a:rPr lang="en-GB" smtClean="0"/>
              <a:t>Second level</a:t>
            </a:r>
            <a:endParaRPr lang="en-GB" smtClean="0"/>
          </a:p>
          <a:p>
            <a:pPr lvl="2"/>
            <a:r>
              <a:rPr lang="en-GB" smtClean="0"/>
              <a:t>Third level</a:t>
            </a:r>
            <a:endParaRPr lang="en-GB" smtClean="0"/>
          </a:p>
          <a:p>
            <a:pPr lvl="3"/>
            <a:r>
              <a:rPr lang="en-GB" smtClean="0"/>
              <a:t>Fourth level</a:t>
            </a:r>
            <a:endParaRPr lang="en-GB" smtClean="0"/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EF41-2B5D-B640-96A7-33371E523E8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  <a:endParaRPr lang="en-GB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EF41-2B5D-B640-96A7-33371E523E8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  <a:endParaRPr lang="en-GB" smtClean="0"/>
          </a:p>
          <a:p>
            <a:pPr lvl="1"/>
            <a:r>
              <a:rPr lang="en-GB" smtClean="0"/>
              <a:t>Second level</a:t>
            </a:r>
            <a:endParaRPr lang="en-GB" smtClean="0"/>
          </a:p>
          <a:p>
            <a:pPr lvl="2"/>
            <a:r>
              <a:rPr lang="en-GB" smtClean="0"/>
              <a:t>Third level</a:t>
            </a:r>
            <a:endParaRPr lang="en-GB" smtClean="0"/>
          </a:p>
          <a:p>
            <a:pPr lvl="3"/>
            <a:r>
              <a:rPr lang="en-GB" smtClean="0"/>
              <a:t>Fourth level</a:t>
            </a:r>
            <a:endParaRPr lang="en-GB" smtClean="0"/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  <a:endParaRPr lang="en-GB" smtClean="0"/>
          </a:p>
          <a:p>
            <a:pPr lvl="1"/>
            <a:r>
              <a:rPr lang="en-GB" smtClean="0"/>
              <a:t>Second level</a:t>
            </a:r>
            <a:endParaRPr lang="en-GB" smtClean="0"/>
          </a:p>
          <a:p>
            <a:pPr lvl="2"/>
            <a:r>
              <a:rPr lang="en-GB" smtClean="0"/>
              <a:t>Third level</a:t>
            </a:r>
            <a:endParaRPr lang="en-GB" smtClean="0"/>
          </a:p>
          <a:p>
            <a:pPr lvl="3"/>
            <a:r>
              <a:rPr lang="en-GB" smtClean="0"/>
              <a:t>Fourth level</a:t>
            </a:r>
            <a:endParaRPr lang="en-GB" smtClean="0"/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EF41-2B5D-B640-96A7-33371E523E8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  <a:endParaRPr lang="en-GB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  <a:endParaRPr lang="en-GB" smtClean="0"/>
          </a:p>
          <a:p>
            <a:pPr lvl="1"/>
            <a:r>
              <a:rPr lang="en-GB" smtClean="0"/>
              <a:t>Second level</a:t>
            </a:r>
            <a:endParaRPr lang="en-GB" smtClean="0"/>
          </a:p>
          <a:p>
            <a:pPr lvl="2"/>
            <a:r>
              <a:rPr lang="en-GB" smtClean="0"/>
              <a:t>Third level</a:t>
            </a:r>
            <a:endParaRPr lang="en-GB" smtClean="0"/>
          </a:p>
          <a:p>
            <a:pPr lvl="3"/>
            <a:r>
              <a:rPr lang="en-GB" smtClean="0"/>
              <a:t>Fourth level</a:t>
            </a:r>
            <a:endParaRPr lang="en-GB" smtClean="0"/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  <a:endParaRPr lang="en-GB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  <a:endParaRPr lang="en-GB" smtClean="0"/>
          </a:p>
          <a:p>
            <a:pPr lvl="1"/>
            <a:r>
              <a:rPr lang="en-GB" smtClean="0"/>
              <a:t>Second level</a:t>
            </a:r>
            <a:endParaRPr lang="en-GB" smtClean="0"/>
          </a:p>
          <a:p>
            <a:pPr lvl="2"/>
            <a:r>
              <a:rPr lang="en-GB" smtClean="0"/>
              <a:t>Third level</a:t>
            </a:r>
            <a:endParaRPr lang="en-GB" smtClean="0"/>
          </a:p>
          <a:p>
            <a:pPr lvl="3"/>
            <a:r>
              <a:rPr lang="en-GB" smtClean="0"/>
              <a:t>Fourth level</a:t>
            </a:r>
            <a:endParaRPr lang="en-GB" smtClean="0"/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EF41-2B5D-B640-96A7-33371E523E8E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EF41-2B5D-B640-96A7-33371E523E8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EF41-2B5D-B640-96A7-33371E523E8E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  <a:endParaRPr lang="en-GB" smtClean="0"/>
          </a:p>
          <a:p>
            <a:pPr lvl="1"/>
            <a:r>
              <a:rPr lang="en-GB" smtClean="0"/>
              <a:t>Second level</a:t>
            </a:r>
            <a:endParaRPr lang="en-GB" smtClean="0"/>
          </a:p>
          <a:p>
            <a:pPr lvl="2"/>
            <a:r>
              <a:rPr lang="en-GB" smtClean="0"/>
              <a:t>Third level</a:t>
            </a:r>
            <a:endParaRPr lang="en-GB" smtClean="0"/>
          </a:p>
          <a:p>
            <a:pPr lvl="3"/>
            <a:r>
              <a:rPr lang="en-GB" smtClean="0"/>
              <a:t>Fourth level</a:t>
            </a:r>
            <a:endParaRPr lang="en-GB" smtClean="0"/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  <a:endParaRPr lang="en-GB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EF41-2B5D-B640-96A7-33371E523E8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  <a:endParaRPr lang="en-GB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EF41-2B5D-B640-96A7-33371E523E8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image" Target="../media/image2.png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0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4.xml"/><Relationship Id="rId4" Type="http://schemas.openxmlformats.org/officeDocument/2006/relationships/slideLayout" Target="../slideLayouts/slideLayout23.xml"/><Relationship Id="rId3" Type="http://schemas.openxmlformats.org/officeDocument/2006/relationships/slideLayout" Target="../slideLayouts/slideLayout22.xml"/><Relationship Id="rId20" Type="http://schemas.openxmlformats.org/officeDocument/2006/relationships/theme" Target="../theme/theme3.xml"/><Relationship Id="rId2" Type="http://schemas.openxmlformats.org/officeDocument/2006/relationships/slideLayout" Target="../slideLayouts/slideLayout21.xml"/><Relationship Id="rId19" Type="http://schemas.openxmlformats.org/officeDocument/2006/relationships/image" Target="../media/image2.png"/><Relationship Id="rId18" Type="http://schemas.openxmlformats.org/officeDocument/2006/relationships/image" Target="../media/image4.png"/><Relationship Id="rId17" Type="http://schemas.openxmlformats.org/officeDocument/2006/relationships/slideLayout" Target="../slideLayouts/slideLayout36.xml"/><Relationship Id="rId16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  <a:endParaRPr lang="en-GB" smtClean="0"/>
          </a:p>
          <a:p>
            <a:pPr lvl="1"/>
            <a:r>
              <a:rPr lang="en-GB" smtClean="0"/>
              <a:t>Second level</a:t>
            </a:r>
            <a:endParaRPr lang="en-GB" smtClean="0"/>
          </a:p>
          <a:p>
            <a:pPr lvl="2"/>
            <a:r>
              <a:rPr lang="en-GB" smtClean="0"/>
              <a:t>Third level</a:t>
            </a:r>
            <a:endParaRPr lang="en-GB" smtClean="0"/>
          </a:p>
          <a:p>
            <a:pPr lvl="3"/>
            <a:r>
              <a:rPr lang="en-GB" smtClean="0"/>
              <a:t>Fourth level</a:t>
            </a:r>
            <a:endParaRPr lang="en-GB" smtClean="0"/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9FEF41-2B5D-B640-96A7-33371E523E8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9C6A89-56E1-4A44-9E61-C9F2BE719DBC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9FEF41-2B5D-B640-96A7-33371E523E8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9C6A89-56E1-4A44-9E61-C9F2BE719DBC}" type="slidenum">
              <a:rPr lang="en-US" smtClean="0"/>
            </a:fld>
            <a:endParaRPr 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19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1.xml"/><Relationship Id="rId1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5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4"/>
          <p:cNvSpPr>
            <a:spLocks noChangeArrowheads="1"/>
          </p:cNvSpPr>
          <p:nvPr/>
        </p:nvSpPr>
        <p:spPr bwMode="auto">
          <a:xfrm>
            <a:off x="539552" y="3789040"/>
            <a:ext cx="6324600" cy="2284412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spcBef>
                <a:spcPct val="25000"/>
              </a:spcBef>
              <a:buClr>
                <a:schemeClr val="tx2"/>
              </a:buClr>
              <a:buSzPct val="70000"/>
            </a:pPr>
            <a:r>
              <a:rPr lang="en-US" altLang="zh-CN" dirty="0" smtClean="0">
                <a:latin typeface="Arial" panose="020B0604020202020204" pitchFamily="34" charset="0"/>
              </a:rPr>
              <a:t>Zhang </a:t>
            </a:r>
            <a:r>
              <a:rPr lang="en-US" altLang="zh-CN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Jinyu</a:t>
            </a: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–   </a:t>
            </a: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</a:rPr>
              <a:t>zjy@bjtu.edu.cn</a:t>
            </a:r>
            <a:endParaRPr lang="en-US" dirty="0" smtClean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>
              <a:spcBef>
                <a:spcPct val="25000"/>
              </a:spcBef>
              <a:buClr>
                <a:schemeClr val="tx2"/>
              </a:buClr>
              <a:buSzPct val="70000"/>
              <a:buFont typeface="Monotype Sorts" charset="0"/>
              <a:buNone/>
            </a:pPr>
            <a:endParaRPr lang="en-US" dirty="0" smtClean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>
              <a:spcBef>
                <a:spcPct val="25000"/>
              </a:spcBef>
              <a:buClr>
                <a:schemeClr val="tx2"/>
              </a:buClr>
              <a:buSzPct val="70000"/>
              <a:buFont typeface="Monotype Sorts" charset="0"/>
              <a:buNone/>
            </a:pP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</a:rPr>
              <a:t>School 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of </a:t>
            </a: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</a:rPr>
              <a:t>Computer 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and </a:t>
            </a: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</a:rPr>
              <a:t>Information Technology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>
              <a:spcBef>
                <a:spcPct val="25000"/>
              </a:spcBef>
              <a:buClr>
                <a:schemeClr val="tx2"/>
              </a:buClr>
              <a:buSzPct val="70000"/>
              <a:buFont typeface="Monotype Sorts" charset="0"/>
              <a:buNone/>
            </a:pP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</a:rPr>
              <a:t>SD408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>
              <a:spcBef>
                <a:spcPct val="25000"/>
              </a:spcBef>
              <a:buClr>
                <a:schemeClr val="tx2"/>
              </a:buClr>
              <a:buSzPct val="70000"/>
              <a:buFont typeface="Monotype Sorts" charset="0"/>
              <a:buNone/>
            </a:pPr>
            <a:endParaRPr 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5363" name="Rectangle 10"/>
          <p:cNvSpPr>
            <a:spLocks noChangeArrowheads="1"/>
          </p:cNvSpPr>
          <p:nvPr/>
        </p:nvSpPr>
        <p:spPr bwMode="auto">
          <a:xfrm>
            <a:off x="467544" y="1844824"/>
            <a:ext cx="8496944" cy="1512168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GB" sz="4200" dirty="0" smtClean="0">
                <a:solidFill>
                  <a:srgbClr val="BC0D16"/>
                </a:solidFill>
              </a:rPr>
              <a:t>SCC211 </a:t>
            </a:r>
            <a:r>
              <a:rPr lang="en-US" altLang="zh-CN" sz="4200" dirty="0" smtClean="0">
                <a:solidFill>
                  <a:srgbClr val="BC0D16"/>
                </a:solidFill>
              </a:rPr>
              <a:t>Operation</a:t>
            </a:r>
            <a:r>
              <a:rPr lang="en-GB" sz="4200" dirty="0" smtClean="0">
                <a:solidFill>
                  <a:srgbClr val="BC0D16"/>
                </a:solidFill>
              </a:rPr>
              <a:t> System</a:t>
            </a:r>
            <a:endParaRPr lang="en-GB" sz="4200" dirty="0" smtClean="0">
              <a:solidFill>
                <a:srgbClr val="BC0D16"/>
              </a:solidFill>
            </a:endParaRPr>
          </a:p>
          <a:p>
            <a:r>
              <a:rPr lang="en-GB" sz="4200" dirty="0">
                <a:solidFill>
                  <a:srgbClr val="BC0D16"/>
                </a:solidFill>
              </a:rPr>
              <a:t>(Spinlocks &amp; </a:t>
            </a:r>
            <a:r>
              <a:rPr lang="en-GB" sz="4200" dirty="0" smtClean="0">
                <a:solidFill>
                  <a:srgbClr val="BC0D16"/>
                </a:solidFill>
              </a:rPr>
              <a:t>Monitors) </a:t>
            </a:r>
            <a:endParaRPr lang="en-GB" sz="4200" dirty="0" smtClean="0">
              <a:solidFill>
                <a:srgbClr val="BC0D1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43940" y="1484630"/>
            <a:ext cx="6656705" cy="459041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dirty="0"/>
              <a:t>Machine </a:t>
            </a:r>
            <a:r>
              <a:rPr lang="en-US" altLang="zh-CN" dirty="0" smtClean="0"/>
              <a:t>Instruction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780928"/>
            <a:ext cx="8229600" cy="3345235"/>
          </a:xfrm>
        </p:spPr>
        <p:txBody>
          <a:bodyPr/>
          <a:lstStyle/>
          <a:p>
            <a:r>
              <a:rPr lang="en-US" altLang="zh-CN" dirty="0"/>
              <a:t>Single machine </a:t>
            </a:r>
            <a:r>
              <a:rPr lang="en-US" altLang="zh-CN" dirty="0" smtClean="0"/>
              <a:t>instruction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Checks </a:t>
            </a:r>
            <a:r>
              <a:rPr lang="en-US" altLang="zh-CN" dirty="0"/>
              <a:t>variable value and sets it </a:t>
            </a:r>
            <a:r>
              <a:rPr lang="en-US" altLang="zh-CN" dirty="0" smtClean="0"/>
              <a:t>atomically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Sets </a:t>
            </a:r>
            <a:r>
              <a:rPr lang="en-US" altLang="zh-CN" dirty="0"/>
              <a:t>variable passed to true, and tells if was true or false before </a:t>
            </a:r>
            <a:endParaRPr lang="en-US" altLang="zh-CN" dirty="0"/>
          </a:p>
          <a:p>
            <a:r>
              <a:rPr lang="en-US" altLang="zh-CN" dirty="0"/>
              <a:t>If two processes perform operation, both set target value to true but only one returns false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827584" y="1697313"/>
            <a:ext cx="6840760" cy="79208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/>
              <a:t>test-and-set, comp-and-swap, fetch-and-add</a:t>
            </a:r>
            <a:endParaRPr lang="en-US" altLang="zh-CN" sz="2800"/>
          </a:p>
        </p:txBody>
      </p:sp>
      <p:sp>
        <p:nvSpPr>
          <p:cNvPr id="5" name="文本框 4"/>
          <p:cNvSpPr txBox="1"/>
          <p:nvPr/>
        </p:nvSpPr>
        <p:spPr>
          <a:xfrm>
            <a:off x="5363845" y="2780665"/>
            <a:ext cx="37922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800"/>
              <a:t>单机指令</a:t>
            </a:r>
            <a:endParaRPr lang="zh-CN" altLang="en-US" sz="800"/>
          </a:p>
          <a:p>
            <a:r>
              <a:rPr lang="zh-CN" altLang="en-US" sz="800"/>
              <a:t>检查变量值并</a:t>
            </a:r>
            <a:r>
              <a:rPr lang="zh-CN" altLang="en-US" sz="800"/>
              <a:t>原子性设置它</a:t>
            </a:r>
            <a:endParaRPr lang="zh-CN" altLang="en-US" sz="800"/>
          </a:p>
          <a:p>
            <a:r>
              <a:rPr lang="zh-CN" altLang="en-US" sz="800"/>
              <a:t>设置传递的变量为真，并告诉之前是真还是假</a:t>
            </a:r>
            <a:endParaRPr lang="zh-CN" altLang="en-US" sz="800"/>
          </a:p>
          <a:p>
            <a:r>
              <a:rPr lang="zh-CN" altLang="en-US" sz="800"/>
              <a:t>如果两个进程执行操作，都将target value设置为true，但只有一个返回false</a:t>
            </a:r>
            <a:endParaRPr lang="zh-CN" altLang="en-US" sz="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Program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err="1"/>
              <a:t>boolean</a:t>
            </a:r>
            <a:r>
              <a:rPr lang="en-US" altLang="zh-CN" dirty="0"/>
              <a:t> </a:t>
            </a:r>
            <a:r>
              <a:rPr lang="en-US" altLang="zh-CN" dirty="0" err="1"/>
              <a:t>test_and_set</a:t>
            </a:r>
            <a:r>
              <a:rPr lang="en-US" altLang="zh-CN" dirty="0"/>
              <a:t>(</a:t>
            </a:r>
            <a:r>
              <a:rPr lang="en-US" altLang="zh-CN" dirty="0" err="1"/>
              <a:t>boolean</a:t>
            </a:r>
            <a:r>
              <a:rPr lang="en-US" altLang="zh-CN" dirty="0"/>
              <a:t> *target) </a:t>
            </a:r>
            <a:r>
              <a:rPr lang="en-US" altLang="zh-CN" dirty="0" smtClean="0"/>
              <a:t>{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</a:t>
            </a:r>
            <a:r>
              <a:rPr lang="en-US" altLang="zh-CN" dirty="0" err="1" smtClean="0"/>
              <a:t>boolean</a:t>
            </a:r>
            <a:r>
              <a:rPr lang="en-US" altLang="zh-CN" dirty="0" smtClean="0"/>
              <a:t> </a:t>
            </a:r>
            <a:r>
              <a:rPr lang="en-US" altLang="zh-CN" dirty="0" err="1"/>
              <a:t>orig_val</a:t>
            </a:r>
            <a:r>
              <a:rPr lang="en-US" altLang="zh-CN" dirty="0"/>
              <a:t> = *target;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*</a:t>
            </a:r>
            <a:r>
              <a:rPr lang="en-US" altLang="zh-CN" dirty="0"/>
              <a:t>target = TRUE;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return </a:t>
            </a:r>
            <a:r>
              <a:rPr lang="en-US" altLang="zh-CN" dirty="0" err="1"/>
              <a:t>orig_val</a:t>
            </a:r>
            <a:r>
              <a:rPr lang="en-US" altLang="zh-CN" dirty="0"/>
              <a:t>; } 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4283968" y="3068960"/>
            <a:ext cx="4186808" cy="187220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Performed atomically with hardware support – this is a software level example!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6470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Machine Instruction: </a:t>
            </a:r>
            <a:r>
              <a:rPr lang="en-US" altLang="zh-CN" dirty="0" err="1"/>
              <a:t>test_and_set</a:t>
            </a:r>
            <a:r>
              <a:rPr lang="en-US" altLang="zh-CN" dirty="0"/>
              <a:t>() </a:t>
            </a:r>
            <a:r>
              <a:rPr lang="en-US" altLang="zh-CN" dirty="0" smtClean="0"/>
              <a:t>lock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348880"/>
            <a:ext cx="8229600" cy="377728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/>
              <a:t>void </a:t>
            </a:r>
            <a:r>
              <a:rPr lang="en-US" altLang="zh-CN" dirty="0" err="1"/>
              <a:t>get_lock</a:t>
            </a:r>
            <a:r>
              <a:rPr lang="en-US" altLang="zh-CN" dirty="0"/>
              <a:t> (</a:t>
            </a:r>
            <a:r>
              <a:rPr lang="en-US" altLang="zh-CN" dirty="0" err="1"/>
              <a:t>int</a:t>
            </a:r>
            <a:r>
              <a:rPr lang="en-US" altLang="zh-CN" dirty="0"/>
              <a:t> *</a:t>
            </a:r>
            <a:r>
              <a:rPr lang="en-US" altLang="zh-CN" dirty="0" err="1"/>
              <a:t>lk</a:t>
            </a:r>
            <a:r>
              <a:rPr lang="en-US" altLang="zh-CN" dirty="0"/>
              <a:t>) </a:t>
            </a:r>
            <a:r>
              <a:rPr lang="en-US" altLang="zh-CN" dirty="0" smtClean="0"/>
              <a:t>{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while(</a:t>
            </a:r>
            <a:r>
              <a:rPr lang="en-US" altLang="zh-CN" dirty="0" err="1" smtClean="0"/>
              <a:t>test_and_set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lk</a:t>
            </a:r>
            <a:r>
              <a:rPr lang="en-US" altLang="zh-CN" dirty="0"/>
              <a:t>) == 1) ; // wait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}</a:t>
            </a: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void </a:t>
            </a:r>
            <a:r>
              <a:rPr lang="en-US" altLang="zh-CN" dirty="0" err="1"/>
              <a:t>release_lock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*</a:t>
            </a:r>
            <a:r>
              <a:rPr lang="en-US" altLang="zh-CN" dirty="0" err="1"/>
              <a:t>lk</a:t>
            </a:r>
            <a:r>
              <a:rPr lang="en-US" altLang="zh-CN" dirty="0"/>
              <a:t>) </a:t>
            </a:r>
            <a:r>
              <a:rPr lang="en-US" altLang="zh-CN" dirty="0" smtClean="0"/>
              <a:t>{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r>
              <a:rPr lang="en-US" altLang="zh-CN" dirty="0"/>
              <a:t>*</a:t>
            </a:r>
            <a:r>
              <a:rPr lang="en-US" altLang="zh-CN" dirty="0" err="1"/>
              <a:t>lk</a:t>
            </a:r>
            <a:r>
              <a:rPr lang="en-US" altLang="zh-CN" dirty="0"/>
              <a:t> = 0; //Let someone claim lock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}</a:t>
            </a:r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40385" y="1700530"/>
            <a:ext cx="6788150" cy="46609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716145" y="2924810"/>
            <a:ext cx="159385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800"/>
              <a:t>机器指令具有原子性，整个函数一次性执行完</a:t>
            </a:r>
            <a:endParaRPr lang="zh-CN" altLang="en-US" sz="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79695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Software Only – Peterson’s </a:t>
            </a:r>
            <a:r>
              <a:rPr lang="en-US" altLang="zh-CN" dirty="0" smtClean="0"/>
              <a:t>Algorithm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No special hardware needed </a:t>
            </a:r>
            <a:endParaRPr lang="en-US" altLang="zh-CN" dirty="0" smtClean="0"/>
          </a:p>
          <a:p>
            <a:r>
              <a:rPr lang="en-US" altLang="zh-CN" dirty="0" smtClean="0"/>
              <a:t>Simplified </a:t>
            </a:r>
            <a:r>
              <a:rPr lang="en-US" altLang="zh-CN" dirty="0"/>
              <a:t>version that</a:t>
            </a:r>
            <a:r>
              <a:rPr lang="en-US" altLang="zh-CN" dirty="0" smtClean="0"/>
              <a:t>: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 </a:t>
            </a:r>
            <a:r>
              <a:rPr lang="en-US" altLang="zh-CN" dirty="0"/>
              <a:t>Only works with two threads (big limitation</a:t>
            </a:r>
            <a:r>
              <a:rPr lang="en-US" altLang="zh-CN" dirty="0" smtClean="0"/>
              <a:t>!)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 </a:t>
            </a:r>
            <a:r>
              <a:rPr lang="en-US" altLang="zh-CN" dirty="0"/>
              <a:t>Assumes thread ID are 0 and 1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Program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 tiebreak = 0; /* shared variable */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bool</a:t>
            </a:r>
            <a:r>
              <a:rPr lang="en-US" altLang="zh-CN" dirty="0"/>
              <a:t>[] flag = {FALSE, FALSE}; /* shared variable */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void </a:t>
            </a:r>
            <a:r>
              <a:rPr lang="en-US" altLang="zh-CN" dirty="0" err="1"/>
              <a:t>get_lock</a:t>
            </a:r>
            <a:r>
              <a:rPr lang="en-US" altLang="zh-CN" dirty="0"/>
              <a:t>() {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/>
              <a:t>pid</a:t>
            </a:r>
            <a:r>
              <a:rPr lang="en-US" altLang="zh-CN" dirty="0"/>
              <a:t> = </a:t>
            </a:r>
            <a:r>
              <a:rPr lang="en-US" altLang="zh-CN" dirty="0" err="1"/>
              <a:t>thread_getid</a:t>
            </a:r>
            <a:r>
              <a:rPr lang="en-US" altLang="zh-CN" dirty="0"/>
              <a:t>();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/>
              <a:t>other = 1 - </a:t>
            </a:r>
            <a:r>
              <a:rPr lang="en-US" altLang="zh-CN" dirty="0" err="1"/>
              <a:t>pid</a:t>
            </a:r>
            <a:r>
              <a:rPr lang="en-US" altLang="zh-CN" dirty="0"/>
              <a:t>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    flag[</a:t>
            </a:r>
            <a:r>
              <a:rPr lang="en-US" altLang="zh-CN" dirty="0" err="1" smtClean="0"/>
              <a:t>pid</a:t>
            </a:r>
            <a:r>
              <a:rPr lang="en-US" altLang="zh-CN" dirty="0"/>
              <a:t>] = TRUE</a:t>
            </a:r>
            <a:r>
              <a:rPr lang="en-US" altLang="zh-CN" dirty="0" smtClean="0"/>
              <a:t>;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/>
              <a:t>tiebreak = other;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while(flag[other</a:t>
            </a:r>
            <a:r>
              <a:rPr lang="en-US" altLang="zh-CN" dirty="0"/>
              <a:t>] &amp;&amp; </a:t>
            </a:r>
            <a:r>
              <a:rPr lang="en-US" altLang="zh-CN" b="1" dirty="0">
                <a:solidFill>
                  <a:srgbClr val="FF0000"/>
                </a:solidFill>
              </a:rPr>
              <a:t>tiebreak == other</a:t>
            </a:r>
            <a:r>
              <a:rPr lang="en-US" altLang="zh-CN" dirty="0"/>
              <a:t>) ; /* spin */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}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void </a:t>
            </a:r>
            <a:r>
              <a:rPr lang="en-US" altLang="zh-CN" dirty="0" err="1"/>
              <a:t>release_lock</a:t>
            </a:r>
            <a:r>
              <a:rPr lang="en-US" altLang="zh-CN" dirty="0"/>
              <a:t>() {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flag[</a:t>
            </a:r>
            <a:r>
              <a:rPr lang="en-US" altLang="zh-CN" dirty="0" err="1" smtClean="0"/>
              <a:t>thread_getid</a:t>
            </a:r>
            <a:r>
              <a:rPr lang="en-US" altLang="zh-CN" dirty="0"/>
              <a:t>()] = FALSE;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}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749800" y="2897505"/>
            <a:ext cx="33712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关键在于</a:t>
            </a:r>
            <a:r>
              <a:rPr lang="en-US" altLang="zh-CN"/>
              <a:t>tiebreak</a:t>
            </a:r>
            <a:r>
              <a:rPr lang="zh-CN" altLang="en-US"/>
              <a:t>，即轮到谁，</a:t>
            </a:r>
            <a:r>
              <a:rPr lang="en-US" altLang="zh-CN"/>
              <a:t>tiebreak</a:t>
            </a:r>
            <a:r>
              <a:rPr lang="zh-CN" altLang="en-US"/>
              <a:t>可以被多个线程修改，谁先修改谁</a:t>
            </a:r>
            <a:r>
              <a:rPr lang="zh-CN" altLang="en-US"/>
              <a:t>先运行</a:t>
            </a:r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77520" y="1039495"/>
            <a:ext cx="6794500" cy="468566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Spinlock </a:t>
            </a:r>
            <a:r>
              <a:rPr lang="en-US" altLang="zh-CN" dirty="0" smtClean="0"/>
              <a:t>Performance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Atomic </a:t>
            </a:r>
            <a:r>
              <a:rPr lang="en-US" altLang="zh-CN" dirty="0"/>
              <a:t>read-alter-write instruction sequence supported by hardware </a:t>
            </a:r>
            <a:endParaRPr lang="en-US" altLang="zh-CN" dirty="0" smtClean="0"/>
          </a:p>
          <a:p>
            <a:r>
              <a:rPr lang="en-US" altLang="zh-CN" dirty="0" smtClean="0"/>
              <a:t>Instructions </a:t>
            </a:r>
            <a:r>
              <a:rPr lang="en-US" altLang="zh-CN" dirty="0"/>
              <a:t>read a value from memory and write a new value atomically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1600" y="3717032"/>
            <a:ext cx="6851104" cy="2991327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096385" y="5726430"/>
            <a:ext cx="24193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顺序</a:t>
            </a:r>
            <a:r>
              <a:rPr lang="zh-CN" altLang="en-US"/>
              <a:t>执行</a:t>
            </a:r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Hypothetical Performance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n </a:t>
            </a:r>
            <a:r>
              <a:rPr lang="en-US" altLang="zh-CN" dirty="0"/>
              <a:t>threads attempting to access critical section </a:t>
            </a:r>
            <a:endParaRPr lang="en-US" altLang="zh-CN" dirty="0" smtClean="0"/>
          </a:p>
          <a:p>
            <a:r>
              <a:rPr lang="en-US" altLang="zh-CN" dirty="0" smtClean="0"/>
              <a:t>Increment </a:t>
            </a:r>
            <a:r>
              <a:rPr lang="en-US" altLang="zh-CN" dirty="0"/>
              <a:t>shared variable 10 million times </a:t>
            </a:r>
            <a:endParaRPr lang="en-US" altLang="zh-CN" dirty="0" smtClean="0"/>
          </a:p>
          <a:p>
            <a:r>
              <a:rPr lang="en-US" altLang="zh-CN" dirty="0" smtClean="0"/>
              <a:t>How </a:t>
            </a:r>
            <a:r>
              <a:rPr lang="en-US" altLang="zh-CN" dirty="0"/>
              <a:t>long should it take? </a:t>
            </a:r>
            <a:endParaRPr lang="en-US" altLang="zh-CN" dirty="0" smtClean="0"/>
          </a:p>
          <a:p>
            <a:r>
              <a:rPr lang="en-US" altLang="zh-CN" dirty="0" smtClean="0"/>
              <a:t>How </a:t>
            </a:r>
            <a:r>
              <a:rPr lang="en-US" altLang="zh-CN" dirty="0"/>
              <a:t>long does it take?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19672" y="3911096"/>
            <a:ext cx="5112568" cy="2927773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202555" y="5383530"/>
            <a:ext cx="29698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理论上顺序</a:t>
            </a:r>
            <a:r>
              <a:rPr lang="zh-CN" altLang="en-US"/>
              <a:t>执行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831330" y="4234815"/>
            <a:ext cx="13823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涉及硬件，拖得</a:t>
            </a:r>
            <a:r>
              <a:rPr lang="zh-CN" altLang="en-US"/>
              <a:t>慢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79712" y="548680"/>
            <a:ext cx="6377940" cy="1293028"/>
          </a:xfrm>
        </p:spPr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 Objectives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Spin locks  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lvl="1"/>
            <a:r>
              <a:rPr lang="en-US" altLang="zh-CN" dirty="0" smtClean="0">
                <a:solidFill>
                  <a:schemeClr val="bg1"/>
                </a:solidFill>
              </a:rPr>
              <a:t>Problems </a:t>
            </a:r>
            <a:r>
              <a:rPr lang="en-US" altLang="zh-CN" dirty="0">
                <a:solidFill>
                  <a:schemeClr val="bg1"/>
                </a:solidFill>
              </a:rPr>
              <a:t>and mitigation 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lvl="1"/>
            <a:r>
              <a:rPr lang="en-US" altLang="zh-CN" dirty="0" smtClean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Blocking vs spinning </a:t>
            </a:r>
            <a:r>
              <a:rPr lang="en-US" altLang="zh-CN" dirty="0" smtClean="0">
                <a:solidFill>
                  <a:schemeClr val="bg1"/>
                </a:solidFill>
              </a:rPr>
              <a:t>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lvl="1"/>
            <a:r>
              <a:rPr lang="en-US" altLang="zh-CN" dirty="0" smtClean="0">
                <a:solidFill>
                  <a:schemeClr val="bg1"/>
                </a:solidFill>
              </a:rPr>
              <a:t>Advantages </a:t>
            </a:r>
            <a:r>
              <a:rPr lang="en-US" altLang="zh-CN" dirty="0">
                <a:solidFill>
                  <a:schemeClr val="bg1"/>
                </a:solidFill>
              </a:rPr>
              <a:t>and drawbacks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Monitors 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lvl="1"/>
            <a:r>
              <a:rPr lang="en-US" altLang="zh-CN" dirty="0" smtClean="0">
                <a:solidFill>
                  <a:schemeClr val="bg1"/>
                </a:solidFill>
              </a:rPr>
              <a:t>In </a:t>
            </a:r>
            <a:r>
              <a:rPr lang="en-US" altLang="zh-CN" dirty="0">
                <a:solidFill>
                  <a:schemeClr val="bg1"/>
                </a:solidFill>
              </a:rPr>
              <a:t>the real world 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lvl="1"/>
            <a:r>
              <a:rPr lang="en-US" altLang="zh-CN" dirty="0" smtClean="0">
                <a:solidFill>
                  <a:schemeClr val="bg1"/>
                </a:solidFill>
              </a:rPr>
              <a:t>A </a:t>
            </a:r>
            <a:r>
              <a:rPr lang="en-US" altLang="zh-CN" dirty="0">
                <a:solidFill>
                  <a:schemeClr val="bg1"/>
                </a:solidFill>
              </a:rPr>
              <a:t>(light) introduction</a:t>
            </a:r>
            <a:endParaRPr lang="en-US" altLang="zh-CN" dirty="0">
              <a:solidFill>
                <a:schemeClr val="bg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44008" y="4581128"/>
            <a:ext cx="2952328" cy="1481551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982845" y="2040255"/>
            <a:ext cx="34607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>
                <a:solidFill>
                  <a:schemeClr val="bg1"/>
                </a:solidFill>
              </a:rPr>
              <a:t>一般锁：</a:t>
            </a:r>
            <a:r>
              <a:rPr lang="en-US" altLang="zh-CN" sz="1000">
                <a:solidFill>
                  <a:schemeClr val="bg1"/>
                </a:solidFill>
              </a:rPr>
              <a:t>A</a:t>
            </a:r>
            <a:r>
              <a:rPr lang="zh-CN" altLang="en-US" sz="1000">
                <a:solidFill>
                  <a:schemeClr val="bg1"/>
                </a:solidFill>
              </a:rPr>
              <a:t>工作，</a:t>
            </a:r>
            <a:r>
              <a:rPr lang="en-US" altLang="zh-CN" sz="1000">
                <a:solidFill>
                  <a:schemeClr val="bg1"/>
                </a:solidFill>
              </a:rPr>
              <a:t>B</a:t>
            </a:r>
            <a:r>
              <a:rPr lang="zh-CN" altLang="en-US" sz="1000">
                <a:solidFill>
                  <a:schemeClr val="bg1"/>
                </a:solidFill>
              </a:rPr>
              <a:t>睡觉，</a:t>
            </a:r>
            <a:r>
              <a:rPr lang="en-US" altLang="zh-CN" sz="1000">
                <a:solidFill>
                  <a:schemeClr val="bg1"/>
                </a:solidFill>
              </a:rPr>
              <a:t>A</a:t>
            </a:r>
            <a:r>
              <a:rPr lang="zh-CN" altLang="en-US" sz="1000">
                <a:solidFill>
                  <a:schemeClr val="bg1"/>
                </a:solidFill>
              </a:rPr>
              <a:t>完成后通知</a:t>
            </a:r>
            <a:r>
              <a:rPr lang="en-US" altLang="zh-CN" sz="1000">
                <a:solidFill>
                  <a:schemeClr val="bg1"/>
                </a:solidFill>
              </a:rPr>
              <a:t>B</a:t>
            </a:r>
            <a:r>
              <a:rPr lang="zh-CN" altLang="en-US" sz="1000">
                <a:solidFill>
                  <a:schemeClr val="bg1"/>
                </a:solidFill>
              </a:rPr>
              <a:t>，来回花销大：</a:t>
            </a:r>
            <a:endParaRPr lang="zh-CN" altLang="en-US" sz="1000">
              <a:solidFill>
                <a:schemeClr val="bg1"/>
              </a:solidFill>
            </a:endParaRPr>
          </a:p>
          <a:p>
            <a:r>
              <a:rPr lang="zh-CN" altLang="en-US" sz="1000">
                <a:solidFill>
                  <a:schemeClr val="bg1"/>
                </a:solidFill>
              </a:rPr>
              <a:t>自旋锁：</a:t>
            </a:r>
            <a:r>
              <a:rPr lang="en-US" altLang="zh-CN" sz="1000">
                <a:solidFill>
                  <a:schemeClr val="bg1"/>
                </a:solidFill>
              </a:rPr>
              <a:t>A</a:t>
            </a:r>
            <a:r>
              <a:rPr lang="zh-CN" altLang="en-US" sz="1000">
                <a:solidFill>
                  <a:schemeClr val="bg1"/>
                </a:solidFill>
              </a:rPr>
              <a:t>工作，</a:t>
            </a:r>
            <a:r>
              <a:rPr lang="en-US" altLang="zh-CN" sz="1000">
                <a:solidFill>
                  <a:schemeClr val="bg1"/>
                </a:solidFill>
              </a:rPr>
              <a:t>B</a:t>
            </a:r>
            <a:r>
              <a:rPr lang="zh-CN" altLang="en-US" sz="1000">
                <a:solidFill>
                  <a:schemeClr val="bg1"/>
                </a:solidFill>
              </a:rPr>
              <a:t>在门外一直等待，不是睡觉</a:t>
            </a:r>
            <a:endParaRPr lang="zh-CN" altLang="en-US" sz="100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140200" y="2780665"/>
            <a:ext cx="28746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优点：提高</a:t>
            </a:r>
            <a:r>
              <a:rPr lang="zh-CN" altLang="en-US">
                <a:solidFill>
                  <a:schemeClr val="bg1"/>
                </a:solidFill>
              </a:rPr>
              <a:t>效率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缺点</a:t>
            </a:r>
            <a:r>
              <a:rPr lang="en-US" altLang="zh-CN">
                <a:solidFill>
                  <a:schemeClr val="bg1"/>
                </a:solidFill>
              </a:rPr>
              <a:t>: </a:t>
            </a:r>
            <a:r>
              <a:rPr lang="zh-CN" altLang="en-US">
                <a:solidFill>
                  <a:schemeClr val="bg1"/>
                </a:solidFill>
              </a:rPr>
              <a:t>消耗</a:t>
            </a:r>
            <a:r>
              <a:rPr lang="zh-CN" altLang="en-US">
                <a:solidFill>
                  <a:schemeClr val="bg1"/>
                </a:solidFill>
              </a:rPr>
              <a:t>资源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412365" y="3717290"/>
            <a:ext cx="17049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虚拟机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dirty="0"/>
              <a:t>Blocking vs spinning </a:t>
            </a:r>
            <a:r>
              <a:rPr lang="en-US" altLang="zh-CN" dirty="0" smtClean="0"/>
              <a:t>locks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683568" y="2492896"/>
            <a:ext cx="1656184" cy="79208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Blocking</a:t>
            </a:r>
            <a:endParaRPr lang="zh-CN" altLang="en-US" sz="2800" dirty="0"/>
          </a:p>
        </p:txBody>
      </p:sp>
      <p:sp>
        <p:nvSpPr>
          <p:cNvPr id="5" name="圆角矩形 4"/>
          <p:cNvSpPr/>
          <p:nvPr/>
        </p:nvSpPr>
        <p:spPr>
          <a:xfrm>
            <a:off x="661476" y="4689140"/>
            <a:ext cx="1656184" cy="79208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Spinning</a:t>
            </a:r>
            <a:endParaRPr lang="zh-CN" altLang="en-US" sz="2800" dirty="0"/>
          </a:p>
        </p:txBody>
      </p:sp>
      <p:sp>
        <p:nvSpPr>
          <p:cNvPr id="6" name="圆角矩形 5"/>
          <p:cNvSpPr/>
          <p:nvPr/>
        </p:nvSpPr>
        <p:spPr>
          <a:xfrm>
            <a:off x="2448272" y="1628800"/>
            <a:ext cx="6444208" cy="216024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800" dirty="0"/>
              <a:t>Scheduler blocks threads while they wait </a:t>
            </a:r>
            <a:endParaRPr lang="en-US" altLang="zh-CN" sz="2800" dirty="0" smtClean="0"/>
          </a:p>
          <a:p>
            <a:r>
              <a:rPr lang="en-US" altLang="zh-CN" sz="2800" dirty="0" smtClean="0"/>
              <a:t>Good </a:t>
            </a:r>
            <a:r>
              <a:rPr lang="en-US" altLang="zh-CN" sz="2800" dirty="0"/>
              <a:t>for long critical sections </a:t>
            </a:r>
            <a:endParaRPr lang="en-US" altLang="zh-CN" sz="2800" dirty="0" smtClean="0"/>
          </a:p>
          <a:p>
            <a:r>
              <a:rPr lang="en-US" altLang="zh-CN" sz="2800" dirty="0" smtClean="0"/>
              <a:t>Costly </a:t>
            </a:r>
            <a:r>
              <a:rPr lang="en-US" altLang="zh-CN" sz="2800" dirty="0"/>
              <a:t>if lock accessed lots </a:t>
            </a:r>
            <a:br>
              <a:rPr lang="en-US" altLang="zh-CN" sz="2800" dirty="0" smtClean="0"/>
            </a:br>
            <a:r>
              <a:rPr lang="en-US" altLang="zh-CN" sz="2800" dirty="0" smtClean="0"/>
              <a:t>Frequent </a:t>
            </a:r>
            <a:r>
              <a:rPr lang="en-US" altLang="zh-CN" sz="2800" dirty="0"/>
              <a:t>queue management</a:t>
            </a:r>
            <a:endParaRPr lang="en-US" altLang="zh-CN" sz="2800" dirty="0"/>
          </a:p>
        </p:txBody>
      </p:sp>
      <p:sp>
        <p:nvSpPr>
          <p:cNvPr id="8" name="圆角矩形 7"/>
          <p:cNvSpPr/>
          <p:nvPr/>
        </p:nvSpPr>
        <p:spPr>
          <a:xfrm>
            <a:off x="2469635" y="4005064"/>
            <a:ext cx="6444208" cy="216024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800" dirty="0"/>
              <a:t>Sit in a tight loop until lock acquisition Good for short critical sections </a:t>
            </a:r>
            <a:endParaRPr lang="en-US" altLang="zh-CN" sz="2800" dirty="0" smtClean="0"/>
          </a:p>
          <a:p>
            <a:r>
              <a:rPr lang="en-US" altLang="zh-CN" sz="2800" dirty="0" smtClean="0"/>
              <a:t>Costly </a:t>
            </a:r>
            <a:r>
              <a:rPr lang="en-US" altLang="zh-CN" sz="2800" dirty="0"/>
              <a:t>for long critical sections </a:t>
            </a:r>
            <a:endParaRPr lang="en-US" altLang="zh-CN" sz="2800" dirty="0" smtClean="0"/>
          </a:p>
          <a:p>
            <a:r>
              <a:rPr lang="en-US" altLang="zh-CN" sz="2800" dirty="0" smtClean="0"/>
              <a:t>Avoid </a:t>
            </a:r>
            <a:r>
              <a:rPr lang="en-US" altLang="zh-CN" sz="2800" dirty="0"/>
              <a:t>queue management</a:t>
            </a:r>
            <a:endParaRPr lang="en-US" altLang="zh-CN" sz="2800" dirty="0"/>
          </a:p>
        </p:txBody>
      </p:sp>
      <p:sp>
        <p:nvSpPr>
          <p:cNvPr id="3" name="文本框 2"/>
          <p:cNvSpPr txBox="1"/>
          <p:nvPr/>
        </p:nvSpPr>
        <p:spPr>
          <a:xfrm>
            <a:off x="755650" y="1557020"/>
            <a:ext cx="9391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考试题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936105" y="2780665"/>
            <a:ext cx="188658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800"/>
              <a:t>一般</a:t>
            </a:r>
            <a:r>
              <a:rPr lang="zh-CN" altLang="en-US" sz="800"/>
              <a:t>锁</a:t>
            </a:r>
            <a:endParaRPr lang="zh-CN" altLang="en-US" sz="800"/>
          </a:p>
          <a:p>
            <a:r>
              <a:rPr lang="zh-CN" altLang="en-US" sz="800"/>
              <a:t>调度程序在线程等待时阻塞线程</a:t>
            </a:r>
            <a:endParaRPr lang="zh-CN" altLang="en-US" sz="800"/>
          </a:p>
          <a:p>
            <a:r>
              <a:rPr lang="zh-CN" altLang="en-US" sz="800"/>
              <a:t>适合长临界段</a:t>
            </a:r>
            <a:endParaRPr lang="zh-CN" altLang="en-US" sz="800"/>
          </a:p>
          <a:p>
            <a:r>
              <a:rPr lang="zh-CN" altLang="en-US" sz="800"/>
              <a:t>如果锁访问了很多，代价很高</a:t>
            </a:r>
            <a:endParaRPr lang="zh-CN" altLang="en-US" sz="800"/>
          </a:p>
          <a:p>
            <a:r>
              <a:rPr lang="zh-CN" altLang="en-US" sz="800"/>
              <a:t>频繁的队列管理</a:t>
            </a:r>
            <a:endParaRPr lang="zh-CN" altLang="en-US" sz="800"/>
          </a:p>
          <a:p>
            <a:r>
              <a:rPr lang="zh-CN" altLang="en-US" sz="800"/>
              <a:t>循环</a:t>
            </a:r>
            <a:r>
              <a:rPr lang="zh-CN" altLang="en-US" sz="800"/>
              <a:t>锁</a:t>
            </a:r>
            <a:endParaRPr lang="zh-CN" altLang="en-US" sz="800"/>
          </a:p>
          <a:p>
            <a:r>
              <a:rPr lang="zh-CN" altLang="en-US" sz="800"/>
              <a:t>围成一圈，直到拿到锁</a:t>
            </a:r>
            <a:endParaRPr lang="zh-CN" altLang="en-US" sz="800"/>
          </a:p>
          <a:p>
            <a:r>
              <a:rPr lang="zh-CN" altLang="en-US" sz="800"/>
              <a:t>适用于较短的临界段</a:t>
            </a:r>
            <a:endParaRPr lang="zh-CN" altLang="en-US" sz="800"/>
          </a:p>
          <a:p>
            <a:r>
              <a:rPr lang="zh-CN" altLang="en-US" sz="800"/>
              <a:t>长临界段的成本很高</a:t>
            </a:r>
            <a:endParaRPr lang="zh-CN" altLang="en-US" sz="800"/>
          </a:p>
          <a:p>
            <a:r>
              <a:rPr lang="zh-CN" altLang="en-US" sz="800"/>
              <a:t>避免队列管理</a:t>
            </a:r>
            <a:endParaRPr lang="zh-CN" altLang="en-US" sz="8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Monitor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848074"/>
            <a:ext cx="8435280" cy="3278089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/>
              <a:t>Can </a:t>
            </a:r>
            <a:r>
              <a:rPr lang="en-US" altLang="zh-CN" dirty="0"/>
              <a:t>perform mutual exclusion </a:t>
            </a:r>
            <a:endParaRPr lang="en-US" altLang="zh-CN" dirty="0" smtClean="0"/>
          </a:p>
          <a:p>
            <a:r>
              <a:rPr lang="en-US" altLang="zh-CN" dirty="0" smtClean="0"/>
              <a:t>Block </a:t>
            </a:r>
            <a:r>
              <a:rPr lang="en-US" altLang="zh-CN" dirty="0"/>
              <a:t>for certain conditions to become true </a:t>
            </a:r>
            <a:endParaRPr lang="en-US" altLang="zh-CN" dirty="0" smtClean="0"/>
          </a:p>
          <a:p>
            <a:r>
              <a:rPr lang="en-US" altLang="zh-CN" dirty="0" smtClean="0"/>
              <a:t>Notify </a:t>
            </a:r>
            <a:r>
              <a:rPr lang="en-US" altLang="zh-CN" dirty="0"/>
              <a:t>other threads that conditions are now true</a:t>
            </a:r>
            <a:endParaRPr lang="en-US" altLang="zh-CN" dirty="0"/>
          </a:p>
          <a:p>
            <a:r>
              <a:rPr lang="en-US" altLang="zh-CN" dirty="0" smtClean="0"/>
              <a:t>You </a:t>
            </a:r>
            <a:r>
              <a:rPr lang="en-US" altLang="zh-CN" dirty="0"/>
              <a:t>have been using this with the synchronized keyword in Java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1763688" y="1556792"/>
            <a:ext cx="5904656" cy="115212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/>
              <a:t>Concurrent control construct for synchronization and scheduling</a:t>
            </a:r>
            <a:endParaRPr lang="zh-CN" altLang="en-US" sz="2800"/>
          </a:p>
        </p:txBody>
      </p:sp>
      <p:sp>
        <p:nvSpPr>
          <p:cNvPr id="5" name="文本框 4"/>
          <p:cNvSpPr txBox="1"/>
          <p:nvPr/>
        </p:nvSpPr>
        <p:spPr>
          <a:xfrm>
            <a:off x="4283710" y="5373370"/>
            <a:ext cx="351472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同步调度并行控制结构</a:t>
            </a:r>
            <a:endParaRPr lang="zh-CN" altLang="en-US"/>
          </a:p>
          <a:p>
            <a:r>
              <a:rPr lang="zh-CN" altLang="en-US"/>
              <a:t>可以进行互斥</a:t>
            </a:r>
            <a:endParaRPr lang="zh-CN" altLang="en-US"/>
          </a:p>
          <a:p>
            <a:r>
              <a:rPr lang="zh-CN" altLang="en-US"/>
              <a:t>阻塞某些条件的实现</a:t>
            </a:r>
            <a:endParaRPr lang="zh-CN" altLang="en-US"/>
          </a:p>
          <a:p>
            <a:r>
              <a:rPr lang="zh-CN" altLang="en-US"/>
              <a:t>通知其他现在</a:t>
            </a:r>
            <a:r>
              <a:rPr lang="zh-CN" altLang="en-US">
                <a:sym typeface="+mn-ea"/>
              </a:rPr>
              <a:t>条件</a:t>
            </a:r>
            <a:r>
              <a:rPr lang="zh-CN" altLang="en-US">
                <a:sym typeface="+mn-ea"/>
              </a:rPr>
              <a:t>为真的</a:t>
            </a:r>
            <a:r>
              <a:rPr lang="zh-CN" altLang="en-US"/>
              <a:t>线程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211955" y="1268730"/>
            <a:ext cx="7880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监控</a:t>
            </a:r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27631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dirty="0"/>
              <a:t>Monitors in the Real </a:t>
            </a:r>
            <a:r>
              <a:rPr lang="en-US" altLang="zh-CN" dirty="0" smtClean="0"/>
              <a:t>World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94966" y="1600200"/>
            <a:ext cx="7554067" cy="4525963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The ‘Monitor Room</a:t>
            </a:r>
            <a:r>
              <a:rPr lang="en-US" altLang="zh-CN" dirty="0" smtClean="0"/>
              <a:t>’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122342" y="1600200"/>
            <a:ext cx="4899316" cy="4525963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588125" y="1196975"/>
            <a:ext cx="1332865" cy="4229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虚假</a:t>
            </a:r>
            <a:r>
              <a:rPr lang="zh-CN" altLang="en-US"/>
              <a:t>唤醒</a:t>
            </a:r>
            <a:endParaRPr lang="zh-CN" altLang="en-US"/>
          </a:p>
        </p:txBody>
      </p:sp>
      <p:cxnSp>
        <p:nvCxnSpPr>
          <p:cNvPr id="5" name="直接箭头连接符 4"/>
          <p:cNvCxnSpPr/>
          <p:nvPr/>
        </p:nvCxnSpPr>
        <p:spPr>
          <a:xfrm flipH="1">
            <a:off x="6155690" y="1602740"/>
            <a:ext cx="452755" cy="3143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667385" y="1080135"/>
            <a:ext cx="28962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monitor</a:t>
            </a:r>
            <a:r>
              <a:rPr lang="zh-CN" altLang="en-US"/>
              <a:t>相当于一个</a:t>
            </a:r>
            <a:r>
              <a:rPr lang="zh-CN" altLang="en-US"/>
              <a:t>系统，管理整个</a:t>
            </a:r>
            <a:r>
              <a:rPr lang="zh-CN" altLang="en-US"/>
              <a:t>流程</a:t>
            </a:r>
            <a:endParaRPr lang="zh-CN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7684"/>
            <a:ext cx="8229600" cy="1143000"/>
          </a:xfrm>
        </p:spPr>
        <p:txBody>
          <a:bodyPr/>
          <a:lstStyle/>
          <a:p>
            <a:r>
              <a:rPr lang="en-US" altLang="zh-CN" dirty="0"/>
              <a:t>Thundering Herd Problem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94096" y="1590683"/>
            <a:ext cx="7722319" cy="3321655"/>
          </a:xfrm>
          <a:prstGeom prst="rect">
            <a:avLst/>
          </a:prstGeom>
        </p:spPr>
      </p:pic>
      <p:sp>
        <p:nvSpPr>
          <p:cNvPr id="5" name="圆角矩形 4"/>
          <p:cNvSpPr/>
          <p:nvPr/>
        </p:nvSpPr>
        <p:spPr>
          <a:xfrm>
            <a:off x="899592" y="5085184"/>
            <a:ext cx="7344816" cy="115212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/>
              <a:t>Depends on shared resource </a:t>
            </a:r>
            <a:endParaRPr lang="en-US" altLang="zh-CN" sz="4000" dirty="0" smtClean="0"/>
          </a:p>
          <a:p>
            <a:pPr algn="ctr"/>
            <a:r>
              <a:rPr lang="en-US" altLang="zh-CN" sz="4000" dirty="0" smtClean="0"/>
              <a:t>Semaphore                    </a:t>
            </a:r>
            <a:r>
              <a:rPr lang="en-US" altLang="zh-CN" sz="4000" dirty="0"/>
              <a:t>CPU</a:t>
            </a:r>
            <a:endParaRPr lang="zh-CN" altLang="en-US" sz="40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Summary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/>
              <a:t>Spin lock implementation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Interrupt </a:t>
            </a:r>
            <a:r>
              <a:rPr lang="en-US" altLang="zh-CN" dirty="0"/>
              <a:t> Hardware support (this is the most prevalent)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Software </a:t>
            </a:r>
            <a:r>
              <a:rPr lang="en-US" altLang="zh-CN" dirty="0"/>
              <a:t>only</a:t>
            </a:r>
            <a:endParaRPr lang="en-US" altLang="zh-CN" dirty="0"/>
          </a:p>
          <a:p>
            <a:r>
              <a:rPr lang="en-US" altLang="zh-CN" dirty="0"/>
              <a:t>Blocking or spinning locks?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As </a:t>
            </a:r>
            <a:r>
              <a:rPr lang="en-US" altLang="zh-CN" dirty="0"/>
              <a:t>always, depends on context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Can </a:t>
            </a:r>
            <a:r>
              <a:rPr lang="en-US" altLang="zh-CN" dirty="0"/>
              <a:t>result in massive performance degradation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Number </a:t>
            </a:r>
            <a:r>
              <a:rPr lang="en-US" altLang="zh-CN" dirty="0"/>
              <a:t>of threads and critical section duration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You’ll </a:t>
            </a:r>
            <a:r>
              <a:rPr lang="en-US" altLang="zh-CN" dirty="0"/>
              <a:t>want to experiment within your own systems</a:t>
            </a:r>
            <a:endParaRPr lang="en-US" altLang="zh-CN" dirty="0"/>
          </a:p>
          <a:p>
            <a:r>
              <a:rPr lang="en-US" altLang="zh-CN" dirty="0"/>
              <a:t>Monitors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Concurrent </a:t>
            </a:r>
            <a:r>
              <a:rPr lang="en-US" altLang="zh-CN" dirty="0"/>
              <a:t>control construct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More </a:t>
            </a:r>
            <a:r>
              <a:rPr lang="en-US" altLang="zh-CN" dirty="0"/>
              <a:t>on this next lecture…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08104" y="4869160"/>
            <a:ext cx="2743418" cy="151216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715510" y="2708910"/>
            <a:ext cx="17468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长</a:t>
            </a:r>
            <a:r>
              <a:rPr lang="en-US" altLang="zh-CN"/>
              <a:t>/</a:t>
            </a:r>
            <a:r>
              <a:rPr lang="zh-CN" altLang="en-US"/>
              <a:t>短</a:t>
            </a:r>
            <a:r>
              <a:rPr lang="zh-CN" altLang="en-US"/>
              <a:t>临界区</a:t>
            </a:r>
            <a:endParaRPr lang="zh-CN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699792" y="2060848"/>
            <a:ext cx="349672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Question</a:t>
            </a:r>
            <a:r>
              <a:rPr lang="zh-CN" alt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？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3501008"/>
            <a:ext cx="6191250" cy="29051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71700" y="620688"/>
            <a:ext cx="6377940" cy="1293028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Spinlock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4360" y="1700808"/>
            <a:ext cx="7955280" cy="4069080"/>
          </a:xfrm>
        </p:spPr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Each java object has an intrinsic lock 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lvl="1"/>
            <a:r>
              <a:rPr lang="en-US" altLang="zh-CN" dirty="0" err="1" smtClean="0">
                <a:solidFill>
                  <a:schemeClr val="bg1"/>
                </a:solidFill>
              </a:rPr>
              <a:t>Object.wait</a:t>
            </a:r>
            <a:r>
              <a:rPr lang="en-US" altLang="zh-CN" dirty="0">
                <a:solidFill>
                  <a:schemeClr val="bg1"/>
                </a:solidFill>
              </a:rPr>
              <a:t>(); 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lvl="1"/>
            <a:r>
              <a:rPr lang="en-US" altLang="zh-CN" dirty="0" err="1" smtClean="0">
                <a:solidFill>
                  <a:schemeClr val="bg1"/>
                </a:solidFill>
              </a:rPr>
              <a:t>Object.notify</a:t>
            </a:r>
            <a:r>
              <a:rPr lang="en-US" altLang="zh-CN" dirty="0">
                <a:solidFill>
                  <a:schemeClr val="bg1"/>
                </a:solidFill>
              </a:rPr>
              <a:t>();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So far we have dealt with threads that wait until notified 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lvl="1"/>
            <a:r>
              <a:rPr lang="en-US" altLang="zh-CN" dirty="0" smtClean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(This is implicit using synchronized keyword)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u="sng" dirty="0">
                <a:solidFill>
                  <a:schemeClr val="bg1"/>
                </a:solidFill>
              </a:rPr>
              <a:t>An alternative is to keep the thread active, and continuously ‘spin’ attempting to acquire the lock </a:t>
            </a:r>
            <a:endParaRPr lang="en-US" altLang="zh-CN" u="sng" dirty="0" smtClean="0">
              <a:solidFill>
                <a:schemeClr val="bg1"/>
              </a:solidFill>
            </a:endParaRPr>
          </a:p>
          <a:p>
            <a:pPr lvl="1"/>
            <a:r>
              <a:rPr lang="en-US" altLang="zh-CN" u="sng" dirty="0" smtClean="0">
                <a:solidFill>
                  <a:schemeClr val="bg1"/>
                </a:solidFill>
              </a:rPr>
              <a:t>This </a:t>
            </a:r>
            <a:r>
              <a:rPr lang="en-US" altLang="zh-CN" u="sng" dirty="0">
                <a:solidFill>
                  <a:schemeClr val="bg1"/>
                </a:solidFill>
              </a:rPr>
              <a:t>is a spin lock </a:t>
            </a:r>
            <a:endParaRPr lang="en-US" altLang="zh-CN" u="sng" dirty="0" smtClean="0">
              <a:solidFill>
                <a:schemeClr val="bg1"/>
              </a:solidFill>
            </a:endParaRPr>
          </a:p>
          <a:p>
            <a:pPr lvl="1"/>
            <a:r>
              <a:rPr lang="en-US" altLang="zh-CN" u="sng" dirty="0" smtClean="0">
                <a:solidFill>
                  <a:schemeClr val="bg1"/>
                </a:solidFill>
              </a:rPr>
              <a:t>(</a:t>
            </a:r>
            <a:r>
              <a:rPr lang="en-US" altLang="zh-CN" u="sng" dirty="0">
                <a:solidFill>
                  <a:schemeClr val="bg1"/>
                </a:solidFill>
              </a:rPr>
              <a:t>Potentially) improves threading performance and CPU </a:t>
            </a:r>
            <a:r>
              <a:rPr lang="en-US" altLang="zh-CN" u="sng" dirty="0" smtClean="0">
                <a:solidFill>
                  <a:schemeClr val="bg1"/>
                </a:solidFill>
              </a:rPr>
              <a:t>usage</a:t>
            </a:r>
            <a:endParaRPr lang="zh-CN" altLang="en-US" u="sng" dirty="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585845" y="5486400"/>
            <a:ext cx="19945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不睡觉，</a:t>
            </a:r>
            <a:r>
              <a:rPr lang="zh-CN" altLang="en-US">
                <a:solidFill>
                  <a:schemeClr val="bg1"/>
                </a:solidFill>
              </a:rPr>
              <a:t>一直等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An Attempted Spin Lock </a:t>
            </a:r>
            <a:r>
              <a:rPr lang="en-US" altLang="zh-CN" dirty="0" smtClean="0">
                <a:solidFill>
                  <a:schemeClr val="bg1"/>
                </a:solidFill>
              </a:rPr>
              <a:t>Implementation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594360" y="3068960"/>
            <a:ext cx="4697720" cy="319468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void </a:t>
            </a:r>
            <a:r>
              <a:rPr lang="en-US" altLang="zh-CN" dirty="0" err="1">
                <a:solidFill>
                  <a:schemeClr val="bg1"/>
                </a:solidFill>
              </a:rPr>
              <a:t>get_lock</a:t>
            </a:r>
            <a:r>
              <a:rPr lang="en-US" altLang="zh-CN" dirty="0">
                <a:solidFill>
                  <a:schemeClr val="bg1"/>
                </a:solidFill>
              </a:rPr>
              <a:t> (</a:t>
            </a:r>
            <a:r>
              <a:rPr lang="en-US" altLang="zh-CN" dirty="0" err="1">
                <a:solidFill>
                  <a:schemeClr val="bg1"/>
                </a:solidFill>
              </a:rPr>
              <a:t>int</a:t>
            </a:r>
            <a:r>
              <a:rPr lang="en-US" altLang="zh-CN" dirty="0">
                <a:solidFill>
                  <a:schemeClr val="bg1"/>
                </a:solidFill>
              </a:rPr>
              <a:t> *</a:t>
            </a:r>
            <a:r>
              <a:rPr lang="en-US" altLang="zh-CN" dirty="0" err="1">
                <a:solidFill>
                  <a:schemeClr val="bg1"/>
                </a:solidFill>
              </a:rPr>
              <a:t>lk</a:t>
            </a:r>
            <a:r>
              <a:rPr lang="en-US" altLang="zh-CN" dirty="0">
                <a:solidFill>
                  <a:schemeClr val="bg1"/>
                </a:solidFill>
              </a:rPr>
              <a:t>) </a:t>
            </a:r>
            <a:r>
              <a:rPr lang="en-US" altLang="zh-CN" dirty="0" smtClean="0">
                <a:solidFill>
                  <a:schemeClr val="bg1"/>
                </a:solidFill>
              </a:rPr>
              <a:t> 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 { </a:t>
            </a:r>
            <a:r>
              <a:rPr lang="en-US" altLang="zh-CN" dirty="0">
                <a:solidFill>
                  <a:schemeClr val="bg1"/>
                </a:solidFill>
              </a:rPr>
              <a:t>while (*</a:t>
            </a:r>
            <a:r>
              <a:rPr lang="en-US" altLang="zh-CN" dirty="0" err="1">
                <a:solidFill>
                  <a:schemeClr val="bg1"/>
                </a:solidFill>
              </a:rPr>
              <a:t>lk</a:t>
            </a:r>
            <a:r>
              <a:rPr lang="en-US" altLang="zh-CN" dirty="0">
                <a:solidFill>
                  <a:schemeClr val="bg1"/>
                </a:solidFill>
              </a:rPr>
              <a:t> ==1); 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   *</a:t>
            </a:r>
            <a:r>
              <a:rPr lang="en-US" altLang="zh-CN" dirty="0" err="1">
                <a:solidFill>
                  <a:schemeClr val="bg1"/>
                </a:solidFill>
              </a:rPr>
              <a:t>lk</a:t>
            </a:r>
            <a:r>
              <a:rPr lang="en-US" altLang="zh-CN" dirty="0">
                <a:solidFill>
                  <a:schemeClr val="bg1"/>
                </a:solidFill>
              </a:rPr>
              <a:t> = 1; // Claim the lock }</a:t>
            </a:r>
            <a:endParaRPr lang="en-US" altLang="zh-CN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bg1"/>
                </a:solidFill>
              </a:rPr>
              <a:t>void </a:t>
            </a:r>
            <a:r>
              <a:rPr lang="en-US" altLang="zh-CN" dirty="0" err="1">
                <a:solidFill>
                  <a:schemeClr val="bg1"/>
                </a:solidFill>
              </a:rPr>
              <a:t>release_lock</a:t>
            </a:r>
            <a:r>
              <a:rPr lang="en-US" altLang="zh-CN" dirty="0">
                <a:solidFill>
                  <a:schemeClr val="bg1"/>
                </a:solidFill>
              </a:rPr>
              <a:t>(</a:t>
            </a:r>
            <a:r>
              <a:rPr lang="en-US" altLang="zh-CN" dirty="0" err="1">
                <a:solidFill>
                  <a:schemeClr val="bg1"/>
                </a:solidFill>
              </a:rPr>
              <a:t>int</a:t>
            </a:r>
            <a:r>
              <a:rPr lang="en-US" altLang="zh-CN" dirty="0">
                <a:solidFill>
                  <a:schemeClr val="bg1"/>
                </a:solidFill>
              </a:rPr>
              <a:t> *</a:t>
            </a:r>
            <a:r>
              <a:rPr lang="en-US" altLang="zh-CN" dirty="0" err="1">
                <a:solidFill>
                  <a:schemeClr val="bg1"/>
                </a:solidFill>
              </a:rPr>
              <a:t>lk</a:t>
            </a:r>
            <a:r>
              <a:rPr lang="en-US" altLang="zh-CN" dirty="0">
                <a:solidFill>
                  <a:schemeClr val="bg1"/>
                </a:solidFill>
              </a:rPr>
              <a:t>) { *</a:t>
            </a:r>
            <a:r>
              <a:rPr lang="en-US" altLang="zh-CN" dirty="0" err="1">
                <a:solidFill>
                  <a:schemeClr val="bg1"/>
                </a:solidFill>
              </a:rPr>
              <a:t>lk</a:t>
            </a:r>
            <a:r>
              <a:rPr lang="en-US" altLang="zh-CN" dirty="0">
                <a:solidFill>
                  <a:schemeClr val="bg1"/>
                </a:solidFill>
              </a:rPr>
              <a:t> = 0; //Let someone else claim lock }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776367" y="1981104"/>
            <a:ext cx="2160240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err="1"/>
              <a:t>lk</a:t>
            </a:r>
            <a:r>
              <a:rPr lang="en-US" altLang="zh-CN" sz="2800" dirty="0"/>
              <a:t> == 0 </a:t>
            </a:r>
            <a:endParaRPr lang="en-US" altLang="zh-CN" sz="2800" dirty="0" smtClean="0"/>
          </a:p>
          <a:p>
            <a:pPr algn="ctr"/>
            <a:r>
              <a:rPr lang="en-US" altLang="zh-CN" sz="2800" dirty="0" smtClean="0"/>
              <a:t>Lock </a:t>
            </a:r>
            <a:r>
              <a:rPr lang="en-US" altLang="zh-CN" sz="2800" dirty="0"/>
              <a:t>is free</a:t>
            </a:r>
            <a:endParaRPr lang="zh-CN" altLang="en-US" sz="2800" dirty="0"/>
          </a:p>
        </p:txBody>
      </p:sp>
      <p:sp>
        <p:nvSpPr>
          <p:cNvPr id="8" name="圆角矩形 7"/>
          <p:cNvSpPr/>
          <p:nvPr/>
        </p:nvSpPr>
        <p:spPr>
          <a:xfrm>
            <a:off x="3035796" y="1981104"/>
            <a:ext cx="2592288" cy="8675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err="1"/>
              <a:t>lk</a:t>
            </a:r>
            <a:r>
              <a:rPr lang="en-US" altLang="zh-CN" sz="2800" dirty="0"/>
              <a:t> == 1 </a:t>
            </a:r>
            <a:endParaRPr lang="en-US" altLang="zh-CN" sz="2800" dirty="0" smtClean="0"/>
          </a:p>
          <a:p>
            <a:pPr algn="ctr"/>
            <a:r>
              <a:rPr lang="en-US" altLang="zh-CN" sz="2800" dirty="0" smtClean="0"/>
              <a:t>Lock </a:t>
            </a:r>
            <a:r>
              <a:rPr lang="en-US" altLang="zh-CN" sz="2800" dirty="0"/>
              <a:t>is taken</a:t>
            </a:r>
            <a:endParaRPr lang="zh-CN" altLang="en-US" sz="2800" dirty="0"/>
          </a:p>
        </p:txBody>
      </p:sp>
      <p:sp>
        <p:nvSpPr>
          <p:cNvPr id="9" name="右箭头 8"/>
          <p:cNvSpPr/>
          <p:nvPr/>
        </p:nvSpPr>
        <p:spPr>
          <a:xfrm rot="5400000">
            <a:off x="-795791" y="1590619"/>
            <a:ext cx="2280220" cy="8640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Do  </a:t>
            </a:r>
            <a:r>
              <a:rPr lang="en-US" altLang="zh-CN" dirty="0">
                <a:solidFill>
                  <a:schemeClr val="bg1"/>
                </a:solidFill>
              </a:rPr>
              <a:t>nothing (spin)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503428" y="5661248"/>
            <a:ext cx="4037395" cy="10287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Critical section is not accessed atomically</a:t>
            </a:r>
            <a:endParaRPr lang="zh-CN" altLang="en-US" sz="2800" dirty="0"/>
          </a:p>
        </p:txBody>
      </p:sp>
      <p:sp>
        <p:nvSpPr>
          <p:cNvPr id="11" name="圆角矩形 10"/>
          <p:cNvSpPr/>
          <p:nvPr/>
        </p:nvSpPr>
        <p:spPr>
          <a:xfrm>
            <a:off x="5724128" y="2022667"/>
            <a:ext cx="3240360" cy="54223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Competition on variable lk</a:t>
            </a:r>
            <a:endParaRPr lang="en-US" altLang="zh-CN"/>
          </a:p>
        </p:txBody>
      </p:sp>
      <p:sp>
        <p:nvSpPr>
          <p:cNvPr id="12" name="圆角矩形 11"/>
          <p:cNvSpPr/>
          <p:nvPr/>
        </p:nvSpPr>
        <p:spPr>
          <a:xfrm>
            <a:off x="5724128" y="2891658"/>
            <a:ext cx="3240360" cy="54223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P1 reads </a:t>
            </a:r>
            <a:r>
              <a:rPr lang="en-US" altLang="zh-CN" dirty="0" smtClean="0"/>
              <a:t>zero</a:t>
            </a:r>
            <a:r>
              <a:rPr lang="en-US" altLang="zh-CN" dirty="0"/>
              <a:t>, drops out of while loop</a:t>
            </a:r>
            <a:endParaRPr lang="en-US" altLang="zh-CN" dirty="0"/>
          </a:p>
        </p:txBody>
      </p:sp>
      <p:sp>
        <p:nvSpPr>
          <p:cNvPr id="13" name="圆角矩形 12"/>
          <p:cNvSpPr/>
          <p:nvPr/>
        </p:nvSpPr>
        <p:spPr>
          <a:xfrm>
            <a:off x="5383012" y="3763634"/>
            <a:ext cx="3581476" cy="54223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Context switch occurs before P1 sets </a:t>
            </a:r>
            <a:r>
              <a:rPr lang="en-US" altLang="zh-CN" dirty="0" err="1"/>
              <a:t>lk</a:t>
            </a:r>
            <a:r>
              <a:rPr lang="en-US" altLang="zh-CN" dirty="0"/>
              <a:t> to 1 (claim lock)</a:t>
            </a:r>
            <a:endParaRPr lang="en-US" altLang="zh-CN" dirty="0"/>
          </a:p>
        </p:txBody>
      </p:sp>
      <p:sp>
        <p:nvSpPr>
          <p:cNvPr id="14" name="圆角矩形 13"/>
          <p:cNvSpPr/>
          <p:nvPr/>
        </p:nvSpPr>
        <p:spPr>
          <a:xfrm>
            <a:off x="5360670" y="4706152"/>
            <a:ext cx="3603818" cy="54223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P2 is scheduled, runs through </a:t>
            </a:r>
            <a:r>
              <a:rPr lang="en-US" altLang="zh-CN" dirty="0" err="1"/>
              <a:t>get_lock</a:t>
            </a:r>
            <a:r>
              <a:rPr lang="en-US" altLang="zh-CN" dirty="0"/>
              <a:t>(), claims </a:t>
            </a:r>
            <a:r>
              <a:rPr lang="en-US" altLang="zh-CN" dirty="0" smtClean="0"/>
              <a:t>lock</a:t>
            </a:r>
            <a:endParaRPr lang="en-US" altLang="zh-CN" dirty="0"/>
          </a:p>
        </p:txBody>
      </p:sp>
      <p:sp>
        <p:nvSpPr>
          <p:cNvPr id="15" name="圆角矩形 14"/>
          <p:cNvSpPr/>
          <p:nvPr/>
        </p:nvSpPr>
        <p:spPr>
          <a:xfrm>
            <a:off x="5222912" y="5597525"/>
            <a:ext cx="3603818" cy="54223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P1 resumes, also claims the lock!</a:t>
            </a:r>
            <a:endParaRPr lang="en-US" altLang="zh-C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5394" y="620688"/>
            <a:ext cx="6377940" cy="1293028"/>
          </a:xfrm>
        </p:spPr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Spin lock </a:t>
            </a:r>
            <a:r>
              <a:rPr lang="en-US" altLang="zh-CN" dirty="0" smtClean="0">
                <a:solidFill>
                  <a:schemeClr val="bg1"/>
                </a:solidFill>
              </a:rPr>
              <a:t>execution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3728180" y="1601369"/>
            <a:ext cx="1656184" cy="50717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*</a:t>
            </a:r>
            <a:r>
              <a:rPr lang="en-US" altLang="zh-CN" sz="2800" dirty="0" err="1"/>
              <a:t>lk</a:t>
            </a:r>
            <a:r>
              <a:rPr lang="en-US" altLang="zh-CN" sz="2800" dirty="0"/>
              <a:t> = 0;</a:t>
            </a:r>
            <a:endParaRPr lang="en-US" altLang="zh-CN" sz="2800" dirty="0"/>
          </a:p>
        </p:txBody>
      </p:sp>
      <p:sp>
        <p:nvSpPr>
          <p:cNvPr id="6" name="圆角矩形 5"/>
          <p:cNvSpPr/>
          <p:nvPr/>
        </p:nvSpPr>
        <p:spPr>
          <a:xfrm>
            <a:off x="3734929" y="2438128"/>
            <a:ext cx="1779924" cy="42897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while (*lk ==1);</a:t>
            </a:r>
            <a:endParaRPr lang="en-US" altLang="zh-CN"/>
          </a:p>
        </p:txBody>
      </p:sp>
      <p:sp>
        <p:nvSpPr>
          <p:cNvPr id="7" name="圆角矩形 6"/>
          <p:cNvSpPr/>
          <p:nvPr/>
        </p:nvSpPr>
        <p:spPr>
          <a:xfrm>
            <a:off x="3734929" y="2972637"/>
            <a:ext cx="1779924" cy="42897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while (*lk ==1);</a:t>
            </a:r>
            <a:endParaRPr lang="en-US" altLang="zh-CN"/>
          </a:p>
        </p:txBody>
      </p:sp>
      <p:sp>
        <p:nvSpPr>
          <p:cNvPr id="8" name="圆角矩形 7"/>
          <p:cNvSpPr/>
          <p:nvPr/>
        </p:nvSpPr>
        <p:spPr>
          <a:xfrm>
            <a:off x="3728180" y="3579154"/>
            <a:ext cx="1779924" cy="42897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*lk = 1;</a:t>
            </a:r>
            <a:endParaRPr lang="en-US" altLang="zh-CN"/>
          </a:p>
        </p:txBody>
      </p:sp>
      <p:sp>
        <p:nvSpPr>
          <p:cNvPr id="9" name="圆角矩形 8"/>
          <p:cNvSpPr/>
          <p:nvPr/>
        </p:nvSpPr>
        <p:spPr>
          <a:xfrm>
            <a:off x="3728180" y="4127834"/>
            <a:ext cx="1779924" cy="42897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*lk = 1;</a:t>
            </a:r>
            <a:endParaRPr lang="en-US" altLang="zh-CN"/>
          </a:p>
        </p:txBody>
      </p:sp>
      <p:sp>
        <p:nvSpPr>
          <p:cNvPr id="10" name="圆角矩形 9"/>
          <p:cNvSpPr/>
          <p:nvPr/>
        </p:nvSpPr>
        <p:spPr>
          <a:xfrm>
            <a:off x="3728180" y="4700829"/>
            <a:ext cx="1779924" cy="42897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return</a:t>
            </a:r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3728180" y="5232269"/>
            <a:ext cx="1779924" cy="42897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return</a:t>
            </a:r>
            <a:endParaRPr lang="zh-CN" altLang="en-US"/>
          </a:p>
        </p:txBody>
      </p:sp>
      <p:sp>
        <p:nvSpPr>
          <p:cNvPr id="12" name="右箭头 11"/>
          <p:cNvSpPr/>
          <p:nvPr/>
        </p:nvSpPr>
        <p:spPr>
          <a:xfrm>
            <a:off x="1055284" y="2432553"/>
            <a:ext cx="2580612" cy="8640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bg1"/>
                </a:solidFill>
              </a:rPr>
              <a:t>Context Switch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5868144" y="2432553"/>
            <a:ext cx="2705190" cy="86409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Both threads read 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*</a:t>
            </a:r>
            <a:r>
              <a:rPr lang="en-US" altLang="zh-CN" dirty="0" err="1"/>
              <a:t>lk</a:t>
            </a:r>
            <a:r>
              <a:rPr lang="en-US" altLang="zh-CN" dirty="0"/>
              <a:t> = 0</a:t>
            </a:r>
            <a:endParaRPr lang="en-US" altLang="zh-CN" dirty="0"/>
          </a:p>
        </p:txBody>
      </p:sp>
      <p:sp>
        <p:nvSpPr>
          <p:cNvPr id="14" name="圆角矩形 13"/>
          <p:cNvSpPr/>
          <p:nvPr/>
        </p:nvSpPr>
        <p:spPr>
          <a:xfrm>
            <a:off x="5892227" y="3910275"/>
            <a:ext cx="2705190" cy="86409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Both acquire the lock</a:t>
            </a:r>
            <a:endParaRPr lang="en-US" altLang="zh-CN" dirty="0"/>
          </a:p>
        </p:txBody>
      </p:sp>
      <p:sp>
        <p:nvSpPr>
          <p:cNvPr id="15" name="圆角矩形 14"/>
          <p:cNvSpPr/>
          <p:nvPr/>
        </p:nvSpPr>
        <p:spPr>
          <a:xfrm>
            <a:off x="1979712" y="5877272"/>
            <a:ext cx="5832648" cy="89454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Violates mutual exclusion (we have two threads with the same lock!)</a:t>
            </a:r>
            <a:endParaRPr lang="en-US" altLang="zh-CN" sz="2400" dirty="0"/>
          </a:p>
        </p:txBody>
      </p:sp>
      <p:sp>
        <p:nvSpPr>
          <p:cNvPr id="3" name="文本框 2"/>
          <p:cNvSpPr txBox="1"/>
          <p:nvPr/>
        </p:nvSpPr>
        <p:spPr>
          <a:xfrm>
            <a:off x="868045" y="3909060"/>
            <a:ext cx="19043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同时得到</a:t>
            </a:r>
            <a:r>
              <a:rPr lang="zh-CN" altLang="en-US">
                <a:solidFill>
                  <a:schemeClr val="bg1"/>
                </a:solidFill>
              </a:rPr>
              <a:t>锁！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19672" y="404664"/>
            <a:ext cx="6377940" cy="1293028"/>
          </a:xfrm>
        </p:spPr>
        <p:txBody>
          <a:bodyPr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Solution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2627784" y="1649711"/>
            <a:ext cx="3473584" cy="7231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Disable interrupts</a:t>
            </a:r>
            <a:endParaRPr lang="en-US" altLang="zh-CN" sz="2800" dirty="0"/>
          </a:p>
        </p:txBody>
      </p:sp>
      <p:sp>
        <p:nvSpPr>
          <p:cNvPr id="6" name="圆角矩形 5"/>
          <p:cNvSpPr/>
          <p:nvPr/>
        </p:nvSpPr>
        <p:spPr>
          <a:xfrm>
            <a:off x="1763688" y="2636912"/>
            <a:ext cx="5112568" cy="122413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Special machine instruction ensuring atomicity</a:t>
            </a:r>
            <a:endParaRPr lang="en-US" altLang="zh-CN" sz="2800" dirty="0"/>
          </a:p>
        </p:txBody>
      </p:sp>
      <p:sp>
        <p:nvSpPr>
          <p:cNvPr id="7" name="圆角矩形 6"/>
          <p:cNvSpPr/>
          <p:nvPr/>
        </p:nvSpPr>
        <p:spPr>
          <a:xfrm>
            <a:off x="1754754" y="4158070"/>
            <a:ext cx="5328592" cy="115212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Software-only solution</a:t>
            </a:r>
            <a:endParaRPr lang="en-US" altLang="zh-CN" sz="2800" dirty="0"/>
          </a:p>
        </p:txBody>
      </p:sp>
      <p:sp>
        <p:nvSpPr>
          <p:cNvPr id="8" name="圆角矩形 7"/>
          <p:cNvSpPr/>
          <p:nvPr/>
        </p:nvSpPr>
        <p:spPr>
          <a:xfrm>
            <a:off x="611560" y="5589240"/>
            <a:ext cx="7488832" cy="115212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In Java would fix this by simply making get_lock() a critical section by using synchronize. Here we are trying to provide a lock with which synchronize might itself by implemented!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6346190" y="1928495"/>
            <a:ext cx="175450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系统</a:t>
            </a:r>
            <a:r>
              <a:rPr lang="zh-CN" altLang="en-US">
                <a:solidFill>
                  <a:schemeClr val="bg1"/>
                </a:solidFill>
              </a:rPr>
              <a:t>中断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机器</a:t>
            </a:r>
            <a:r>
              <a:rPr lang="zh-CN" altLang="en-US">
                <a:solidFill>
                  <a:schemeClr val="bg1"/>
                </a:solidFill>
              </a:rPr>
              <a:t>指令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软件</a:t>
            </a:r>
            <a:r>
              <a:rPr lang="zh-CN" altLang="en-US">
                <a:solidFill>
                  <a:schemeClr val="bg1"/>
                </a:solidFill>
              </a:rPr>
              <a:t>方案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777105" y="5357495"/>
            <a:ext cx="26035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java:</a:t>
            </a:r>
            <a:r>
              <a:rPr lang="zh-CN" altLang="en-US">
                <a:solidFill>
                  <a:schemeClr val="bg1"/>
                </a:solidFill>
              </a:rPr>
              <a:t>使用同步</a:t>
            </a:r>
            <a:r>
              <a:rPr lang="zh-CN" altLang="en-US">
                <a:solidFill>
                  <a:schemeClr val="bg1"/>
                </a:solidFill>
              </a:rPr>
              <a:t>语句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Disabling Interrupts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332856"/>
          </a:xfrm>
        </p:spPr>
        <p:txBody>
          <a:bodyPr/>
          <a:lstStyle/>
          <a:p>
            <a:r>
              <a:rPr lang="en-US" altLang="zh-CN" dirty="0"/>
              <a:t>Pre-emptive context switched only happens when interrupt occurs</a:t>
            </a:r>
            <a:endParaRPr lang="en-US" altLang="zh-CN" dirty="0"/>
          </a:p>
          <a:p>
            <a:r>
              <a:rPr lang="en-US" altLang="zh-CN" dirty="0"/>
              <a:t>Could disable interrupts to prevent context switch in critical section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2123728" y="3751574"/>
            <a:ext cx="5770984" cy="90156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void </a:t>
            </a:r>
            <a:r>
              <a:rPr lang="en-US" altLang="zh-CN" sz="2800" dirty="0" err="1"/>
              <a:t>get_lock</a:t>
            </a:r>
            <a:r>
              <a:rPr lang="en-US" altLang="zh-CN" sz="2800" dirty="0"/>
              <a:t>() </a:t>
            </a:r>
            <a:endParaRPr lang="en-US" altLang="zh-CN" sz="2800" dirty="0" smtClean="0"/>
          </a:p>
          <a:p>
            <a:pPr algn="ctr"/>
            <a:r>
              <a:rPr lang="en-US" altLang="zh-CN" sz="2800" dirty="0" smtClean="0"/>
              <a:t>{</a:t>
            </a:r>
            <a:r>
              <a:rPr lang="en-US" altLang="zh-CN" sz="2800" dirty="0" err="1"/>
              <a:t>disable_interrupts</a:t>
            </a:r>
            <a:r>
              <a:rPr lang="en-US" altLang="zh-CN" sz="2800" dirty="0"/>
              <a:t>();}</a:t>
            </a:r>
            <a:endParaRPr lang="en-US" altLang="zh-CN" sz="2800" dirty="0"/>
          </a:p>
        </p:txBody>
      </p:sp>
      <p:sp>
        <p:nvSpPr>
          <p:cNvPr id="7" name="圆角矩形 6"/>
          <p:cNvSpPr/>
          <p:nvPr/>
        </p:nvSpPr>
        <p:spPr>
          <a:xfrm>
            <a:off x="1979712" y="4797152"/>
            <a:ext cx="5770984" cy="86409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void </a:t>
            </a:r>
            <a:r>
              <a:rPr lang="en-US" altLang="zh-CN" sz="2800" dirty="0" err="1"/>
              <a:t>release_lock</a:t>
            </a:r>
            <a:r>
              <a:rPr lang="en-US" altLang="zh-CN" sz="2800" dirty="0"/>
              <a:t>() {</a:t>
            </a:r>
            <a:r>
              <a:rPr lang="en-US" altLang="zh-CN" sz="2800" dirty="0" err="1"/>
              <a:t>reenable_interrupts</a:t>
            </a:r>
            <a:r>
              <a:rPr lang="en-US" altLang="zh-CN" sz="2800" dirty="0"/>
              <a:t>();}</a:t>
            </a:r>
            <a:endParaRPr lang="en-US" altLang="zh-CN" sz="2800" dirty="0"/>
          </a:p>
        </p:txBody>
      </p:sp>
      <p:sp>
        <p:nvSpPr>
          <p:cNvPr id="8" name="圆角矩形 7"/>
          <p:cNvSpPr/>
          <p:nvPr/>
        </p:nvSpPr>
        <p:spPr>
          <a:xfrm>
            <a:off x="611560" y="5805264"/>
            <a:ext cx="7632848" cy="99924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Or set flag at start of critical section and unset at end Interrupt Service Routine doesn’t call scheduler if it sees flag is set</a:t>
            </a:r>
            <a:endParaRPr lang="en-US" altLang="zh-CN" sz="2000" dirty="0"/>
          </a:p>
        </p:txBody>
      </p:sp>
      <p:sp>
        <p:nvSpPr>
          <p:cNvPr id="3" name="文本框 2"/>
          <p:cNvSpPr txBox="1"/>
          <p:nvPr/>
        </p:nvSpPr>
        <p:spPr>
          <a:xfrm>
            <a:off x="1547495" y="5805170"/>
            <a:ext cx="49612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在临界区开始位置设置标志，禁止</a:t>
            </a:r>
            <a:r>
              <a:rPr lang="zh-CN" altLang="en-US"/>
              <a:t>进入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835785" y="1340485"/>
            <a:ext cx="25469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抢占式场景</a:t>
            </a:r>
            <a:r>
              <a:rPr lang="zh-CN" altLang="en-US"/>
              <a:t>切换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899160" y="3789045"/>
            <a:ext cx="29775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进入临界区，中断</a:t>
            </a:r>
            <a:r>
              <a:rPr lang="en-US" altLang="zh-CN"/>
              <a:t>cpu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1979295" y="4284980"/>
            <a:ext cx="12084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绑架</a:t>
            </a:r>
            <a:r>
              <a:rPr lang="en-US" altLang="zh-CN"/>
              <a:t>cpu</a:t>
            </a:r>
            <a:endParaRPr lang="en-US" altLang="zh-CN"/>
          </a:p>
        </p:txBody>
      </p:sp>
      <p:sp>
        <p:nvSpPr>
          <p:cNvPr id="11" name="文本框 10"/>
          <p:cNvSpPr txBox="1"/>
          <p:nvPr/>
        </p:nvSpPr>
        <p:spPr>
          <a:xfrm>
            <a:off x="4499610" y="2277110"/>
            <a:ext cx="42818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800"/>
              <a:t>程序执行过程中CPU会遇到一些特殊情况，是正在执行的程序被“中断”，cpu中止原来正在执行的程序，转到处理异常情况或特殊事件的程序去执行，结束后再返回到原被中止的程序处(断点)继续执行</a:t>
            </a:r>
            <a:endParaRPr lang="zh-CN" altLang="en-US" sz="800"/>
          </a:p>
        </p:txBody>
      </p:sp>
      <p:sp>
        <p:nvSpPr>
          <p:cNvPr id="12" name="文本框 11"/>
          <p:cNvSpPr txBox="1"/>
          <p:nvPr/>
        </p:nvSpPr>
        <p:spPr>
          <a:xfrm>
            <a:off x="5446395" y="3291840"/>
            <a:ext cx="27978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进程切换需要中断</a:t>
            </a:r>
            <a:endParaRPr lang="zh-CN" altLang="en-US"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6470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While this works, comes with many disadvantages</a:t>
            </a:r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4824" y="1907704"/>
            <a:ext cx="8229600" cy="4525963"/>
          </a:xfrm>
        </p:spPr>
        <p:txBody>
          <a:bodyPr/>
          <a:lstStyle/>
          <a:p>
            <a:r>
              <a:rPr lang="en-US" altLang="zh-CN" dirty="0"/>
              <a:t>Interrupts might be disabled for a long time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 </a:t>
            </a:r>
            <a:r>
              <a:rPr lang="en-US" altLang="zh-CN" dirty="0"/>
              <a:t>Clock ticks, I/O events could be missed</a:t>
            </a:r>
            <a:endParaRPr lang="en-US" altLang="zh-CN" dirty="0"/>
          </a:p>
          <a:p>
            <a:r>
              <a:rPr lang="en-US" altLang="zh-CN" dirty="0"/>
              <a:t>There is only one lock for any and all critical sections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Interrupts </a:t>
            </a:r>
            <a:r>
              <a:rPr lang="en-US" altLang="zh-CN" dirty="0"/>
              <a:t>will tend to be disabled frequently</a:t>
            </a:r>
            <a:endParaRPr lang="en-US" altLang="zh-CN" dirty="0"/>
          </a:p>
          <a:p>
            <a:r>
              <a:rPr lang="en-US" altLang="zh-CN" dirty="0"/>
              <a:t>Error proneness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 </a:t>
            </a:r>
            <a:r>
              <a:rPr lang="en-US" altLang="zh-CN" dirty="0"/>
              <a:t>Forgetting to call </a:t>
            </a:r>
            <a:r>
              <a:rPr lang="en-US" altLang="zh-CN" dirty="0" err="1"/>
              <a:t>release_lock</a:t>
            </a:r>
            <a:r>
              <a:rPr lang="en-US" altLang="zh-CN" dirty="0"/>
              <a:t>()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90872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Slightly better disable-interrupts-based spin lock </a:t>
            </a:r>
            <a:r>
              <a:rPr lang="en-US" altLang="zh-CN" dirty="0" smtClean="0"/>
              <a:t>implementation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132856"/>
            <a:ext cx="8867328" cy="45259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CN" dirty="0"/>
              <a:t>void </a:t>
            </a:r>
            <a:r>
              <a:rPr lang="en-US" altLang="zh-CN" dirty="0" err="1"/>
              <a:t>get_lock</a:t>
            </a:r>
            <a:r>
              <a:rPr lang="en-US" altLang="zh-CN" dirty="0"/>
              <a:t> (</a:t>
            </a:r>
            <a:r>
              <a:rPr lang="en-US" altLang="zh-CN" dirty="0" err="1"/>
              <a:t>int</a:t>
            </a:r>
            <a:r>
              <a:rPr lang="en-US" altLang="zh-CN" dirty="0"/>
              <a:t> *</a:t>
            </a:r>
            <a:r>
              <a:rPr lang="en-US" altLang="zh-CN" dirty="0" err="1"/>
              <a:t>lk</a:t>
            </a:r>
            <a:r>
              <a:rPr lang="en-US" altLang="zh-CN" dirty="0"/>
              <a:t>) </a:t>
            </a:r>
            <a:r>
              <a:rPr lang="en-US" altLang="zh-CN" dirty="0" smtClean="0"/>
              <a:t>{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</a:t>
            </a:r>
            <a:r>
              <a:rPr lang="en-US" altLang="zh-CN" dirty="0" err="1"/>
              <a:t>try_again</a:t>
            </a:r>
            <a:r>
              <a:rPr lang="en-US" altLang="zh-CN" dirty="0"/>
              <a:t>: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</a:t>
            </a:r>
            <a:r>
              <a:rPr lang="en-US" altLang="zh-CN" dirty="0" err="1" smtClean="0"/>
              <a:t>disable_interrupts</a:t>
            </a:r>
            <a:r>
              <a:rPr lang="en-US" altLang="zh-CN" dirty="0"/>
              <a:t>();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if </a:t>
            </a:r>
            <a:r>
              <a:rPr lang="en-US" altLang="zh-CN" dirty="0"/>
              <a:t>(*</a:t>
            </a:r>
            <a:r>
              <a:rPr lang="en-US" altLang="zh-CN" dirty="0" err="1"/>
              <a:t>lk</a:t>
            </a:r>
            <a:r>
              <a:rPr lang="en-US" altLang="zh-CN" dirty="0"/>
              <a:t> ==1); // Lock taken </a:t>
            </a:r>
            <a:r>
              <a:rPr lang="en-US" altLang="zh-CN" dirty="0" smtClean="0"/>
              <a:t>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{ </a:t>
            </a:r>
            <a:r>
              <a:rPr lang="en-US" altLang="zh-CN" dirty="0" err="1"/>
              <a:t>reenable_interrupts</a:t>
            </a:r>
            <a:r>
              <a:rPr lang="en-US" altLang="zh-CN" dirty="0"/>
              <a:t>(); //permit context </a:t>
            </a:r>
            <a:r>
              <a:rPr lang="en-US" altLang="zh-CN" dirty="0" smtClean="0"/>
              <a:t>switch 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  go </a:t>
            </a:r>
            <a:r>
              <a:rPr lang="en-US" altLang="zh-CN" dirty="0"/>
              <a:t>to </a:t>
            </a:r>
            <a:r>
              <a:rPr lang="en-US" altLang="zh-CN" dirty="0" err="1"/>
              <a:t>try_again</a:t>
            </a:r>
            <a:r>
              <a:rPr lang="en-US" altLang="zh-CN" dirty="0"/>
              <a:t>; //spin }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*</a:t>
            </a:r>
            <a:r>
              <a:rPr lang="en-US" altLang="zh-CN" dirty="0" err="1"/>
              <a:t>lk</a:t>
            </a:r>
            <a:r>
              <a:rPr lang="en-US" altLang="zh-CN" dirty="0"/>
              <a:t> = 1; // Claim the lock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</a:t>
            </a:r>
            <a:r>
              <a:rPr lang="en-US" altLang="zh-CN" dirty="0" err="1" smtClean="0"/>
              <a:t>Reenable_interrupts</a:t>
            </a:r>
            <a:r>
              <a:rPr lang="en-US" altLang="zh-CN" dirty="0"/>
              <a:t>(); }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void </a:t>
            </a:r>
            <a:r>
              <a:rPr lang="en-US" altLang="zh-CN" dirty="0" err="1"/>
              <a:t>release_lock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*</a:t>
            </a:r>
            <a:r>
              <a:rPr lang="en-US" altLang="zh-CN" dirty="0" err="1"/>
              <a:t>lk</a:t>
            </a:r>
            <a:r>
              <a:rPr lang="en-US" altLang="zh-CN" dirty="0"/>
              <a:t>) </a:t>
            </a:r>
            <a:r>
              <a:rPr lang="en-US" altLang="zh-CN" dirty="0" smtClean="0"/>
              <a:t>{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r>
              <a:rPr lang="en-US" altLang="zh-CN" dirty="0"/>
              <a:t>*</a:t>
            </a:r>
            <a:r>
              <a:rPr lang="en-US" altLang="zh-CN" dirty="0" err="1"/>
              <a:t>lk</a:t>
            </a:r>
            <a:r>
              <a:rPr lang="en-US" altLang="zh-CN" dirty="0"/>
              <a:t> = 0; //Let someone claim lock }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5220072" y="2276872"/>
            <a:ext cx="3240360" cy="151216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More fine grained We only disable interrupts while accessing small critical section that reads/updates lk variable</a:t>
            </a:r>
            <a:endParaRPr lang="en-US" altLang="zh-CN"/>
          </a:p>
        </p:txBody>
      </p:sp>
      <p:sp>
        <p:nvSpPr>
          <p:cNvPr id="5" name="圆角矩形 4"/>
          <p:cNvSpPr/>
          <p:nvPr/>
        </p:nvSpPr>
        <p:spPr>
          <a:xfrm>
            <a:off x="5292080" y="4941168"/>
            <a:ext cx="3096344" cy="79208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However all preceding disadvantages still apply</a:t>
            </a:r>
            <a:endParaRPr lang="en-US" altLang="zh-CN" dirty="0"/>
          </a:p>
        </p:txBody>
      </p:sp>
      <p:sp>
        <p:nvSpPr>
          <p:cNvPr id="6" name="文本框 5"/>
          <p:cNvSpPr txBox="1"/>
          <p:nvPr/>
        </p:nvSpPr>
        <p:spPr>
          <a:xfrm>
            <a:off x="206375" y="3025775"/>
            <a:ext cx="11811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屏蔽</a:t>
            </a:r>
            <a:r>
              <a:rPr lang="zh-CN" altLang="en-US"/>
              <a:t>中断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67995" y="3860800"/>
            <a:ext cx="7829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解锁</a:t>
            </a:r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PP_MARK_KEY" val="402b1b30-f689-40d7-8643-bcb3e3b32842"/>
  <p:tag name="COMMONDATA" val="eyJoZGlkIjoiNzY3ZmQyNGM1MWJhYjJhYzU3NTJjZTdiYzk3YzRhOGIifQ=="/>
</p:tagLst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lide 2: Text Only">
  <a:themeElements>
    <a:clrScheme name="Custom 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D52B1E"/>
      </a:hlink>
      <a:folHlink>
        <a:srgbClr val="D52B1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水汽尾迹">
  <a:themeElements>
    <a:clrScheme name="水汽尾迹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水汽尾迹">
      <a:maj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水汽尾迹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5952</Words>
  <Application>WPS 演示</Application>
  <PresentationFormat>全屏显示(4:3)</PresentationFormat>
  <Paragraphs>324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26</vt:i4>
      </vt:variant>
    </vt:vector>
  </HeadingPairs>
  <TitlesOfParts>
    <vt:vector size="39" baseType="lpstr">
      <vt:lpstr>Arial</vt:lpstr>
      <vt:lpstr>宋体</vt:lpstr>
      <vt:lpstr>Wingdings</vt:lpstr>
      <vt:lpstr>Arial</vt:lpstr>
      <vt:lpstr>Monotype Sorts</vt:lpstr>
      <vt:lpstr>Wingdings</vt:lpstr>
      <vt:lpstr>Century Gothic</vt:lpstr>
      <vt:lpstr>微软雅黑</vt:lpstr>
      <vt:lpstr>Arial Unicode MS</vt:lpstr>
      <vt:lpstr>Calibri</vt:lpstr>
      <vt:lpstr>Custom Design</vt:lpstr>
      <vt:lpstr>Slide 2: Text Only</vt:lpstr>
      <vt:lpstr>水汽尾迹</vt:lpstr>
      <vt:lpstr>PowerPoint 演示文稿</vt:lpstr>
      <vt:lpstr> Objectives</vt:lpstr>
      <vt:lpstr>Spinlock</vt:lpstr>
      <vt:lpstr>An Attempted Spin Lock Implementation</vt:lpstr>
      <vt:lpstr>Spin lock execution</vt:lpstr>
      <vt:lpstr>Solution</vt:lpstr>
      <vt:lpstr>Disabling Interrupts</vt:lpstr>
      <vt:lpstr>While this works, comes with many disadvantages…</vt:lpstr>
      <vt:lpstr>Slightly better disable-interrupts-based spin lock implementation</vt:lpstr>
      <vt:lpstr>PowerPoint 演示文稿</vt:lpstr>
      <vt:lpstr>Machine Instruction</vt:lpstr>
      <vt:lpstr>Program</vt:lpstr>
      <vt:lpstr>Machine Instruction: test_and_set() lock</vt:lpstr>
      <vt:lpstr>PowerPoint 演示文稿</vt:lpstr>
      <vt:lpstr>Software Only – Peterson’s Algorithm</vt:lpstr>
      <vt:lpstr>Program</vt:lpstr>
      <vt:lpstr>PowerPoint 演示文稿</vt:lpstr>
      <vt:lpstr>Spinlock Performance</vt:lpstr>
      <vt:lpstr>Hypothetical Performance</vt:lpstr>
      <vt:lpstr>Blocking vs spinning locks</vt:lpstr>
      <vt:lpstr>Monitor</vt:lpstr>
      <vt:lpstr>Monitors in the Real World</vt:lpstr>
      <vt:lpstr>The ‘Monitor Room’</vt:lpstr>
      <vt:lpstr>Thundering Herd Problem</vt:lpstr>
      <vt:lpstr>Summary</vt:lpstr>
      <vt:lpstr>PowerPoint 演示文稿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wendy.gallagher</dc:creator>
  <cp:lastModifiedBy>.</cp:lastModifiedBy>
  <cp:revision>1083</cp:revision>
  <cp:lastPrinted>2015-10-16T12:49:00Z</cp:lastPrinted>
  <dcterms:created xsi:type="dcterms:W3CDTF">2011-10-31T13:04:00Z</dcterms:created>
  <dcterms:modified xsi:type="dcterms:W3CDTF">2023-02-16T08:44:06Z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D9207F60E65545A284DBB2F261F67BAD</vt:lpwstr>
  </property>
  <property fmtid="{D5CDD505-2E9C-101B-9397-08002B2CF9AE}" pid="3" name="KSOProductBuildVer">
    <vt:lpwstr>2052-11.1.0.13703</vt:lpwstr>
  </property>
</Properties>
</file>