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24"/>
  </p:notesMasterIdLst>
  <p:handoutMasterIdLst>
    <p:handoutMasterId r:id="rId25"/>
  </p:handoutMasterIdLst>
  <p:sldIdLst>
    <p:sldId id="29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03" r:id="rId23"/>
  </p:sldIdLst>
  <p:sldSz cx="9144000" cy="6858000" type="screen4x3"/>
  <p:notesSz cx="6797675" cy="992822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>
                <a:solidFill>
                  <a:srgbClr val="BC0D16"/>
                </a:solidFill>
              </a:rPr>
              <a:t>(Condition Synchronization)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Barrier Code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Barrier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public void synchronized pause()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/>
              <a:t>wait();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public </a:t>
            </a:r>
            <a:r>
              <a:rPr lang="en-US" altLang="zh-CN" dirty="0"/>
              <a:t>void synchronized </a:t>
            </a:r>
            <a:r>
              <a:rPr lang="en-US" altLang="zh-CN" dirty="0" err="1"/>
              <a:t>resume_one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notify</a:t>
            </a:r>
            <a:r>
              <a:rPr lang="en-US" altLang="zh-CN" dirty="0"/>
              <a:t>();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3260" y="1388745"/>
            <a:ext cx="168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实现有序</a:t>
            </a:r>
            <a:r>
              <a:rPr lang="zh-CN" altLang="en-US"/>
              <a:t>执行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Spurious </a:t>
            </a:r>
            <a:r>
              <a:rPr lang="en-US" altLang="zh-CN" dirty="0" smtClean="0"/>
              <a:t>Wakeup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Semaphore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count = 0;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Semaphore(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init_val</a:t>
            </a:r>
            <a:r>
              <a:rPr lang="en-US" altLang="zh-CN" dirty="0" smtClean="0"/>
              <a:t>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count </a:t>
            </a:r>
            <a:r>
              <a:rPr lang="en-US" altLang="zh-CN" dirty="0"/>
              <a:t>= </a:t>
            </a:r>
            <a:r>
              <a:rPr lang="en-US" altLang="zh-CN" dirty="0" err="1"/>
              <a:t>init_val</a:t>
            </a:r>
            <a:r>
              <a:rPr lang="en-US" altLang="zh-CN" dirty="0"/>
              <a:t>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synchronized void P()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count </a:t>
            </a:r>
            <a:r>
              <a:rPr lang="en-US" altLang="zh-CN" dirty="0"/>
              <a:t>= count - 1;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(count &lt; 0) wait();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synchronized void V()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count </a:t>
            </a:r>
            <a:r>
              <a:rPr lang="en-US" altLang="zh-CN" dirty="0"/>
              <a:t>= count + 1;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notifyAll</a:t>
            </a:r>
            <a:r>
              <a:rPr lang="en-US" altLang="zh-CN" dirty="0"/>
              <a:t>();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8184" y="2204864"/>
            <a:ext cx="1872208" cy="3600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228184" y="2732400"/>
            <a:ext cx="1872208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6254646" y="3260130"/>
            <a:ext cx="187220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5724128" y="4005064"/>
            <a:ext cx="296267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Does not recheck the condition</a:t>
            </a:r>
            <a:endParaRPr lang="zh-CN" altLang="en-US" sz="2800" dirty="0"/>
          </a:p>
        </p:txBody>
      </p:sp>
      <p:sp>
        <p:nvSpPr>
          <p:cNvPr id="10" name="下箭头 9"/>
          <p:cNvSpPr/>
          <p:nvPr/>
        </p:nvSpPr>
        <p:spPr>
          <a:xfrm>
            <a:off x="4860032" y="3717032"/>
            <a:ext cx="432048" cy="16561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10800000" flipH="1">
            <a:off x="313184" y="3861048"/>
            <a:ext cx="448413" cy="115212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Priority-based Barrier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44644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Barrier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highest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next_highest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public </a:t>
            </a:r>
            <a:r>
              <a:rPr lang="en-US" altLang="zh-CN" dirty="0"/>
              <a:t>void synchronized pause()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if </a:t>
            </a:r>
            <a:r>
              <a:rPr lang="en-US" altLang="zh-CN" dirty="0"/>
              <a:t>((p = </a:t>
            </a:r>
            <a:r>
              <a:rPr lang="en-US" altLang="zh-CN" dirty="0" err="1"/>
              <a:t>get_priority</a:t>
            </a:r>
            <a:r>
              <a:rPr lang="en-US" altLang="zh-CN" dirty="0"/>
              <a:t>()) &gt; highest)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//</a:t>
            </a:r>
            <a:r>
              <a:rPr lang="en-US" altLang="zh-CN" dirty="0"/>
              <a:t>Compare thread priorities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 err="1" smtClean="0"/>
              <a:t>next_highest</a:t>
            </a:r>
            <a:r>
              <a:rPr lang="en-US" altLang="zh-CN" dirty="0" smtClean="0"/>
              <a:t> </a:t>
            </a:r>
            <a:r>
              <a:rPr lang="en-US" altLang="zh-CN" dirty="0"/>
              <a:t>= highest;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highest </a:t>
            </a:r>
            <a:r>
              <a:rPr lang="en-US" altLang="zh-CN" dirty="0"/>
              <a:t>= p;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else </a:t>
            </a:r>
            <a:r>
              <a:rPr lang="en-US" altLang="zh-CN" dirty="0"/>
              <a:t>if (p &gt; </a:t>
            </a:r>
            <a:r>
              <a:rPr lang="en-US" altLang="zh-CN" dirty="0" err="1"/>
              <a:t>next_highest</a:t>
            </a:r>
            <a:r>
              <a:rPr lang="en-US" altLang="zh-CN" dirty="0"/>
              <a:t>)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{ </a:t>
            </a:r>
            <a:r>
              <a:rPr lang="en-US" altLang="zh-CN" dirty="0" err="1"/>
              <a:t>next_highest</a:t>
            </a:r>
            <a:r>
              <a:rPr lang="en-US" altLang="zh-CN" dirty="0"/>
              <a:t> = p;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do </a:t>
            </a:r>
            <a:r>
              <a:rPr lang="en-US" altLang="zh-CN" dirty="0"/>
              <a:t>wait () while(p &lt; highest);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highest </a:t>
            </a:r>
            <a:r>
              <a:rPr lang="en-US" altLang="zh-CN" dirty="0"/>
              <a:t>= </a:t>
            </a:r>
            <a:r>
              <a:rPr lang="en-US" altLang="zh-CN" dirty="0" err="1"/>
              <a:t>next_highest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/*</a:t>
            </a:r>
            <a:r>
              <a:rPr lang="en-US" altLang="zh-CN" dirty="0"/>
              <a:t>set highest for next time */ } 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/* Resume the paused thread with the highest priority 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synchronized </a:t>
            </a:r>
            <a:r>
              <a:rPr lang="en-US" altLang="zh-CN" dirty="0" err="1"/>
              <a:t>resume_highest_priority</a:t>
            </a:r>
            <a:r>
              <a:rPr lang="en-US" altLang="zh-CN" dirty="0"/>
              <a:t>() 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notifyAll</a:t>
            </a:r>
            <a:r>
              <a:rPr lang="en-US" altLang="zh-CN" dirty="0"/>
              <a:t>();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7584" y="1412776"/>
            <a:ext cx="7704856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What if we want a variation on the barrier that enables to resume only the thread with the highest priority?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180330" y="3629025"/>
            <a:ext cx="313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坏处：虚假</a:t>
            </a:r>
            <a:r>
              <a:rPr lang="zh-CN" altLang="en-US"/>
              <a:t>唤醒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675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Bounded </a:t>
            </a:r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544676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IBoundedCounter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static final long MIN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static final long MAX = 10;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long value(); // initial condition: value()==MIN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// </a:t>
            </a:r>
            <a:r>
              <a:rPr lang="en-US" altLang="zh-CN" dirty="0"/>
              <a:t>invariant: MIN&lt;=value()&lt;=MAX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</a:t>
            </a:r>
            <a:r>
              <a:rPr lang="en-US" altLang="zh-CN" dirty="0" err="1"/>
              <a:t>inc</a:t>
            </a:r>
            <a:r>
              <a:rPr lang="en-US" altLang="zh-CN" dirty="0"/>
              <a:t>();  // allow only when value()&lt;MAX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void </a:t>
            </a:r>
            <a:r>
              <a:rPr lang="en-US" altLang="zh-CN" dirty="0" err="1"/>
              <a:t>dec</a:t>
            </a:r>
            <a:r>
              <a:rPr lang="en-US" altLang="zh-CN" dirty="0"/>
              <a:t>();  // allow only when value()&gt;MIN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077826"/>
            <a:ext cx="7705725" cy="1466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33675" y="3043555"/>
            <a:ext cx="349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</a:t>
            </a:r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9390" y="1028700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滤波器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BoundedCounter</a:t>
            </a:r>
            <a:r>
              <a:rPr lang="en-US" altLang="zh-CN" dirty="0"/>
              <a:t> implements </a:t>
            </a:r>
            <a:r>
              <a:rPr lang="en-US" altLang="zh-CN" dirty="0" err="1"/>
              <a:t>IBoundedCounter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long </a:t>
            </a:r>
            <a:r>
              <a:rPr lang="en-US" altLang="zh-CN" dirty="0"/>
              <a:t>count = MIN;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synchronized long value() {return count;}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synchronized void </a:t>
            </a:r>
            <a:r>
              <a:rPr lang="en-US" altLang="zh-CN" dirty="0" err="1"/>
              <a:t>inc</a:t>
            </a:r>
            <a:r>
              <a:rPr lang="en-US" altLang="zh-CN" dirty="0"/>
              <a:t>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while(count </a:t>
            </a:r>
            <a:r>
              <a:rPr lang="en-US" altLang="zh-CN" dirty="0"/>
              <a:t>== MAX) wait();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if </a:t>
            </a:r>
            <a:r>
              <a:rPr lang="en-US" altLang="zh-CN" dirty="0"/>
              <a:t>(count++ == MIN) // notify if we were in ‘min’ state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notifyAll</a:t>
            </a:r>
            <a:r>
              <a:rPr lang="en-US" altLang="zh-CN" dirty="0"/>
              <a:t>(); // ... let any blocked </a:t>
            </a:r>
            <a:r>
              <a:rPr lang="en-US" altLang="zh-CN" dirty="0" err="1"/>
              <a:t>decrementer</a:t>
            </a:r>
            <a:r>
              <a:rPr lang="en-US" altLang="zh-CN" dirty="0"/>
              <a:t> resume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/>
              <a:t>synchronized void </a:t>
            </a:r>
            <a:r>
              <a:rPr lang="en-US" altLang="zh-CN" dirty="0" err="1"/>
              <a:t>dec</a:t>
            </a:r>
            <a:r>
              <a:rPr lang="en-US" altLang="zh-CN" dirty="0"/>
              <a:t>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while(count </a:t>
            </a:r>
            <a:r>
              <a:rPr lang="en-US" altLang="zh-CN" dirty="0"/>
              <a:t>== MIN) wait();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if </a:t>
            </a:r>
            <a:r>
              <a:rPr lang="en-US" altLang="zh-CN" dirty="0"/>
              <a:t>(count-- == MAX) // notify if we were in ‘max’ state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notifyAll</a:t>
            </a:r>
            <a:r>
              <a:rPr lang="en-US" altLang="zh-CN" dirty="0"/>
              <a:t>(); // ... let any blocked </a:t>
            </a:r>
            <a:r>
              <a:rPr lang="en-US" altLang="zh-CN" dirty="0" err="1"/>
              <a:t>incrementer</a:t>
            </a:r>
            <a:r>
              <a:rPr lang="en-US" altLang="zh-CN" dirty="0"/>
              <a:t> resume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390390" y="3017520"/>
            <a:ext cx="183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睡眠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7950" y="5863590"/>
            <a:ext cx="390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确保</a:t>
            </a:r>
            <a:r>
              <a:rPr lang="en-US" altLang="zh-CN"/>
              <a:t>cout</a:t>
            </a:r>
            <a:r>
              <a:rPr lang="zh-CN" altLang="en-US"/>
              <a:t>始终在</a:t>
            </a:r>
            <a:r>
              <a:rPr lang="en-US" altLang="zh-CN"/>
              <a:t>[MIN,MAX]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Cond. Sync. with </a:t>
            </a:r>
            <a:r>
              <a:rPr lang="en-US" altLang="zh-CN" dirty="0" smtClean="0"/>
              <a:t>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Dimension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 err="1"/>
              <a:t>int</a:t>
            </a:r>
            <a:r>
              <a:rPr lang="en-US" altLang="zh-CN" dirty="0"/>
              <a:t> dim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Semaphore </a:t>
            </a:r>
            <a:r>
              <a:rPr lang="en-US" altLang="zh-CN" dirty="0"/>
              <a:t>s = new Semaphore(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</a:t>
            </a:r>
            <a:r>
              <a:rPr lang="en-US" altLang="zh-CN" dirty="0"/>
              <a:t>void synchronized put(</a:t>
            </a:r>
            <a:r>
              <a:rPr lang="en-US" altLang="zh-CN" dirty="0" err="1"/>
              <a:t>int</a:t>
            </a:r>
            <a:r>
              <a:rPr lang="en-US" altLang="zh-CN" dirty="0"/>
              <a:t> d)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dim </a:t>
            </a:r>
            <a:r>
              <a:rPr lang="en-US" altLang="zh-CN" dirty="0"/>
              <a:t>= d;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s.wait</a:t>
            </a:r>
            <a:r>
              <a:rPr lang="en-US" altLang="zh-CN" dirty="0"/>
              <a:t>(); // notify the condition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synchronized get()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s.signal</a:t>
            </a:r>
            <a:r>
              <a:rPr lang="en-US" altLang="zh-CN" dirty="0"/>
              <a:t>(); // wait for the condition 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return dim;}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484784"/>
            <a:ext cx="8229600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 a semaphore </a:t>
            </a:r>
            <a:r>
              <a:rPr lang="en-US" altLang="zh-CN" sz="2400" dirty="0" err="1"/>
              <a:t>initialised</a:t>
            </a:r>
            <a:r>
              <a:rPr lang="en-US" altLang="zh-CN" sz="2400" dirty="0"/>
              <a:t> to an appropriate initial value (here, the appropriate value is 1)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74360" y="3261995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提前放一个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9885" y="4393565"/>
            <a:ext cx="195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216775" y="515937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693660" y="3361690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互斥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Semaphore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BoundedBuffer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/>
              <a:t>Vector </a:t>
            </a:r>
            <a:r>
              <a:rPr lang="en-US" altLang="zh-CN" dirty="0" err="1"/>
              <a:t>buf</a:t>
            </a:r>
            <a:r>
              <a:rPr lang="en-US" altLang="zh-CN" dirty="0"/>
              <a:t> = new Vector();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/>
              <a:t>Semaphore </a:t>
            </a:r>
            <a:r>
              <a:rPr lang="en-US" altLang="zh-CN" dirty="0" err="1"/>
              <a:t>mutex</a:t>
            </a:r>
            <a:r>
              <a:rPr lang="en-US" altLang="zh-CN" dirty="0"/>
              <a:t> = new Semaphore(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/>
              <a:t>Semaphore </a:t>
            </a:r>
            <a:r>
              <a:rPr lang="en-US" altLang="zh-CN" dirty="0" err="1"/>
              <a:t>space_avail</a:t>
            </a:r>
            <a:r>
              <a:rPr lang="en-US" altLang="zh-CN" dirty="0"/>
              <a:t> = new Semaphore(10); //</a:t>
            </a:r>
            <a:r>
              <a:rPr lang="zh-CN" altLang="en-US" dirty="0"/>
              <a:t>剩余空间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private </a:t>
            </a:r>
            <a:r>
              <a:rPr lang="en-US" altLang="zh-CN" dirty="0"/>
              <a:t>Semaphore </a:t>
            </a:r>
            <a:r>
              <a:rPr lang="en-US" altLang="zh-CN" dirty="0" err="1"/>
              <a:t>item_avail</a:t>
            </a:r>
            <a:r>
              <a:rPr lang="en-US" altLang="zh-CN" dirty="0"/>
              <a:t> = new Semaphore(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void put(</a:t>
            </a:r>
            <a:r>
              <a:rPr lang="en-US" altLang="zh-CN" dirty="0" err="1"/>
              <a:t>int</a:t>
            </a:r>
            <a:r>
              <a:rPr lang="en-US" altLang="zh-CN" dirty="0"/>
              <a:t> item)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space_avail.wait</a:t>
            </a:r>
            <a:r>
              <a:rPr lang="en-US" altLang="zh-CN" dirty="0"/>
              <a:t>(); //-1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mutex.wait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buf.addElement</a:t>
            </a:r>
            <a:r>
              <a:rPr lang="en-US" altLang="zh-CN" dirty="0" smtClean="0"/>
              <a:t>(item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mutex.signal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item_avail.signal</a:t>
            </a:r>
            <a:r>
              <a:rPr lang="en-US" altLang="zh-CN" dirty="0"/>
              <a:t>(); } //+1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get() {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item_avail.wait</a:t>
            </a:r>
            <a:r>
              <a:rPr lang="en-US" altLang="zh-CN" dirty="0"/>
              <a:t>(); -1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mutex.wait</a:t>
            </a:r>
            <a:r>
              <a:rPr lang="en-US" altLang="zh-CN" dirty="0"/>
              <a:t>();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int</a:t>
            </a:r>
            <a:r>
              <a:rPr lang="en-US" altLang="zh-CN" dirty="0"/>
              <a:t> item = </a:t>
            </a:r>
            <a:r>
              <a:rPr lang="en-US" altLang="zh-CN" dirty="0" err="1"/>
              <a:t>buf.removeElementAt</a:t>
            </a:r>
            <a:r>
              <a:rPr lang="en-US" altLang="zh-CN" dirty="0"/>
              <a:t>(0);  </a:t>
            </a:r>
            <a:r>
              <a:rPr lang="en-US" altLang="zh-CN" dirty="0" err="1"/>
              <a:t>mutex.signal</a:t>
            </a:r>
            <a:r>
              <a:rPr lang="en-US" altLang="zh-CN" dirty="0"/>
              <a:t>();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space_avail.signal</a:t>
            </a:r>
            <a:r>
              <a:rPr lang="en-US" altLang="zh-CN" dirty="0"/>
              <a:t>();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return item;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99456" y="5694115"/>
            <a:ext cx="6192688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Note</a:t>
            </a:r>
            <a:endParaRPr lang="en-US" altLang="zh-CN" sz="2800" dirty="0" smtClean="0"/>
          </a:p>
          <a:p>
            <a:pPr algn="ctr"/>
            <a:r>
              <a:rPr lang="en-US" altLang="zh-CN" sz="2800" dirty="0"/>
              <a:t>Can’t we simply use a binary semaphore?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475740" y="1772920"/>
            <a:ext cx="68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7340" y="242951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互斥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25420" y="3616960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zh-CN" altLang="en-US"/>
              <a:t>有序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34840" y="4249420"/>
            <a:ext cx="222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sqace+item=10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79970" y="2781300"/>
            <a:ext cx="92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7665" y="1062990"/>
            <a:ext cx="103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Javas concurrency management, </a:t>
            </a:r>
            <a:r>
              <a:rPr lang="en-US" altLang="zh-CN" dirty="0" smtClean="0"/>
              <a:t>semaphores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Java approach (</a:t>
            </a:r>
            <a:r>
              <a:rPr lang="en-US" altLang="zh-CN" dirty="0" err="1"/>
              <a:t>i.e.synchronized</a:t>
            </a:r>
            <a:r>
              <a:rPr lang="en-US" altLang="zh-CN" dirty="0"/>
              <a:t>/ wait()/ notify()/ </a:t>
            </a:r>
            <a:r>
              <a:rPr lang="en-US" altLang="zh-CN" dirty="0" err="1"/>
              <a:t>notifyAll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Language </a:t>
            </a:r>
            <a:r>
              <a:rPr lang="en-US" altLang="zh-CN" dirty="0"/>
              <a:t>specific, good for object-oriented environments </a:t>
            </a:r>
            <a:endParaRPr lang="en-US" altLang="zh-CN" dirty="0" smtClean="0"/>
          </a:p>
          <a:p>
            <a:r>
              <a:rPr lang="en-US" altLang="zh-CN" dirty="0" smtClean="0"/>
              <a:t>Semaphore approach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be added to any language as library routines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Found </a:t>
            </a:r>
            <a:r>
              <a:rPr lang="en-US" altLang="zh-CN" dirty="0"/>
              <a:t>in many programming environments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bit unstructured and </a:t>
            </a:r>
            <a:r>
              <a:rPr lang="en-US" altLang="zh-CN" dirty="0" smtClean="0"/>
              <a:t>low-level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easily confuse mutual exclusion and condition </a:t>
            </a:r>
            <a:r>
              <a:rPr lang="en-US" altLang="zh-CN" dirty="0" smtClean="0"/>
              <a:t>synchronization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Programmer </a:t>
            </a:r>
            <a:r>
              <a:rPr lang="en-US" altLang="zh-CN" dirty="0"/>
              <a:t>must ensure that semaphore calls ‘match up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" y="1907704"/>
            <a:ext cx="8579296" cy="7292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Both are complete solutions to concurrency management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(</a:t>
            </a:r>
            <a:r>
              <a:rPr lang="en-US" altLang="zh-CN" sz="2800" dirty="0"/>
              <a:t>as is message passing)</a:t>
            </a:r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179512" y="5733256"/>
            <a:ext cx="8136904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For mutual exclusion, we may need many P()/V() pairs scattered throughout the code (wherever a given shared variable is accessed)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80810" y="2277110"/>
            <a:ext cx="220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最安全，没有</a:t>
            </a:r>
            <a:r>
              <a:rPr lang="zh-CN" altLang="en-US"/>
              <a:t>互斥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93995" y="5126355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条件同步</a:t>
            </a:r>
            <a:r>
              <a:rPr lang="en-US" altLang="zh-CN"/>
              <a:t>=</a:t>
            </a:r>
            <a:r>
              <a:rPr lang="zh-CN" altLang="en-US"/>
              <a:t>互斥</a:t>
            </a:r>
            <a:r>
              <a:rPr lang="en-US" altLang="zh-CN"/>
              <a:t>+</a:t>
            </a:r>
            <a:r>
              <a:rPr lang="zh-CN" altLang="en-US"/>
              <a:t>有序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Cooperation is managed through condition </a:t>
            </a:r>
            <a:r>
              <a:rPr lang="en-US" altLang="zh-CN" dirty="0" smtClean="0"/>
              <a:t>synchronization</a:t>
            </a:r>
            <a:endParaRPr lang="en-US" altLang="zh-CN" dirty="0"/>
          </a:p>
          <a:p>
            <a:r>
              <a:rPr lang="en-US" altLang="zh-CN" dirty="0"/>
              <a:t>Condition </a:t>
            </a:r>
            <a:r>
              <a:rPr lang="en-US" altLang="zh-CN" dirty="0" err="1"/>
              <a:t>synchronisation</a:t>
            </a:r>
            <a:r>
              <a:rPr lang="en-US" altLang="zh-CN" dirty="0"/>
              <a:t> in Java uses </a:t>
            </a:r>
            <a:r>
              <a:rPr lang="en-US" altLang="zh-CN" dirty="0">
                <a:solidFill>
                  <a:srgbClr val="FF0000"/>
                </a:solidFill>
              </a:rPr>
              <a:t>wait(), notify() and </a:t>
            </a:r>
            <a:r>
              <a:rPr lang="en-US" altLang="zh-CN" dirty="0" err="1">
                <a:solidFill>
                  <a:srgbClr val="FF0000"/>
                </a:solidFill>
              </a:rPr>
              <a:t>notifyAll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is in conjunction with the </a:t>
            </a:r>
            <a:r>
              <a:rPr lang="en-US" altLang="zh-CN" b="1" dirty="0">
                <a:solidFill>
                  <a:srgbClr val="FF0000"/>
                </a:solidFill>
              </a:rPr>
              <a:t>synchronized</a:t>
            </a:r>
            <a:r>
              <a:rPr lang="en-US" altLang="zh-CN" dirty="0"/>
              <a:t> keyword that gives us </a:t>
            </a:r>
            <a:r>
              <a:rPr lang="en-US" altLang="zh-CN" u="sng" dirty="0"/>
              <a:t>mutual exclusion</a:t>
            </a:r>
            <a:endParaRPr lang="en-US" altLang="zh-CN" dirty="0"/>
          </a:p>
          <a:p>
            <a:r>
              <a:rPr lang="en-US" altLang="zh-CN" dirty="0"/>
              <a:t>When </a:t>
            </a:r>
            <a:r>
              <a:rPr lang="en-US" altLang="zh-CN" dirty="0" smtClean="0"/>
              <a:t>initialized</a:t>
            </a:r>
            <a:r>
              <a:rPr lang="en-US" altLang="zh-CN" dirty="0"/>
              <a:t>, semaphores can do condition </a:t>
            </a:r>
            <a:r>
              <a:rPr lang="en-US" altLang="zh-CN" dirty="0" smtClean="0"/>
              <a:t>synchronization </a:t>
            </a:r>
            <a:r>
              <a:rPr lang="en-US" altLang="zh-CN" dirty="0"/>
              <a:t>as well as mutual </a:t>
            </a:r>
            <a:r>
              <a:rPr lang="en-US" altLang="zh-CN" dirty="0" smtClean="0"/>
              <a:t>exclusion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Message </a:t>
            </a:r>
            <a:r>
              <a:rPr lang="en-US" altLang="zh-CN" b="1" dirty="0"/>
              <a:t>passing</a:t>
            </a:r>
            <a:r>
              <a:rPr lang="en-US" altLang="zh-CN" dirty="0"/>
              <a:t> can also do this; message passing implementations are usually not quite so </a:t>
            </a:r>
            <a:r>
              <a:rPr lang="en-US" altLang="zh-CN"/>
              <a:t>efficient</a:t>
            </a:r>
            <a:r>
              <a:rPr lang="en-US" altLang="zh-CN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Objectives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Cooperative concurrency management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Condition </a:t>
            </a:r>
            <a:r>
              <a:rPr lang="en-US" altLang="zh-CN" dirty="0" smtClean="0">
                <a:solidFill>
                  <a:schemeClr val="bg1"/>
                </a:solidFill>
              </a:rPr>
              <a:t>synchronization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Java </a:t>
            </a:r>
            <a:r>
              <a:rPr lang="en-US" altLang="zh-CN" dirty="0">
                <a:solidFill>
                  <a:schemeClr val="bg1"/>
                </a:solidFill>
              </a:rPr>
              <a:t>wait() and notify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Semaphores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4961" y="3573848"/>
            <a:ext cx="4222691" cy="2665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4165" y="1700530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互斥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有序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Condition Synchronization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Merely making put() and get() synchronized methods is not enough!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>
                <a:solidFill>
                  <a:schemeClr val="bg1"/>
                </a:solidFill>
              </a:rPr>
              <a:t>crux of the problem is there is no control over the ordering of calls to put() and get()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Depending </a:t>
            </a:r>
            <a:r>
              <a:rPr lang="en-US" altLang="zh-CN" dirty="0">
                <a:solidFill>
                  <a:schemeClr val="bg1"/>
                </a:solidFill>
              </a:rPr>
              <a:t>on appropriate conditions a thread may need 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to </a:t>
            </a:r>
            <a:r>
              <a:rPr lang="en-US" altLang="zh-CN" dirty="0">
                <a:solidFill>
                  <a:schemeClr val="bg1"/>
                </a:solidFill>
              </a:rPr>
              <a:t>block on entering an object’s methods 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or </a:t>
            </a:r>
            <a:r>
              <a:rPr lang="en-US" altLang="zh-CN" dirty="0">
                <a:solidFill>
                  <a:schemeClr val="bg1"/>
                </a:solidFill>
              </a:rPr>
              <a:t>to unblock previously-blocked threads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In </a:t>
            </a:r>
            <a:r>
              <a:rPr lang="en-US" altLang="zh-CN" dirty="0">
                <a:solidFill>
                  <a:schemeClr val="bg1"/>
                </a:solidFill>
              </a:rPr>
              <a:t>Java this is all based in wait(), notify() and </a:t>
            </a:r>
            <a:r>
              <a:rPr lang="en-US" altLang="zh-CN" dirty="0" err="1">
                <a:solidFill>
                  <a:schemeClr val="bg1"/>
                </a:solidFill>
              </a:rPr>
              <a:t>notifyAll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5580380"/>
            <a:ext cx="453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put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无法保证</a:t>
            </a:r>
            <a:r>
              <a:rPr lang="zh-CN" altLang="en-US">
                <a:solidFill>
                  <a:schemeClr val="bg1"/>
                </a:solidFill>
              </a:rPr>
              <a:t>有序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wait() &amp; notify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226112" cy="37547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As mentioned before, only called when the (hidden) per-object lock is held on target object (via synchronized)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Call without the lock being held raises </a:t>
            </a:r>
            <a:r>
              <a:rPr lang="en-US" altLang="zh-CN" dirty="0" err="1">
                <a:solidFill>
                  <a:schemeClr val="bg1"/>
                </a:solidFill>
              </a:rPr>
              <a:t>IllegalMonitorStateException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Object.wait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Suspend the called thread and place it on target object’s wait queue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Release the object lock on the target, let caller retain any other locks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Object.notify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If exists, take thread(s) from object wait queue and make it runnable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– Must obtain target’s object lock before resuming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5536" y="5733256"/>
            <a:ext cx="75608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May only be used inside synchronized blocks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004435" y="2493010"/>
            <a:ext cx="2818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Object.wait ()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-挂起被调用的线程，并将其放在目标对象的等待队列中．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-释放目标上的对象锁，让调用者保留其他锁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Object.notify ()．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-如果存在，从对象等待队列中取出线程并使其可运行</a:t>
            </a:r>
            <a:endParaRPr lang="zh-CN" altLang="en-US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．-恢复前必须获得目标的对象锁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7955" y="4174490"/>
            <a:ext cx="300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有序的关键是</a:t>
            </a:r>
            <a:r>
              <a:rPr lang="zh-CN" altLang="en-US" b="1">
                <a:solidFill>
                  <a:schemeClr val="bg1"/>
                </a:solidFill>
              </a:rPr>
              <a:t>等待队列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06" y="476672"/>
            <a:ext cx="6377940" cy="129302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Continue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Use </a:t>
            </a:r>
            <a:r>
              <a:rPr lang="en-US" altLang="zh-CN" dirty="0">
                <a:solidFill>
                  <a:schemeClr val="bg1"/>
                </a:solidFill>
              </a:rPr>
              <a:t>Boolean variables and expressions to define the conditions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Protect </a:t>
            </a:r>
            <a:r>
              <a:rPr lang="en-US" altLang="zh-CN" dirty="0">
                <a:solidFill>
                  <a:schemeClr val="bg1"/>
                </a:solidFill>
              </a:rPr>
              <a:t>all condition variables by manipulating them only in synchronized methods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en-US" altLang="zh-CN" dirty="0">
                <a:solidFill>
                  <a:schemeClr val="bg1"/>
                </a:solidFill>
              </a:rPr>
              <a:t>a method call needs to be blocked because a condition is not yet true, the calling thread calls wait()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en-US" altLang="zh-CN" dirty="0">
                <a:solidFill>
                  <a:schemeClr val="bg1"/>
                </a:solidFill>
              </a:rPr>
              <a:t>a method’s code makes a condition true on which other threads may be waiting, the calling thread calls notify() or </a:t>
            </a:r>
            <a:r>
              <a:rPr lang="en-US" altLang="zh-CN" dirty="0" err="1">
                <a:solidFill>
                  <a:schemeClr val="bg1"/>
                </a:solidFill>
              </a:rPr>
              <a:t>notifyAll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Program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Dimension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{ </a:t>
            </a:r>
            <a:r>
              <a:rPr lang="en-US" altLang="zh-CN" dirty="0"/>
              <a:t>private </a:t>
            </a:r>
            <a:r>
              <a:rPr lang="en-US" altLang="zh-CN" dirty="0" err="1"/>
              <a:t>int</a:t>
            </a:r>
            <a:r>
              <a:rPr lang="en-US" altLang="zh-CN" dirty="0"/>
              <a:t> dim 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private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done_put</a:t>
            </a:r>
            <a:r>
              <a:rPr lang="en-US" altLang="zh-CN" dirty="0"/>
              <a:t> = FALSE;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/>
              <a:t>void synchronized put(</a:t>
            </a:r>
            <a:r>
              <a:rPr lang="en-US" altLang="zh-CN" dirty="0" err="1"/>
              <a:t>int</a:t>
            </a:r>
            <a:r>
              <a:rPr lang="en-US" altLang="zh-CN" dirty="0"/>
              <a:t> d)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 </a:t>
            </a:r>
            <a:r>
              <a:rPr lang="en-US" altLang="zh-CN" dirty="0"/>
              <a:t>dim = d; </a:t>
            </a:r>
            <a:r>
              <a:rPr lang="en-US" altLang="zh-CN" dirty="0" err="1"/>
              <a:t>done_put</a:t>
            </a:r>
            <a:r>
              <a:rPr lang="en-US" altLang="zh-CN" dirty="0"/>
              <a:t> = TRUE;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notify</a:t>
            </a:r>
            <a:r>
              <a:rPr lang="en-US" altLang="zh-CN" dirty="0"/>
              <a:t>();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synchronized get()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 </a:t>
            </a:r>
            <a:r>
              <a:rPr lang="en-US" altLang="zh-CN" dirty="0"/>
              <a:t>(!</a:t>
            </a:r>
            <a:r>
              <a:rPr lang="en-US" altLang="zh-CN" dirty="0" err="1"/>
              <a:t>done_put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wait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return </a:t>
            </a:r>
            <a:r>
              <a:rPr lang="en-US" altLang="zh-CN" dirty="0"/>
              <a:t>dim;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8184" y="1600201"/>
            <a:ext cx="2670422" cy="356473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0800000">
            <a:off x="3635896" y="4725144"/>
            <a:ext cx="3240360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弧形箭头 7"/>
          <p:cNvSpPr/>
          <p:nvPr/>
        </p:nvSpPr>
        <p:spPr>
          <a:xfrm rot="10800000">
            <a:off x="251520" y="3717031"/>
            <a:ext cx="432048" cy="144789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4" idx="3"/>
          </p:cNvCxnSpPr>
          <p:nvPr/>
        </p:nvCxnSpPr>
        <p:spPr>
          <a:xfrm flipH="1" flipV="1">
            <a:off x="3347720" y="3140710"/>
            <a:ext cx="2160270" cy="722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" idx="3"/>
          </p:cNvCxnSpPr>
          <p:nvPr/>
        </p:nvCxnSpPr>
        <p:spPr>
          <a:xfrm flipH="1">
            <a:off x="3059430" y="3863340"/>
            <a:ext cx="2448560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123440" y="3860800"/>
            <a:ext cx="2687955" cy="802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907540" y="4654550"/>
            <a:ext cx="2938145" cy="43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56885" y="378015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互斥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25390" y="4594860"/>
            <a:ext cx="88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Similar </a:t>
            </a:r>
            <a:r>
              <a:rPr lang="en-US" altLang="zh-CN" dirty="0"/>
              <a:t>to notify(), except that the notify() steps are carried out an all waiting threads, not just a single </a:t>
            </a:r>
            <a:r>
              <a:rPr lang="en-US" altLang="zh-CN" dirty="0" smtClean="0"/>
              <a:t>thread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notifyAll</a:t>
            </a:r>
            <a:r>
              <a:rPr lang="en-US" altLang="zh-CN" dirty="0"/>
              <a:t>() often a better choice than notify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condition is set which should allow only particular threads to resume from wait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notify() rather than </a:t>
            </a:r>
            <a:r>
              <a:rPr lang="en-US" altLang="zh-CN" dirty="0" err="1"/>
              <a:t>notifyAll</a:t>
            </a:r>
            <a:r>
              <a:rPr lang="en-US" altLang="zh-CN" dirty="0"/>
              <a:t>() may cause problems (e.g. deadlock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However </a:t>
            </a:r>
            <a:r>
              <a:rPr lang="en-US" altLang="zh-CN" dirty="0"/>
              <a:t>using </a:t>
            </a:r>
            <a:r>
              <a:rPr lang="en-US" altLang="zh-CN" dirty="0" err="1"/>
              <a:t>notifyAll</a:t>
            </a:r>
            <a:r>
              <a:rPr lang="en-US" altLang="zh-CN" dirty="0"/>
              <a:t>() is less efficient than notify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notify</a:t>
            </a:r>
            <a:r>
              <a:rPr lang="en-US" altLang="zh-CN" dirty="0"/>
              <a:t>() should only be used where efficiency is very important and the scheduling issue have been carefully considered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912" y="5445224"/>
            <a:ext cx="1944216" cy="11665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0125" y="1231900"/>
            <a:ext cx="206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更好选择，但</a:t>
            </a:r>
            <a:r>
              <a:rPr lang="zh-CN" altLang="en-US"/>
              <a:t>低效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584" y="1484784"/>
            <a:ext cx="705678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Synchronization </a:t>
            </a:r>
            <a:r>
              <a:rPr lang="en-US" altLang="zh-CN" sz="2000" dirty="0" smtClean="0"/>
              <a:t>method: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processes </a:t>
            </a:r>
            <a:r>
              <a:rPr lang="en-US" altLang="zh-CN" sz="2000" dirty="0"/>
              <a:t>cannot proceed until other threads reach the barrier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2847436"/>
            <a:ext cx="2952328" cy="40105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19872" y="2492896"/>
            <a:ext cx="3024336" cy="7200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Barrier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1088390"/>
            <a:ext cx="19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28310" y="324866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进程到</a:t>
            </a:r>
            <a:r>
              <a:rPr lang="en-US" altLang="zh-CN"/>
              <a:t>barrier</a:t>
            </a:r>
            <a:r>
              <a:rPr lang="zh-CN" altLang="en-US"/>
              <a:t>前等待，直到所有</a:t>
            </a:r>
            <a:r>
              <a:rPr lang="zh-CN" altLang="en-US"/>
              <a:t>到齐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Counting </a:t>
            </a:r>
            <a:r>
              <a:rPr lang="en-US" altLang="zh-CN" dirty="0" smtClean="0"/>
              <a:t>Barrier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count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reduce(count) //atomically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if(count == 0)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{ </a:t>
            </a:r>
            <a:r>
              <a:rPr lang="en-US" altLang="zh-CN" dirty="0"/>
              <a:t>count = </a:t>
            </a:r>
            <a:r>
              <a:rPr lang="en-US" altLang="zh-CN" dirty="0" err="1"/>
              <a:t>i</a:t>
            </a:r>
            <a:r>
              <a:rPr lang="en-US" altLang="zh-CN" dirty="0"/>
              <a:t>;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else </a:t>
            </a:r>
            <a:r>
              <a:rPr lang="en-US" altLang="zh-CN" dirty="0"/>
              <a:t>{ while(count &gt; 0);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//</a:t>
            </a:r>
            <a:r>
              <a:rPr lang="en-US" altLang="zh-CN" dirty="0"/>
              <a:t>spin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132353"/>
            <a:ext cx="4038600" cy="34616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9385" y="3137535"/>
            <a:ext cx="2026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起始</a:t>
            </a:r>
            <a:r>
              <a:rPr lang="en-US" altLang="zh-CN" sz="800"/>
              <a:t>:count=3</a:t>
            </a:r>
            <a:endParaRPr lang="zh-CN" altLang="en-US" sz="800"/>
          </a:p>
          <a:p>
            <a:r>
              <a:rPr lang="zh-CN" altLang="en-US" sz="800"/>
              <a:t>第一个：</a:t>
            </a:r>
            <a:r>
              <a:rPr lang="en-US" altLang="zh-CN" sz="800"/>
              <a:t>cout=2,</a:t>
            </a:r>
            <a:r>
              <a:rPr lang="zh-CN" altLang="en-US" sz="800"/>
              <a:t>进入</a:t>
            </a:r>
            <a:r>
              <a:rPr lang="en-US" altLang="zh-CN" sz="800"/>
              <a:t>while</a:t>
            </a:r>
            <a:endParaRPr lang="en-US" altLang="zh-CN" sz="800"/>
          </a:p>
          <a:p>
            <a:r>
              <a:rPr lang="zh-CN" altLang="en-US" sz="800"/>
              <a:t>第二个：</a:t>
            </a:r>
            <a:r>
              <a:rPr lang="en-US" altLang="zh-CN" sz="800"/>
              <a:t>cout=1 </a:t>
            </a:r>
            <a:r>
              <a:rPr lang="zh-CN" altLang="en-US" sz="800"/>
              <a:t>进入</a:t>
            </a:r>
            <a:r>
              <a:rPr lang="en-US" altLang="zh-CN" sz="800"/>
              <a:t>while</a:t>
            </a:r>
            <a:endParaRPr lang="en-US" altLang="zh-CN" sz="800"/>
          </a:p>
          <a:p>
            <a:r>
              <a:rPr lang="zh-CN" altLang="en-US" sz="800"/>
              <a:t>第三个：</a:t>
            </a:r>
            <a:r>
              <a:rPr lang="en-US" altLang="zh-CN" sz="800"/>
              <a:t>count=0 </a:t>
            </a:r>
            <a:r>
              <a:rPr lang="zh-CN" altLang="en-US" sz="800"/>
              <a:t>第一，二个跳出</a:t>
            </a:r>
            <a:r>
              <a:rPr lang="en-US" altLang="zh-CN" sz="800"/>
              <a:t>while,</a:t>
            </a:r>
            <a:endParaRPr lang="en-US" altLang="zh-CN" sz="800"/>
          </a:p>
        </p:txBody>
      </p:sp>
      <p:sp>
        <p:nvSpPr>
          <p:cNvPr id="5" name="文本框 4"/>
          <p:cNvSpPr txBox="1"/>
          <p:nvPr/>
        </p:nvSpPr>
        <p:spPr>
          <a:xfrm>
            <a:off x="5485130" y="5631815"/>
            <a:ext cx="268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一个一个</a:t>
            </a:r>
            <a:r>
              <a:rPr lang="zh-CN" altLang="en-US"/>
              <a:t>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1d1b83-d6db-4011-8237-91016c750ec4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7181</Words>
  <Application>WPS 演示</Application>
  <PresentationFormat>全屏显示(4:3)</PresentationFormat>
  <Paragraphs>304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 Objectives</vt:lpstr>
      <vt:lpstr>Condition Synchronization</vt:lpstr>
      <vt:lpstr>wait() &amp; notify()</vt:lpstr>
      <vt:lpstr>Continue</vt:lpstr>
      <vt:lpstr>Program</vt:lpstr>
      <vt:lpstr>notifyAll()</vt:lpstr>
      <vt:lpstr>Barrier</vt:lpstr>
      <vt:lpstr>Counting Barrier</vt:lpstr>
      <vt:lpstr>Barrier Code</vt:lpstr>
      <vt:lpstr>Spurious Wakeup</vt:lpstr>
      <vt:lpstr>Priority-based Barrier</vt:lpstr>
      <vt:lpstr>Bounded Counter</vt:lpstr>
      <vt:lpstr>PowerPoint 演示文稿</vt:lpstr>
      <vt:lpstr>Cond. Sync. with Semaphores</vt:lpstr>
      <vt:lpstr>Another Semaphore Example</vt:lpstr>
      <vt:lpstr>Javas concurrency management, semaphores</vt:lpstr>
      <vt:lpstr>Summary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1138</cp:revision>
  <cp:lastPrinted>2015-10-16T12:49:00Z</cp:lastPrinted>
  <dcterms:created xsi:type="dcterms:W3CDTF">2011-10-31T13:04:00Z</dcterms:created>
  <dcterms:modified xsi:type="dcterms:W3CDTF">2023-02-16T10:17:17Z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46E94FDAD0B64BDB87B04FFB41777E1A</vt:lpwstr>
  </property>
  <property fmtid="{D5CDD505-2E9C-101B-9397-08002B2CF9AE}" pid="3" name="KSOProductBuildVer">
    <vt:lpwstr>2052-11.1.0.13703</vt:lpwstr>
  </property>
</Properties>
</file>