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9" r:id="rId4"/>
  </p:sldMasterIdLst>
  <p:notesMasterIdLst>
    <p:notesMasterId r:id="rId25"/>
  </p:notesMasterIdLst>
  <p:handoutMasterIdLst>
    <p:handoutMasterId r:id="rId26"/>
  </p:handoutMasterIdLst>
  <p:sldIdLst>
    <p:sldId id="293" r:id="rId5"/>
    <p:sldId id="405" r:id="rId6"/>
    <p:sldId id="458" r:id="rId7"/>
    <p:sldId id="459" r:id="rId8"/>
    <p:sldId id="460" r:id="rId9"/>
    <p:sldId id="462" r:id="rId10"/>
    <p:sldId id="461" r:id="rId11"/>
    <p:sldId id="463" r:id="rId12"/>
    <p:sldId id="464" r:id="rId13"/>
    <p:sldId id="465" r:id="rId14"/>
    <p:sldId id="466" r:id="rId15"/>
    <p:sldId id="467" r:id="rId16"/>
    <p:sldId id="468" r:id="rId17"/>
    <p:sldId id="469" r:id="rId18"/>
    <p:sldId id="470" r:id="rId19"/>
    <p:sldId id="471" r:id="rId20"/>
    <p:sldId id="472" r:id="rId21"/>
    <p:sldId id="473" r:id="rId22"/>
    <p:sldId id="474" r:id="rId23"/>
    <p:sldId id="403" r:id="rId24"/>
  </p:sldIdLst>
  <p:sldSz cx="9144000" cy="6858000" type="screen4x3"/>
  <p:notesSz cx="6797675" cy="9928225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D16"/>
    <a:srgbClr val="AB0E16"/>
    <a:srgbClr val="AB1018"/>
    <a:srgbClr val="B5121B"/>
    <a:srgbClr val="666666"/>
    <a:srgbClr val="D5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000" autoAdjust="0"/>
  </p:normalViewPr>
  <p:slideViewPr>
    <p:cSldViewPr>
      <p:cViewPr varScale="1">
        <p:scale>
          <a:sx n="92" d="100"/>
          <a:sy n="92" d="100"/>
        </p:scale>
        <p:origin x="13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6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36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0" Type="http://schemas.openxmlformats.org/officeDocument/2006/relationships/tags" Target="tags/tag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D0E30-1FAD-4397-9273-35EE8EF654DB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010BD-0CBB-456F-BE64-F1E946A5F94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CDB6F-9360-4AC5-A1A4-B746F8B27D7E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8AF62-0413-459D-A055-9BD345497D1F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0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8775" y="6248400"/>
            <a:ext cx="61944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SCC331 Networked Studio 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29400" y="6248400"/>
            <a:ext cx="1066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69BF1-9BF2-8744-BC92-41645FF52E2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0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18" Type="http://schemas.openxmlformats.org/officeDocument/2006/relationships/image" Target="../media/image4.png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A89-56E1-4A44-9E61-C9F2BE719DB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A89-56E1-4A44-9E61-C9F2BE719DBC}" type="slidenum">
              <a:rPr lang="en-US" smtClean="0"/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ChangeArrowheads="1"/>
          </p:cNvSpPr>
          <p:nvPr/>
        </p:nvSpPr>
        <p:spPr bwMode="auto">
          <a:xfrm>
            <a:off x="539552" y="3789040"/>
            <a:ext cx="6324600" cy="22844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ct val="25000"/>
              </a:spcBef>
              <a:buClr>
                <a:schemeClr val="tx2"/>
              </a:buClr>
              <a:buSzPct val="70000"/>
            </a:pPr>
            <a:r>
              <a:rPr lang="en-US" altLang="zh-CN" dirty="0" smtClean="0">
                <a:latin typeface="Arial" panose="020B0604020202020204" pitchFamily="34" charset="0"/>
              </a:rPr>
              <a:t>Zhang </a:t>
            </a:r>
            <a:r>
              <a:rPr lang="en-US" altLang="zh-CN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Jinyu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–  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zjy@bjtu.edu.cn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School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of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Computer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and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Information Technology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SD408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467544" y="1844824"/>
            <a:ext cx="8496944" cy="151216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GB" sz="4200" dirty="0" smtClean="0">
                <a:solidFill>
                  <a:srgbClr val="BC0D16"/>
                </a:solidFill>
              </a:rPr>
              <a:t>SCC211 </a:t>
            </a:r>
            <a:r>
              <a:rPr lang="en-US" altLang="zh-CN" sz="4200" dirty="0" smtClean="0">
                <a:solidFill>
                  <a:srgbClr val="BC0D16"/>
                </a:solidFill>
              </a:rPr>
              <a:t>Operation</a:t>
            </a:r>
            <a:r>
              <a:rPr lang="en-GB" sz="4200" dirty="0" smtClean="0">
                <a:solidFill>
                  <a:srgbClr val="BC0D16"/>
                </a:solidFill>
              </a:rPr>
              <a:t> System</a:t>
            </a:r>
            <a:endParaRPr lang="en-GB" sz="4200" dirty="0" smtClean="0">
              <a:solidFill>
                <a:srgbClr val="BC0D16"/>
              </a:solidFill>
            </a:endParaRPr>
          </a:p>
          <a:p>
            <a:r>
              <a:rPr lang="en-GB" sz="4200" dirty="0" smtClean="0">
                <a:solidFill>
                  <a:srgbClr val="BC0D16"/>
                </a:solidFill>
              </a:rPr>
              <a:t>(Process </a:t>
            </a:r>
            <a:r>
              <a:rPr lang="en-GB" sz="4200" dirty="0">
                <a:solidFill>
                  <a:srgbClr val="BC0D16"/>
                </a:solidFill>
              </a:rPr>
              <a:t>Management) </a:t>
            </a:r>
            <a:endParaRPr lang="en-GB" sz="4200" dirty="0" smtClean="0">
              <a:solidFill>
                <a:srgbClr val="BC0D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Answer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Top level creates 4: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1st </a:t>
            </a:r>
            <a:r>
              <a:rPr lang="en-US" altLang="zh-CN" dirty="0"/>
              <a:t>creates 3: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1st </a:t>
            </a:r>
            <a:r>
              <a:rPr lang="en-US" altLang="zh-CN" dirty="0"/>
              <a:t>creates 2: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1st </a:t>
            </a:r>
            <a:r>
              <a:rPr lang="en-US" altLang="zh-CN" dirty="0"/>
              <a:t>creates 1: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this </a:t>
            </a:r>
            <a:r>
              <a:rPr lang="en-US" altLang="zh-CN" dirty="0"/>
              <a:t>creates 0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2nd </a:t>
            </a:r>
            <a:r>
              <a:rPr lang="en-US" altLang="zh-CN" dirty="0"/>
              <a:t>creates 0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2nd </a:t>
            </a:r>
            <a:r>
              <a:rPr lang="en-US" altLang="zh-CN" dirty="0"/>
              <a:t>creates 1: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this </a:t>
            </a:r>
            <a:r>
              <a:rPr lang="en-US" altLang="zh-CN" dirty="0"/>
              <a:t>creates 0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3rd </a:t>
            </a:r>
            <a:r>
              <a:rPr lang="en-US" altLang="zh-CN" dirty="0"/>
              <a:t>creates 0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2nd </a:t>
            </a:r>
            <a:r>
              <a:rPr lang="en-US" altLang="zh-CN" dirty="0"/>
              <a:t>creates 2: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1st </a:t>
            </a:r>
            <a:r>
              <a:rPr lang="en-US" altLang="zh-CN" dirty="0"/>
              <a:t>creates 1: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this </a:t>
            </a:r>
            <a:r>
              <a:rPr lang="en-US" altLang="zh-CN" dirty="0"/>
              <a:t>creates 0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2nd </a:t>
            </a:r>
            <a:r>
              <a:rPr lang="en-US" altLang="zh-CN" dirty="0"/>
              <a:t>creates 0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3rd </a:t>
            </a:r>
            <a:r>
              <a:rPr lang="en-US" altLang="zh-CN" dirty="0"/>
              <a:t>creates 1: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this </a:t>
            </a:r>
            <a:r>
              <a:rPr lang="en-US" altLang="zh-CN" dirty="0"/>
              <a:t>creates 0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4th </a:t>
            </a:r>
            <a:r>
              <a:rPr lang="en-US" altLang="zh-CN" dirty="0"/>
              <a:t>creates 0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199"/>
            <a:ext cx="4038600" cy="4536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15 processes are created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dirty="0"/>
              <a:t>16 if including original)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en-US" altLang="zh-CN" dirty="0"/>
              <a:t> - 1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43530" y="1484630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1-&gt;2-&gt;4-&gt;8-&gt;16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91865" y="2564765"/>
            <a:ext cx="40360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执行</a:t>
            </a:r>
            <a:r>
              <a:rPr lang="en-US" altLang="zh-CN"/>
              <a:t>fork</a:t>
            </a:r>
            <a:r>
              <a:rPr lang="zh-CN" altLang="en-US"/>
              <a:t>时，子进程拷贝当前变量值和</a:t>
            </a:r>
            <a:r>
              <a:rPr lang="zh-CN" altLang="en-US" b="1" u="sng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之后</a:t>
            </a:r>
            <a:r>
              <a:rPr lang="zh-CN" altLang="en-US"/>
              <a:t>将要执行的代码（已经执行的不会</a:t>
            </a:r>
            <a:r>
              <a:rPr lang="zh-CN" altLang="en-US"/>
              <a:t>再执行）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5375" y="3573145"/>
            <a:ext cx="3201035" cy="28282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Unix Process </a:t>
            </a:r>
            <a:r>
              <a:rPr lang="en-US" altLang="zh-CN" dirty="0" smtClean="0"/>
              <a:t>Hierarchy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 Every Unix process (except one!) has a </a:t>
            </a:r>
            <a:r>
              <a:rPr lang="en-US" altLang="zh-CN" dirty="0" smtClean="0"/>
              <a:t>parent</a:t>
            </a:r>
            <a:endParaRPr lang="en-US" altLang="zh-CN" dirty="0" smtClean="0"/>
          </a:p>
          <a:p>
            <a:r>
              <a:rPr lang="en-US" altLang="zh-CN" dirty="0" smtClean="0"/>
              <a:t>Processes </a:t>
            </a:r>
            <a:r>
              <a:rPr lang="en-US" altLang="zh-CN" dirty="0"/>
              <a:t>may create multiple children (via fork</a:t>
            </a:r>
            <a:r>
              <a:rPr lang="en-US" altLang="zh-CN" dirty="0" smtClean="0"/>
              <a:t>())</a:t>
            </a:r>
            <a:endParaRPr lang="en-US" altLang="zh-CN" dirty="0" smtClean="0"/>
          </a:p>
          <a:p>
            <a:r>
              <a:rPr lang="en-US" altLang="zh-CN" dirty="0" smtClean="0"/>
              <a:t>Example</a:t>
            </a:r>
            <a:r>
              <a:rPr lang="en-US" altLang="zh-CN" dirty="0"/>
              <a:t>: The (traditional) Unix boot procedure </a:t>
            </a:r>
            <a:endParaRPr lang="en-US" altLang="zh-CN" dirty="0" smtClean="0"/>
          </a:p>
          <a:p>
            <a:pPr lvl="1"/>
            <a:r>
              <a:rPr lang="en-US" altLang="zh-CN" dirty="0"/>
              <a:t> Single parentless process runs (</a:t>
            </a:r>
            <a:r>
              <a:rPr lang="en-US" altLang="zh-CN" dirty="0" err="1"/>
              <a:t>init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init</a:t>
            </a:r>
            <a:r>
              <a:rPr lang="en-US" altLang="zh-CN" dirty="0" smtClean="0"/>
              <a:t> </a:t>
            </a:r>
            <a:r>
              <a:rPr lang="en-US" altLang="zh-CN" dirty="0"/>
              <a:t>reads a file which lists all connected </a:t>
            </a:r>
            <a:r>
              <a:rPr lang="en-US" altLang="zh-CN" dirty="0" smtClean="0"/>
              <a:t>terminals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init</a:t>
            </a:r>
            <a:r>
              <a:rPr lang="en-US" altLang="zh-CN" dirty="0" smtClean="0"/>
              <a:t> </a:t>
            </a:r>
            <a:r>
              <a:rPr lang="en-US" altLang="zh-CN" dirty="0"/>
              <a:t>forks a login process for each </a:t>
            </a:r>
            <a:r>
              <a:rPr lang="en-US" altLang="zh-CN" dirty="0" smtClean="0"/>
              <a:t>terminal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a login process validates a user, it forks a shell process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58180" y="3056890"/>
            <a:ext cx="169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启动程序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015480" y="5076190"/>
            <a:ext cx="173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命令行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632" y="1628800"/>
            <a:ext cx="6984776" cy="397564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9855" y="3037840"/>
            <a:ext cx="1149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子进程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36905" y="3600450"/>
            <a:ext cx="1127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fork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The Unix Shell (Command Line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/* shell program */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While(TRUE</a:t>
            </a:r>
            <a:r>
              <a:rPr lang="en-US" altLang="zh-CN" dirty="0"/>
              <a:t>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read_command</a:t>
            </a:r>
            <a:r>
              <a:rPr lang="en-US" altLang="zh-CN" dirty="0"/>
              <a:t>(&amp;command, &amp;</a:t>
            </a:r>
            <a:r>
              <a:rPr lang="en-US" altLang="zh-CN" dirty="0" err="1"/>
              <a:t>params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if </a:t>
            </a:r>
            <a:r>
              <a:rPr lang="en-US" altLang="zh-CN" dirty="0"/>
              <a:t>(fork() == 0)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execve</a:t>
            </a:r>
            <a:r>
              <a:rPr lang="en-US" altLang="zh-CN" dirty="0" smtClean="0"/>
              <a:t>(command</a:t>
            </a:r>
            <a:r>
              <a:rPr lang="en-US" altLang="zh-CN" dirty="0"/>
              <a:t>, </a:t>
            </a:r>
            <a:r>
              <a:rPr lang="en-US" altLang="zh-CN" dirty="0" err="1"/>
              <a:t>params</a:t>
            </a:r>
            <a:r>
              <a:rPr lang="en-US" altLang="zh-CN" dirty="0"/>
              <a:t>, 0); //Child } 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else </a:t>
            </a:r>
            <a:r>
              <a:rPr lang="en-US" altLang="zh-CN" dirty="0"/>
              <a:t>{ wait(&amp;status); } }</a:t>
            </a:r>
            <a:endParaRPr lang="en-US" altLang="zh-CN" dirty="0"/>
          </a:p>
          <a:p>
            <a:pPr marL="914400" lvl="2" indent="45720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47720" y="2348865"/>
            <a:ext cx="3390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所用的造作系统都是</a:t>
            </a:r>
            <a:r>
              <a:rPr lang="zh-CN" altLang="en-US"/>
              <a:t>死循环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62505" y="5190490"/>
            <a:ext cx="331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处于</a:t>
            </a:r>
            <a:r>
              <a:rPr lang="zh-CN" altLang="en-US"/>
              <a:t>阻塞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Unix-style </a:t>
            </a:r>
            <a:r>
              <a:rPr lang="en-US" altLang="zh-CN" dirty="0" smtClean="0"/>
              <a:t>Processes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Threads </a:t>
            </a:r>
            <a:r>
              <a:rPr lang="en-US" altLang="zh-CN" b="1" dirty="0"/>
              <a:t>share</a:t>
            </a:r>
            <a:r>
              <a:rPr lang="en-US" altLang="zh-CN" dirty="0"/>
              <a:t> a common address </a:t>
            </a:r>
            <a:r>
              <a:rPr lang="en-US" altLang="zh-CN" dirty="0" smtClean="0"/>
              <a:t>space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Can </a:t>
            </a:r>
            <a:r>
              <a:rPr lang="en-US" altLang="zh-CN" dirty="0"/>
              <a:t>easily cooperate on common </a:t>
            </a:r>
            <a:r>
              <a:rPr lang="en-US" altLang="zh-CN" dirty="0" smtClean="0"/>
              <a:t>tasks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Lighter-weight </a:t>
            </a:r>
            <a:r>
              <a:rPr lang="en-US" altLang="zh-CN" dirty="0"/>
              <a:t>switch; support fine-grained </a:t>
            </a:r>
            <a:r>
              <a:rPr lang="en-US" altLang="zh-CN" dirty="0" smtClean="0"/>
              <a:t>concurrency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20130" y="508571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96645" y="3874770"/>
            <a:ext cx="6931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线程共享一个公共地址空间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31820" y="3068955"/>
            <a:ext cx="1587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线程切换：</a:t>
            </a:r>
            <a:r>
              <a:rPr lang="zh-CN" altLang="en-US"/>
              <a:t>轻</a:t>
            </a:r>
            <a:endParaRPr lang="zh-CN" altLang="en-US"/>
          </a:p>
          <a:p>
            <a:r>
              <a:rPr lang="zh-CN" altLang="en-US"/>
              <a:t>进程切换：</a:t>
            </a:r>
            <a:r>
              <a:rPr lang="zh-CN" altLang="en-US"/>
              <a:t>重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600" y="1628800"/>
            <a:ext cx="7760798" cy="452596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7624" y="32849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Process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59632" y="16288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Process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716016" y="14754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Process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27784" y="389178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Thread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99792" y="267337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Thread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262076" y="264911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Thread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57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Threads: User vs Kernel vs. </a:t>
            </a:r>
            <a:r>
              <a:rPr lang="en-US" altLang="zh-CN" dirty="0" smtClean="0"/>
              <a:t>Language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User Threads ̶ Supported in user-level </a:t>
            </a:r>
            <a:r>
              <a:rPr lang="en-US" altLang="zh-CN" dirty="0" smtClean="0"/>
              <a:t>library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Kernel </a:t>
            </a:r>
            <a:r>
              <a:rPr lang="en-US" altLang="zh-CN" dirty="0"/>
              <a:t>only knows about </a:t>
            </a:r>
            <a:r>
              <a:rPr lang="en-US" altLang="zh-CN" dirty="0" smtClean="0"/>
              <a:t>processes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Scheduled </a:t>
            </a:r>
            <a:r>
              <a:rPr lang="en-US" altLang="zh-CN" dirty="0"/>
              <a:t>by a per-process, user-level scheduler </a:t>
            </a:r>
            <a:endParaRPr lang="en-US" altLang="zh-CN" dirty="0" smtClean="0"/>
          </a:p>
          <a:p>
            <a:r>
              <a:rPr lang="en-US" altLang="zh-CN" dirty="0" smtClean="0"/>
              <a:t>Kernel </a:t>
            </a:r>
            <a:r>
              <a:rPr lang="en-US" altLang="zh-CN" dirty="0"/>
              <a:t>threads ̶ Supported by </a:t>
            </a:r>
            <a:r>
              <a:rPr lang="en-US" altLang="zh-CN" dirty="0" smtClean="0"/>
              <a:t>OS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Scheduled </a:t>
            </a:r>
            <a:r>
              <a:rPr lang="en-US" altLang="zh-CN" dirty="0"/>
              <a:t>by OS </a:t>
            </a:r>
            <a:r>
              <a:rPr lang="en-US" altLang="zh-CN" dirty="0" smtClean="0"/>
              <a:t>scheduler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Threads </a:t>
            </a:r>
            <a:r>
              <a:rPr lang="en-US" altLang="zh-CN" dirty="0"/>
              <a:t>are </a:t>
            </a:r>
            <a:r>
              <a:rPr lang="en-US" altLang="zh-CN" dirty="0" err="1" smtClean="0"/>
              <a:t>preempitable</a:t>
            </a:r>
            <a:r>
              <a:rPr lang="en-US" altLang="zh-CN" dirty="0" smtClean="0"/>
              <a:t> </a:t>
            </a:r>
            <a:r>
              <a:rPr lang="en-US" altLang="zh-CN" dirty="0"/>
              <a:t>by the </a:t>
            </a:r>
            <a:r>
              <a:rPr lang="en-US" altLang="zh-CN" dirty="0" smtClean="0"/>
              <a:t>OS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Potentially </a:t>
            </a:r>
            <a:r>
              <a:rPr lang="en-US" altLang="zh-CN" u="sng" dirty="0"/>
              <a:t>more concurrent</a:t>
            </a:r>
            <a:r>
              <a:rPr lang="en-US" altLang="zh-CN" dirty="0"/>
              <a:t>, especially on </a:t>
            </a:r>
            <a:r>
              <a:rPr lang="en-US" altLang="zh-CN" dirty="0" smtClean="0"/>
              <a:t>multicore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More </a:t>
            </a:r>
            <a:r>
              <a:rPr lang="en-US" altLang="zh-CN" dirty="0"/>
              <a:t>predictability </a:t>
            </a:r>
            <a:r>
              <a:rPr lang="en-US" altLang="zh-CN" u="sng" dirty="0"/>
              <a:t>useful for real-time </a:t>
            </a:r>
            <a:r>
              <a:rPr lang="en-US" altLang="zh-CN" u="sng" dirty="0" smtClean="0"/>
              <a:t>applications</a:t>
            </a:r>
            <a:endParaRPr lang="en-US" altLang="zh-CN" u="sng" dirty="0" smtClean="0"/>
          </a:p>
          <a:p>
            <a:pPr lvl="1"/>
            <a:r>
              <a:rPr lang="en-US" altLang="zh-CN" dirty="0" smtClean="0"/>
              <a:t>OS </a:t>
            </a:r>
            <a:r>
              <a:rPr lang="en-US" altLang="zh-CN" dirty="0"/>
              <a:t>itself is multithreaded ̶ Supported in almost all modern OS </a:t>
            </a:r>
            <a:endParaRPr lang="en-US" altLang="zh-CN" dirty="0" smtClean="0"/>
          </a:p>
          <a:p>
            <a:r>
              <a:rPr lang="en-US" altLang="zh-CN" dirty="0" smtClean="0"/>
              <a:t>Threads </a:t>
            </a:r>
            <a:r>
              <a:rPr lang="en-US" altLang="zh-CN" dirty="0"/>
              <a:t>in language runtime environments (Java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Available </a:t>
            </a:r>
            <a:r>
              <a:rPr lang="en-US" altLang="zh-CN" dirty="0"/>
              <a:t>only in particular language </a:t>
            </a:r>
            <a:r>
              <a:rPr lang="en-US" altLang="zh-CN" dirty="0" smtClean="0"/>
              <a:t>environments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Might </a:t>
            </a:r>
            <a:r>
              <a:rPr lang="en-US" altLang="zh-CN" dirty="0"/>
              <a:t>be implemented either as user or kernel threads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32425" y="207645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按用户</a:t>
            </a:r>
            <a:r>
              <a:rPr lang="zh-CN" altLang="en-US"/>
              <a:t>调度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27855" y="2997200"/>
            <a:ext cx="179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OS</a:t>
            </a:r>
            <a:r>
              <a:rPr lang="zh-CN" altLang="en-US"/>
              <a:t>调度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63845" y="3357245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抢占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43980" y="3365500"/>
            <a:ext cx="2524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与接近</a:t>
            </a:r>
            <a:r>
              <a:rPr lang="en-US" altLang="zh-CN"/>
              <a:t>OS</a:t>
            </a:r>
            <a:r>
              <a:rPr lang="zh-CN" altLang="en-US"/>
              <a:t>，速率</a:t>
            </a:r>
            <a:r>
              <a:rPr lang="zh-CN" altLang="en-US"/>
              <a:t>越高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14855" y="4193540"/>
            <a:ext cx="2124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有计划</a:t>
            </a:r>
            <a:r>
              <a:rPr lang="zh-CN" altLang="en-US"/>
              <a:t>性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60035" y="2743200"/>
            <a:ext cx="158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适合</a:t>
            </a:r>
            <a:r>
              <a:rPr lang="zh-CN" altLang="en-US"/>
              <a:t>实时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User vs. Kernel </a:t>
            </a:r>
            <a:r>
              <a:rPr lang="en-US" altLang="zh-CN" dirty="0" smtClean="0"/>
              <a:t>Threads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User thread </a:t>
            </a:r>
            <a:r>
              <a:rPr lang="en-US" altLang="zh-CN" dirty="0" smtClean="0"/>
              <a:t>Advantages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 </a:t>
            </a:r>
            <a:r>
              <a:rPr lang="en-US" altLang="zh-CN" dirty="0"/>
              <a:t>OS support required ̶</a:t>
            </a:r>
            <a:r>
              <a:rPr lang="en-US" altLang="zh-CN" u="sng" dirty="0"/>
              <a:t> Cheap context </a:t>
            </a:r>
            <a:r>
              <a:rPr lang="en-US" altLang="zh-CN" u="sng" dirty="0" smtClean="0"/>
              <a:t>switch</a:t>
            </a:r>
            <a:endParaRPr lang="en-US" altLang="zh-CN" u="sng" dirty="0" smtClean="0"/>
          </a:p>
          <a:p>
            <a:pPr lvl="1"/>
            <a:r>
              <a:rPr lang="en-US" altLang="zh-CN" dirty="0" smtClean="0"/>
              <a:t>Typically </a:t>
            </a:r>
            <a:r>
              <a:rPr lang="en-US" altLang="zh-CN" dirty="0"/>
              <a:t>order of magnitude </a:t>
            </a:r>
            <a:r>
              <a:rPr lang="en-US" altLang="zh-CN" u="sng" dirty="0"/>
              <a:t>faster than kernel thread switch</a:t>
            </a:r>
            <a:r>
              <a:rPr lang="en-US" altLang="zh-CN" dirty="0"/>
              <a:t> ̶ (Which itself is an order of magnitude faster than process switch</a:t>
            </a:r>
            <a:r>
              <a:rPr lang="en-US" altLang="zh-CN" dirty="0" smtClean="0"/>
              <a:t>…)</a:t>
            </a:r>
            <a:endParaRPr lang="en-US" altLang="zh-CN" dirty="0" smtClean="0"/>
          </a:p>
          <a:p>
            <a:pPr lvl="1"/>
            <a:r>
              <a:rPr lang="en-US" altLang="zh-CN" u="sng" dirty="0" smtClean="0"/>
              <a:t>Easy </a:t>
            </a:r>
            <a:r>
              <a:rPr lang="en-US" altLang="zh-CN" u="sng" dirty="0"/>
              <a:t>to offer per-application scheduling policies </a:t>
            </a:r>
            <a:endParaRPr lang="en-US" altLang="zh-CN" dirty="0" smtClean="0"/>
          </a:p>
          <a:p>
            <a:r>
              <a:rPr lang="en-US" altLang="zh-CN" dirty="0" smtClean="0"/>
              <a:t>User </a:t>
            </a:r>
            <a:r>
              <a:rPr lang="en-US" altLang="zh-CN" dirty="0"/>
              <a:t>thread </a:t>
            </a:r>
            <a:r>
              <a:rPr lang="en-US" altLang="zh-CN" dirty="0" smtClean="0"/>
              <a:t>disadvantages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thread calls a system call that blocks, all other threads in that process also block (all reduce to the one underlying process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User </a:t>
            </a:r>
            <a:r>
              <a:rPr lang="en-US" altLang="zh-CN" dirty="0"/>
              <a:t>threads in same process can’t execute on separate CPUs on multicore – as the OS is not user-thread </a:t>
            </a:r>
            <a:r>
              <a:rPr lang="en-US" altLang="zh-CN" dirty="0" smtClean="0"/>
              <a:t>aware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11560" y="5661248"/>
            <a:ext cx="7416824" cy="10801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User threads most useful for structuring conceptually concurrent applications (GUIs, RPC servers, some web servers)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5177155" y="3931920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阻塞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60065" y="4646295"/>
            <a:ext cx="4536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OS</a:t>
            </a:r>
            <a:r>
              <a:rPr lang="zh-CN" altLang="en-US"/>
              <a:t>看不到</a:t>
            </a:r>
            <a:r>
              <a:rPr lang="zh-CN" altLang="en-US"/>
              <a:t>线程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51910" y="981075"/>
            <a:ext cx="54489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0和通常比内核线程切换快一个数量级-(内核线程切换本身比进程切换快一个数量级…)提供每个应用程序调度策略作为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8470" y="462915"/>
            <a:ext cx="1233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考试题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Inside the JVM at a </a:t>
            </a:r>
            <a:r>
              <a:rPr lang="en-US" altLang="zh-CN" dirty="0" smtClean="0"/>
              <a:t>glance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75556" y="1813651"/>
            <a:ext cx="8136904" cy="1152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Java Stack (created per thread) </a:t>
            </a:r>
            <a:endParaRPr lang="en-US" altLang="zh-CN" sz="3200" dirty="0" smtClean="0"/>
          </a:p>
          <a:p>
            <a:pPr algn="ctr"/>
            <a:r>
              <a:rPr lang="en-US" altLang="zh-CN" sz="2800" dirty="0" smtClean="0"/>
              <a:t>Contains </a:t>
            </a:r>
            <a:r>
              <a:rPr lang="en-US" altLang="zh-CN" sz="2800" dirty="0"/>
              <a:t>local variables, parameters and return values</a:t>
            </a:r>
            <a:endParaRPr lang="en-US" altLang="zh-CN" sz="2800" dirty="0"/>
          </a:p>
        </p:txBody>
      </p:sp>
      <p:sp>
        <p:nvSpPr>
          <p:cNvPr id="5" name="圆角矩形 4"/>
          <p:cNvSpPr/>
          <p:nvPr/>
        </p:nvSpPr>
        <p:spPr>
          <a:xfrm>
            <a:off x="395536" y="3429000"/>
            <a:ext cx="8291264" cy="1152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Heap (one per JVM) </a:t>
            </a:r>
            <a:endParaRPr lang="en-US" altLang="zh-CN" sz="3200" dirty="0" smtClean="0"/>
          </a:p>
          <a:p>
            <a:pPr algn="ctr"/>
            <a:r>
              <a:rPr lang="en-US" altLang="zh-CN" sz="2800" dirty="0" smtClean="0"/>
              <a:t>Contains </a:t>
            </a:r>
            <a:r>
              <a:rPr lang="en-US" altLang="zh-CN" sz="2800" dirty="0"/>
              <a:t>shared objects only, arrays (which are objects!)</a:t>
            </a:r>
            <a:endParaRPr lang="en-US" altLang="zh-CN" sz="2800" dirty="0"/>
          </a:p>
        </p:txBody>
      </p:sp>
      <p:sp>
        <p:nvSpPr>
          <p:cNvPr id="6" name="圆角矩形 5"/>
          <p:cNvSpPr/>
          <p:nvPr/>
        </p:nvSpPr>
        <p:spPr>
          <a:xfrm>
            <a:off x="251520" y="5044349"/>
            <a:ext cx="8640960" cy="11521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Method </a:t>
            </a:r>
            <a:endParaRPr lang="en-US" altLang="zh-CN" sz="3200" dirty="0" smtClean="0"/>
          </a:p>
          <a:p>
            <a:pPr algn="ctr"/>
            <a:r>
              <a:rPr lang="en-US" altLang="zh-CN" sz="2800" dirty="0" smtClean="0"/>
              <a:t>Class </a:t>
            </a:r>
            <a:r>
              <a:rPr lang="en-US" altLang="zh-CN" sz="2800" dirty="0"/>
              <a:t>(or static) variables </a:t>
            </a:r>
            <a:r>
              <a:rPr lang="en-US" altLang="zh-CN" sz="2800" dirty="0" smtClean="0"/>
              <a:t>– </a:t>
            </a:r>
            <a:r>
              <a:rPr lang="en-US" altLang="zh-CN" sz="2800" dirty="0"/>
              <a:t>these are shared by all threads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547495" y="3138170"/>
            <a:ext cx="2713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核心内存</a:t>
            </a:r>
            <a:r>
              <a:rPr lang="en-US" altLang="zh-CN"/>
              <a:t>1M,</a:t>
            </a:r>
            <a:r>
              <a:rPr lang="zh-CN" altLang="en-US"/>
              <a:t>在</a:t>
            </a:r>
            <a:r>
              <a:rPr lang="zh-CN" altLang="en-US"/>
              <a:t>芯片上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Various </a:t>
            </a:r>
            <a:r>
              <a:rPr lang="en-US" altLang="zh-CN" dirty="0"/>
              <a:t>patterns for creating threads in </a:t>
            </a:r>
            <a:r>
              <a:rPr lang="en-US" altLang="zh-CN" dirty="0" smtClean="0"/>
              <a:t>Java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Java’s Thread class has various methods for process </a:t>
            </a:r>
            <a:r>
              <a:rPr lang="en-US" altLang="zh-CN" dirty="0" smtClean="0"/>
              <a:t>management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Unix processes are created through the fork() </a:t>
            </a:r>
            <a:r>
              <a:rPr lang="en-US" altLang="zh-CN" dirty="0" smtClean="0"/>
              <a:t>call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There </a:t>
            </a:r>
            <a:r>
              <a:rPr lang="en-US" altLang="zh-CN" dirty="0"/>
              <a:t>are other calls for process management</a:t>
            </a:r>
            <a:endParaRPr lang="en-US" altLang="zh-CN" dirty="0"/>
          </a:p>
          <a:p>
            <a:r>
              <a:rPr lang="en-US" altLang="zh-CN" dirty="0" smtClean="0"/>
              <a:t>Threads </a:t>
            </a:r>
            <a:r>
              <a:rPr lang="en-US" altLang="zh-CN" dirty="0"/>
              <a:t>are distinct from the Unix notion of a ‘process’</a:t>
            </a:r>
            <a:endParaRPr lang="en-US" altLang="zh-CN" dirty="0"/>
          </a:p>
          <a:p>
            <a:r>
              <a:rPr lang="en-US" altLang="zh-CN" dirty="0" smtClean="0"/>
              <a:t>User </a:t>
            </a:r>
            <a:r>
              <a:rPr lang="en-US" altLang="zh-CN" dirty="0"/>
              <a:t>threads require no support from the OS</a:t>
            </a:r>
            <a:endParaRPr lang="en-US" altLang="zh-CN" dirty="0"/>
          </a:p>
          <a:p>
            <a:r>
              <a:rPr lang="en-US" altLang="zh-CN" dirty="0" smtClean="0"/>
              <a:t>Kernel </a:t>
            </a:r>
            <a:r>
              <a:rPr lang="en-US" altLang="zh-CN" dirty="0"/>
              <a:t>threads are supported by the OS </a:t>
            </a:r>
            <a:endParaRPr lang="en-US" altLang="zh-CN" dirty="0"/>
          </a:p>
          <a:p>
            <a:r>
              <a:rPr lang="en-US" altLang="zh-CN" smtClean="0"/>
              <a:t>Language </a:t>
            </a:r>
            <a:r>
              <a:rPr lang="en-US" altLang="zh-CN" dirty="0"/>
              <a:t>threads can be either user level or kernel level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67890" y="1311275"/>
            <a:ext cx="5428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runnabe,</a:t>
            </a:r>
            <a:r>
              <a:rPr lang="zh-CN" altLang="en-US"/>
              <a:t>直接创建，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87550" y="5614670"/>
            <a:ext cx="1287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虚拟机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548680"/>
            <a:ext cx="6377940" cy="129302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Objectives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Life-cycle of individual processes (threads) managed in Java and Unix/C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Clarify </a:t>
            </a:r>
            <a:r>
              <a:rPr lang="en-US" altLang="zh-CN" dirty="0">
                <a:solidFill>
                  <a:schemeClr val="bg1"/>
                </a:solidFill>
              </a:rPr>
              <a:t>distinctions between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Unix-like </a:t>
            </a:r>
            <a:r>
              <a:rPr lang="en-US" altLang="zh-CN" dirty="0" smtClean="0">
                <a:solidFill>
                  <a:schemeClr val="bg1"/>
                </a:solidFill>
              </a:rPr>
              <a:t>processes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User </a:t>
            </a:r>
            <a:r>
              <a:rPr lang="en-US" altLang="zh-CN" dirty="0" smtClean="0">
                <a:solidFill>
                  <a:schemeClr val="bg1"/>
                </a:solidFill>
              </a:rPr>
              <a:t>threads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Kernel </a:t>
            </a:r>
            <a:r>
              <a:rPr lang="en-US" altLang="zh-CN" dirty="0" smtClean="0">
                <a:solidFill>
                  <a:schemeClr val="bg1"/>
                </a:solidFill>
              </a:rPr>
              <a:t>threads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Language-level threads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5977" y="3387517"/>
            <a:ext cx="4214636" cy="29218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75965" y="3644900"/>
            <a:ext cx="1071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灵活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高效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23638" y="2967335"/>
            <a:ext cx="3496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Question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620688"/>
            <a:ext cx="6377940" cy="129302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Java Thread </a:t>
            </a:r>
            <a:r>
              <a:rPr lang="en-US" altLang="zh-CN" dirty="0" smtClean="0">
                <a:solidFill>
                  <a:schemeClr val="bg1"/>
                </a:solidFill>
              </a:rPr>
              <a:t>Method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8318" y="1484784"/>
          <a:ext cx="7956552" cy="5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084"/>
                <a:gridCol w="5706468"/>
              </a:tblGrid>
              <a:tr h="5119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start()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Begin a thread</a:t>
                      </a:r>
                      <a:endParaRPr lang="zh-CN" altLang="en-US" dirty="0"/>
                    </a:p>
                  </a:txBody>
                  <a:tcPr/>
                </a:tc>
              </a:tr>
              <a:tr h="25599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stop()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Irrevocably stops a thread (deprecated!) </a:t>
                      </a:r>
                      <a:endParaRPr lang="zh-CN" altLang="en-US" dirty="0"/>
                    </a:p>
                  </a:txBody>
                  <a:tcPr/>
                </a:tc>
              </a:tr>
              <a:tr h="25599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currentThread</a:t>
                      </a:r>
                      <a:r>
                        <a:rPr lang="en-US" altLang="zh-CN" dirty="0" smtClean="0"/>
                        <a:t>()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Currently executing thread</a:t>
                      </a:r>
                      <a:endParaRPr lang="zh-CN" altLang="en-US" dirty="0"/>
                    </a:p>
                  </a:txBody>
                  <a:tcPr/>
                </a:tc>
              </a:tr>
              <a:tr h="5809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suspend(), resume() 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Temporarily pause/resume the thread 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43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toString</a:t>
                      </a:r>
                      <a:r>
                        <a:rPr lang="en-US" altLang="zh-CN" dirty="0" smtClean="0"/>
                        <a:t>() 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Return thread name, priority, and thread group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1198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getId</a:t>
                      </a:r>
                      <a:r>
                        <a:rPr lang="en-US" altLang="zh-CN" dirty="0" smtClean="0"/>
                        <a:t>()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Return thread id </a:t>
                      </a:r>
                      <a:endParaRPr lang="zh-CN" altLang="en-US" dirty="0"/>
                    </a:p>
                  </a:txBody>
                  <a:tcPr/>
                </a:tc>
              </a:tr>
              <a:tr h="5119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sleep()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Suspend calling thread for specified time (</a:t>
                      </a:r>
                      <a:r>
                        <a:rPr lang="en-US" altLang="zh-CN" dirty="0" err="1" smtClean="0"/>
                        <a:t>ms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51198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isAlive</a:t>
                      </a:r>
                      <a:r>
                        <a:rPr lang="en-US" altLang="zh-CN" dirty="0" smtClean="0"/>
                        <a:t>()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Return true if </a:t>
                      </a:r>
                      <a:r>
                        <a:rPr lang="en-US" altLang="zh-CN" dirty="0" err="1" smtClean="0"/>
                        <a:t>targer</a:t>
                      </a:r>
                      <a:r>
                        <a:rPr lang="en-US" altLang="zh-CN" dirty="0" smtClean="0"/>
                        <a:t> thread is started and not yet stopped</a:t>
                      </a:r>
                      <a:endParaRPr lang="zh-CN" altLang="en-US" dirty="0"/>
                    </a:p>
                  </a:txBody>
                  <a:tcPr/>
                </a:tc>
              </a:tr>
              <a:tr h="5119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join()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Suspend calling thread until target thread completes </a:t>
                      </a:r>
                      <a:endParaRPr lang="zh-CN" altLang="en-US" dirty="0"/>
                    </a:p>
                  </a:txBody>
                  <a:tcPr/>
                </a:tc>
              </a:tr>
              <a:tr h="46882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getname</a:t>
                      </a:r>
                      <a:r>
                        <a:rPr lang="en-US" altLang="zh-CN" dirty="0" smtClean="0"/>
                        <a:t>(), </a:t>
                      </a:r>
                      <a:r>
                        <a:rPr lang="en-US" altLang="zh-CN" dirty="0" err="1" smtClean="0"/>
                        <a:t>setname</a:t>
                      </a:r>
                      <a:r>
                        <a:rPr lang="en-US" altLang="zh-CN" dirty="0" smtClean="0"/>
                        <a:t>()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Get and assign thread name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Alternative to Java Thread </a:t>
            </a:r>
            <a:r>
              <a:rPr lang="en-US" altLang="zh-CN" dirty="0" smtClean="0"/>
              <a:t>Creation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Threaded class implements Runnable (as before), but you hide thread creation inside the new </a:t>
            </a:r>
            <a:r>
              <a:rPr lang="en-US" altLang="zh-CN" dirty="0" smtClean="0"/>
              <a:t>class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constructor of your new class, say </a:t>
            </a:r>
            <a:r>
              <a:rPr lang="en-US" altLang="zh-CN" dirty="0" err="1"/>
              <a:t>ThreadedClass</a:t>
            </a:r>
            <a:r>
              <a:rPr lang="en-US" altLang="zh-CN" dirty="0"/>
              <a:t> contains new Thread(this).start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 </a:t>
            </a:r>
            <a:r>
              <a:rPr lang="en-US" altLang="zh-CN" dirty="0"/>
              <a:t>create the thread you simply call: new </a:t>
            </a:r>
            <a:r>
              <a:rPr lang="en-US" altLang="zh-CN" dirty="0" err="1"/>
              <a:t>ThreadedClass</a:t>
            </a:r>
            <a:r>
              <a:rPr lang="en-US" altLang="zh-CN" dirty="0"/>
              <a:t>(); 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6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ThreadedClass</a:t>
            </a:r>
            <a:r>
              <a:rPr lang="en-US" altLang="zh-CN" dirty="0"/>
              <a:t> implements Runnable {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ThreadedClass</a:t>
            </a:r>
            <a:r>
              <a:rPr lang="en-US" altLang="zh-CN" dirty="0"/>
              <a:t>() //Constructor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{ </a:t>
            </a:r>
            <a:r>
              <a:rPr lang="en-US" altLang="zh-CN" dirty="0"/>
              <a:t>new Thread(this).start(); }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85800" y="4149080"/>
            <a:ext cx="8229600" cy="1972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…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new </a:t>
            </a:r>
            <a:r>
              <a:rPr lang="en-US" altLang="zh-CN" dirty="0" err="1"/>
              <a:t>ThreadedClass</a:t>
            </a:r>
            <a:r>
              <a:rPr lang="en-US" altLang="zh-CN" dirty="0"/>
              <a:t>();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310" y="210500"/>
            <a:ext cx="5432826" cy="129302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Some System Calls for Unix Processes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63310" y="1772816"/>
          <a:ext cx="7956552" cy="39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084"/>
                <a:gridCol w="5706468"/>
              </a:tblGrid>
              <a:tr h="4621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start()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Begin a thread</a:t>
                      </a:r>
                      <a:endParaRPr lang="zh-CN" altLang="en-US" dirty="0"/>
                    </a:p>
                  </a:txBody>
                  <a:tcPr/>
                </a:tc>
              </a:tr>
              <a:tr h="33013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fork()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Create a ‘child’ process</a:t>
                      </a:r>
                      <a:endParaRPr lang="zh-CN" altLang="en-US" dirty="0"/>
                    </a:p>
                  </a:txBody>
                  <a:tcPr/>
                </a:tc>
              </a:tr>
              <a:tr h="33013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wait()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Block until child process dies </a:t>
                      </a:r>
                      <a:endParaRPr lang="zh-CN" altLang="en-US" dirty="0"/>
                    </a:p>
                  </a:txBody>
                  <a:tcPr/>
                </a:tc>
              </a:tr>
              <a:tr h="524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 smtClean="0"/>
                        <a:t>execve</a:t>
                      </a:r>
                      <a:r>
                        <a:rPr lang="en-US" altLang="zh-CN" dirty="0" smtClean="0"/>
                        <a:t>() 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Make a calling process run a new program 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13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kill() 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Send a ‘signal’ to a process (graceful exit) 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621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signal()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Set a function to be called on arrival of ‘signal’</a:t>
                      </a:r>
                      <a:endParaRPr lang="zh-CN" altLang="en-US" dirty="0"/>
                    </a:p>
                  </a:txBody>
                  <a:tcPr/>
                </a:tc>
              </a:tr>
              <a:tr h="4621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pause()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Make calling process block until a ‘signal’ arrives </a:t>
                      </a:r>
                      <a:endParaRPr lang="zh-CN" altLang="en-US" dirty="0"/>
                    </a:p>
                  </a:txBody>
                  <a:tcPr/>
                </a:tc>
              </a:tr>
              <a:tr h="4621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exit()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Shutdown (non graceful) </a:t>
                      </a:r>
                      <a:endParaRPr lang="zh-CN" altLang="en-US" dirty="0"/>
                    </a:p>
                  </a:txBody>
                  <a:tcPr/>
                </a:tc>
              </a:tr>
              <a:tr h="49034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getpid</a:t>
                      </a:r>
                      <a:r>
                        <a:rPr lang="en-US" altLang="zh-CN" dirty="0" smtClean="0"/>
                        <a:t>()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Get a process identifier of calling process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90830" y="875665"/>
            <a:ext cx="1256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MIT </a:t>
            </a:r>
            <a:r>
              <a:rPr lang="zh-CN" altLang="en-US"/>
              <a:t>设计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fork()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Fork</a:t>
            </a:r>
            <a:r>
              <a:rPr lang="en-US" altLang="zh-CN" dirty="0"/>
              <a:t>() creates an almost identical copy (child) of the calling process (parent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Child </a:t>
            </a:r>
            <a:r>
              <a:rPr lang="en-US" altLang="zh-CN" dirty="0"/>
              <a:t>has the same program as the </a:t>
            </a:r>
            <a:r>
              <a:rPr lang="en-US" altLang="zh-CN" dirty="0" smtClean="0"/>
              <a:t>parent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Child </a:t>
            </a:r>
            <a:r>
              <a:rPr lang="en-US" altLang="zh-CN" dirty="0"/>
              <a:t>has copies of the same variables with identical values as the </a:t>
            </a:r>
            <a:r>
              <a:rPr lang="en-US" altLang="zh-CN" dirty="0" smtClean="0"/>
              <a:t>parent</a:t>
            </a:r>
            <a:endParaRPr lang="en-US" altLang="zh-CN" dirty="0" smtClean="0"/>
          </a:p>
          <a:p>
            <a:r>
              <a:rPr lang="en-US" altLang="zh-CN" dirty="0" smtClean="0"/>
              <a:t>Child </a:t>
            </a:r>
            <a:r>
              <a:rPr lang="en-US" altLang="zh-CN" dirty="0"/>
              <a:t>resumes execution at the instruction following fork() system call (but on new stack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Only </a:t>
            </a:r>
            <a:r>
              <a:rPr lang="en-US" altLang="zh-CN" dirty="0"/>
              <a:t>difference visible to program is the value returned from the fork() </a:t>
            </a:r>
            <a:r>
              <a:rPr lang="en-US" altLang="zh-CN" dirty="0" smtClean="0"/>
              <a:t>call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/>
              <a:t>the child this is 0; in the parent it is &gt; 0 ( </a:t>
            </a:r>
            <a:r>
              <a:rPr lang="en-US" altLang="zh-CN" dirty="0" err="1"/>
              <a:t>setjmp</a:t>
            </a:r>
            <a:r>
              <a:rPr lang="en-US" altLang="zh-CN" dirty="0"/>
              <a:t>() and </a:t>
            </a:r>
            <a:r>
              <a:rPr lang="en-US" altLang="zh-CN" dirty="0" err="1"/>
              <a:t>longjmp</a:t>
            </a:r>
            <a:r>
              <a:rPr lang="en-US" altLang="zh-CN" dirty="0"/>
              <a:t>() 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actual value returned happens to be process identifier of the child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211651"/>
            <a:ext cx="1152128" cy="11288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83485" y="5805170"/>
            <a:ext cx="31978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Fork()创建调用进程(父进程)几乎完全相同的副本(子进程)</a:t>
            </a:r>
            <a:endParaRPr lang="zh-CN" altLang="en-US" sz="800"/>
          </a:p>
          <a:p>
            <a:r>
              <a:rPr lang="zh-CN" altLang="en-US" sz="800"/>
              <a:t>子进程具有与父进程相同的程序</a:t>
            </a:r>
            <a:endParaRPr lang="zh-CN" altLang="en-US" sz="800"/>
          </a:p>
          <a:p>
            <a:r>
              <a:rPr lang="zh-CN" altLang="en-US" sz="800"/>
              <a:t>子节点拥有与父节点相同值的相同变量的副本</a:t>
            </a:r>
            <a:endParaRPr lang="zh-CN" altLang="en-US" sz="800"/>
          </a:p>
          <a:p>
            <a:r>
              <a:rPr lang="zh-CN" altLang="en-US" sz="800"/>
              <a:t>子线程在fork()系统调用之后在指令上恢复执行(但在新堆栈上)</a:t>
            </a:r>
            <a:endParaRPr lang="zh-CN" altLang="en-US" sz="800"/>
          </a:p>
          <a:p>
            <a:r>
              <a:rPr lang="zh-CN" altLang="en-US" sz="800"/>
              <a:t>唯一对程序可见的区别是从fork()调用返回的值</a:t>
            </a:r>
            <a:endParaRPr lang="zh-CN" altLang="en-US" sz="800"/>
          </a:p>
          <a:p>
            <a:r>
              <a:rPr lang="zh-CN" altLang="en-US" sz="800"/>
              <a:t>在孩子身上，这是O;在父类中是&gt; 0 </a:t>
            </a:r>
            <a:endParaRPr lang="zh-CN" altLang="en-US" sz="800"/>
          </a:p>
          <a:p>
            <a:r>
              <a:rPr lang="zh-CN" altLang="en-US" sz="800"/>
              <a:t>实际返回值恰好是子进程的进程标识符</a:t>
            </a:r>
            <a:endParaRPr lang="zh-CN" altLang="en-US"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Unix 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/* file: </a:t>
            </a:r>
            <a:r>
              <a:rPr lang="en-US" altLang="zh-CN" dirty="0" err="1"/>
              <a:t>main.c</a:t>
            </a:r>
            <a:r>
              <a:rPr lang="en-US" altLang="zh-CN" dirty="0"/>
              <a:t> */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pid</a:t>
            </a:r>
            <a:r>
              <a:rPr lang="en-US" altLang="zh-CN" dirty="0"/>
              <a:t>, status;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if </a:t>
            </a:r>
            <a:r>
              <a:rPr lang="en-US" altLang="zh-CN" dirty="0"/>
              <a:t>((</a:t>
            </a:r>
            <a:r>
              <a:rPr lang="en-US" altLang="zh-CN" dirty="0" err="1"/>
              <a:t>pid</a:t>
            </a:r>
            <a:r>
              <a:rPr lang="en-US" altLang="zh-CN" dirty="0"/>
              <a:t> == fork()) &lt; 0)  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{ </a:t>
            </a:r>
            <a:r>
              <a:rPr lang="en-US" altLang="zh-CN" dirty="0"/>
              <a:t>/* Handle error */ } 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else </a:t>
            </a:r>
            <a:r>
              <a:rPr lang="en-US" altLang="zh-CN" dirty="0"/>
              <a:t>if (</a:t>
            </a:r>
            <a:r>
              <a:rPr lang="en-US" altLang="zh-CN" dirty="0" err="1"/>
              <a:t>pid</a:t>
            </a:r>
            <a:r>
              <a:rPr lang="en-US" altLang="zh-CN" dirty="0"/>
              <a:t> == 0)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{ </a:t>
            </a:r>
            <a:r>
              <a:rPr lang="en-US" altLang="zh-CN" dirty="0" err="1"/>
              <a:t>execve</a:t>
            </a:r>
            <a:r>
              <a:rPr lang="en-US" altLang="zh-CN" dirty="0"/>
              <a:t> (“</a:t>
            </a:r>
            <a:r>
              <a:rPr lang="en-US" altLang="zh-CN" dirty="0" err="1"/>
              <a:t>prog</a:t>
            </a:r>
            <a:r>
              <a:rPr lang="en-US" altLang="zh-CN" dirty="0"/>
              <a:t>”,””, 0);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/*</a:t>
            </a:r>
            <a:r>
              <a:rPr lang="en-US" altLang="zh-CN" dirty="0"/>
              <a:t>NOT REACHED*/ } 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else  { </a:t>
            </a:r>
            <a:r>
              <a:rPr lang="en-US" altLang="zh-CN" dirty="0"/>
              <a:t>kill (</a:t>
            </a:r>
            <a:r>
              <a:rPr lang="en-US" altLang="zh-CN" dirty="0" err="1"/>
              <a:t>pid</a:t>
            </a:r>
            <a:r>
              <a:rPr lang="en-US" altLang="zh-CN" dirty="0"/>
              <a:t>, SIGINT); 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 </a:t>
            </a:r>
            <a:r>
              <a:rPr lang="en-US" altLang="zh-CN" dirty="0"/>
              <a:t>= wait(&amp;status); } }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179640" y="1603829"/>
            <a:ext cx="496436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/* file: </a:t>
            </a:r>
            <a:r>
              <a:rPr lang="en-US" altLang="zh-CN" dirty="0" err="1"/>
              <a:t>prog.c</a:t>
            </a:r>
            <a:r>
              <a:rPr lang="en-US" altLang="zh-CN" dirty="0"/>
              <a:t> */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signal(SIGINT</a:t>
            </a:r>
            <a:r>
              <a:rPr lang="en-US" altLang="zh-CN" dirty="0"/>
              <a:t>, trap); 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pause</a:t>
            </a:r>
            <a:r>
              <a:rPr lang="en-US" altLang="zh-CN" dirty="0"/>
              <a:t>();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exit(0</a:t>
            </a:r>
            <a:r>
              <a:rPr lang="en-US" altLang="zh-CN" dirty="0"/>
              <a:t>);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trap() 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(“%d: Got it!\n”, </a:t>
            </a:r>
            <a:r>
              <a:rPr lang="en-US" altLang="zh-CN" dirty="0" err="1"/>
              <a:t>getpid</a:t>
            </a:r>
            <a:r>
              <a:rPr lang="en-US" altLang="zh-CN" dirty="0"/>
              <a:t>()); }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62605" y="3923665"/>
            <a:ext cx="1278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</a:t>
            </a:r>
            <a:r>
              <a:rPr lang="zh-CN" altLang="en-US"/>
              <a:t>成功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67430" y="2990215"/>
            <a:ext cx="788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失败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43680" y="5342890"/>
            <a:ext cx="1649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杀死</a:t>
            </a:r>
            <a:r>
              <a:rPr lang="en-US" altLang="zh-CN"/>
              <a:t>parent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588125" y="2924810"/>
            <a:ext cx="2308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陷阱</a:t>
            </a:r>
            <a:r>
              <a:rPr lang="en-US" altLang="zh-CN"/>
              <a:t>:</a:t>
            </a:r>
            <a:r>
              <a:rPr lang="zh-CN" altLang="en-US"/>
              <a:t>设计好的，</a:t>
            </a:r>
            <a:r>
              <a:rPr lang="zh-CN" altLang="en-US"/>
              <a:t>告警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91480" y="4819015"/>
            <a:ext cx="239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发生问题，</a:t>
            </a:r>
            <a:r>
              <a:rPr lang="zh-CN" altLang="en-US"/>
              <a:t>出来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35916"/>
            <a:ext cx="8229600" cy="23328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&lt;4; </a:t>
            </a:r>
            <a:r>
              <a:rPr lang="en-US" altLang="zh-CN" dirty="0" err="1"/>
              <a:t>i</a:t>
            </a:r>
            <a:r>
              <a:rPr lang="en-US" altLang="zh-CN" dirty="0"/>
              <a:t>++) fork();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57200" y="3645024"/>
            <a:ext cx="8229600" cy="12961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How many processes are created when executing this program? </a:t>
            </a:r>
            <a:endParaRPr lang="en-US" altLang="zh-CN" sz="2400" dirty="0" smtClean="0"/>
          </a:p>
          <a:p>
            <a:pPr algn="ctr"/>
            <a:r>
              <a:rPr lang="en-US" altLang="zh-CN" sz="2400" dirty="0" smtClean="0"/>
              <a:t>(</a:t>
            </a:r>
            <a:r>
              <a:rPr lang="en-US" altLang="zh-CN" sz="2400" dirty="0"/>
              <a:t>Give a reasoned argument and/or draw a diagram to support your answer)</a:t>
            </a:r>
            <a:endParaRPr lang="en-US" altLang="zh-CN" sz="2400" dirty="0"/>
          </a:p>
        </p:txBody>
      </p:sp>
      <p:sp>
        <p:nvSpPr>
          <p:cNvPr id="7" name="圆角矩形 6"/>
          <p:cNvSpPr/>
          <p:nvPr/>
        </p:nvSpPr>
        <p:spPr>
          <a:xfrm>
            <a:off x="457200" y="5229200"/>
            <a:ext cx="7931224" cy="9361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How many processes are created by the program as a function on n?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3996055" y="1485265"/>
            <a:ext cx="208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考试题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ea9e5fbd-1187-46b1-a8a3-240dd521a18b"/>
  <p:tag name="COMMONDATA" val="eyJoZGlkIjoiNzY3ZmQyNGM1MWJhYjJhYzU3NTJjZTdiYzk3YzRhOGIifQ==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6403</Words>
  <Application>WPS 演示</Application>
  <PresentationFormat>全屏显示(4:3)</PresentationFormat>
  <Paragraphs>348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Arial</vt:lpstr>
      <vt:lpstr>Monotype Sorts</vt:lpstr>
      <vt:lpstr>Wingdings</vt:lpstr>
      <vt:lpstr>Century Gothic</vt:lpstr>
      <vt:lpstr>微软雅黑</vt:lpstr>
      <vt:lpstr>Arial Unicode MS</vt:lpstr>
      <vt:lpstr>Calibri</vt:lpstr>
      <vt:lpstr>Custom Design</vt:lpstr>
      <vt:lpstr>Slide 2: Text Only</vt:lpstr>
      <vt:lpstr>水汽尾迹</vt:lpstr>
      <vt:lpstr>PowerPoint 演示文稿</vt:lpstr>
      <vt:lpstr> Objectives</vt:lpstr>
      <vt:lpstr>Java Thread Method</vt:lpstr>
      <vt:lpstr>Alternative to Java Thread Creation</vt:lpstr>
      <vt:lpstr>Implement</vt:lpstr>
      <vt:lpstr>Some System Calls for Unix Processes</vt:lpstr>
      <vt:lpstr>fork()</vt:lpstr>
      <vt:lpstr>Unix Example</vt:lpstr>
      <vt:lpstr>Question</vt:lpstr>
      <vt:lpstr>Answer</vt:lpstr>
      <vt:lpstr>Unix Process Hierarchy</vt:lpstr>
      <vt:lpstr>PowerPoint 演示文稿</vt:lpstr>
      <vt:lpstr>The Unix Shell (Command Line)</vt:lpstr>
      <vt:lpstr>Unix-style Processes</vt:lpstr>
      <vt:lpstr>PowerPoint 演示文稿</vt:lpstr>
      <vt:lpstr>Threads: User vs Kernel vs. Language</vt:lpstr>
      <vt:lpstr>User vs. Kernel Threads</vt:lpstr>
      <vt:lpstr>Inside the JVM at a glance</vt:lpstr>
      <vt:lpstr>Summary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.</cp:lastModifiedBy>
  <cp:revision>844</cp:revision>
  <cp:lastPrinted>2015-10-16T12:49:00Z</cp:lastPrinted>
  <dcterms:created xsi:type="dcterms:W3CDTF">2011-10-31T13:04:00Z</dcterms:created>
  <dcterms:modified xsi:type="dcterms:W3CDTF">2023-02-16T10:41:36Z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5FA3FA5DEF2849898BF200B99558E54A</vt:lpwstr>
  </property>
  <property fmtid="{D5CDD505-2E9C-101B-9397-08002B2CF9AE}" pid="3" name="KSOProductBuildVer">
    <vt:lpwstr>2052-11.1.0.13703</vt:lpwstr>
  </property>
</Properties>
</file>