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93" r:id="rId3"/>
    <p:sldId id="357" r:id="rId4"/>
    <p:sldId id="356" r:id="rId5"/>
    <p:sldId id="358" r:id="rId6"/>
    <p:sldId id="420" r:id="rId7"/>
    <p:sldId id="414" r:id="rId8"/>
    <p:sldId id="416" r:id="rId9"/>
    <p:sldId id="417" r:id="rId10"/>
    <p:sldId id="403" r:id="rId11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D16"/>
    <a:srgbClr val="AB0E16"/>
    <a:srgbClr val="AB1018"/>
    <a:srgbClr val="B5121B"/>
    <a:srgbClr val="666666"/>
    <a:srgbClr val="D5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0" autoAdjust="0"/>
    <p:restoredTop sz="94000" autoAdjust="0"/>
  </p:normalViewPr>
  <p:slideViewPr>
    <p:cSldViewPr>
      <p:cViewPr varScale="1">
        <p:scale>
          <a:sx n="86" d="100"/>
          <a:sy n="86" d="100"/>
        </p:scale>
        <p:origin x="18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6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36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D0E30-1FAD-4397-9273-35EE8EF654DB}" type="datetimeFigureOut">
              <a:rPr lang="en-GB" smtClean="0"/>
              <a:t>25/10/2018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010BD-0CBB-456F-BE64-F1E946A5F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554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CDB6F-9360-4AC5-A1A4-B746F8B27D7E}" type="datetimeFigureOut">
              <a:rPr lang="en-GB" smtClean="0"/>
              <a:pPr/>
              <a:t>25/10/2018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8AF62-0413-459D-A055-9BD345497D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6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79769" y="4715907"/>
            <a:ext cx="5438139" cy="4467701"/>
          </a:xfrm>
          <a:prstGeom prst="rect">
            <a:avLst/>
          </a:prstGeom>
        </p:spPr>
        <p:txBody>
          <a:bodyPr lIns="95556" tIns="95556" rIns="95556" bIns="95556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4812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79769" y="4715907"/>
            <a:ext cx="5438139" cy="4467701"/>
          </a:xfrm>
          <a:prstGeom prst="rect">
            <a:avLst/>
          </a:prstGeom>
        </p:spPr>
        <p:txBody>
          <a:bodyPr lIns="95556" tIns="95556" rIns="95556" bIns="95556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80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4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25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8345016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3"/>
          </p:nvPr>
        </p:nvSpPr>
        <p:spPr>
          <a:xfrm>
            <a:off x="403448" y="1844824"/>
            <a:ext cx="5392688" cy="4752528"/>
          </a:xfrm>
          <a:prstGeom prst="rect">
            <a:avLst/>
          </a:prstGeom>
        </p:spPr>
        <p:txBody>
          <a:bodyPr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 smtClean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8775" y="6248400"/>
            <a:ext cx="6194425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SCC331 Networked Studio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29400" y="6248400"/>
            <a:ext cx="1066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69BF1-9BF2-8744-BC92-41645FF52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5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6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6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4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3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1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4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6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F41-2B5D-B640-96A7-33371E523E8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EF41-2B5D-B640-96A7-33371E523E8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6A89-56E1-4A44-9E61-C9F2BE71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3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83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ChangeArrowheads="1"/>
          </p:cNvSpPr>
          <p:nvPr/>
        </p:nvSpPr>
        <p:spPr bwMode="auto">
          <a:xfrm>
            <a:off x="381000" y="4395788"/>
            <a:ext cx="6324600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5000"/>
              </a:spcBef>
              <a:buClr>
                <a:schemeClr val="tx2"/>
              </a:buClr>
              <a:buSzPct val="70000"/>
            </a:pPr>
            <a:r>
              <a:rPr lang="en-US" altLang="zh-CN" dirty="0" smtClean="0">
                <a:latin typeface="Arial" charset="0"/>
              </a:rPr>
              <a:t>Zhang </a:t>
            </a:r>
            <a:r>
              <a:rPr lang="en-US" altLang="zh-CN" dirty="0" err="1" smtClean="0">
                <a:latin typeface="Arial" charset="0"/>
              </a:rPr>
              <a:t>Jinyu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–   </a:t>
            </a:r>
            <a:r>
              <a:rPr lang="en-US" dirty="0" smtClean="0">
                <a:latin typeface="Arial" charset="0"/>
              </a:rPr>
              <a:t>zjy@bjtu.edu.cn</a:t>
            </a: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 smtClean="0">
              <a:latin typeface="Arial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latin typeface="Arial" charset="0"/>
              </a:rPr>
              <a:t>School </a:t>
            </a:r>
            <a:r>
              <a:rPr lang="en-US" dirty="0">
                <a:latin typeface="Arial" charset="0"/>
              </a:rPr>
              <a:t>of </a:t>
            </a:r>
            <a:r>
              <a:rPr lang="en-US" dirty="0" smtClean="0">
                <a:latin typeface="Arial" charset="0"/>
              </a:rPr>
              <a:t>Computer </a:t>
            </a:r>
            <a:r>
              <a:rPr lang="en-US" dirty="0">
                <a:latin typeface="Arial" charset="0"/>
              </a:rPr>
              <a:t>and </a:t>
            </a:r>
            <a:r>
              <a:rPr lang="en-US" dirty="0" smtClean="0">
                <a:latin typeface="Arial" charset="0"/>
              </a:rPr>
              <a:t>Information Technology</a:t>
            </a:r>
            <a:endParaRPr lang="en-US" dirty="0">
              <a:latin typeface="Arial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r>
              <a:rPr lang="en-US" dirty="0" smtClean="0">
                <a:latin typeface="Arial" charset="0"/>
              </a:rPr>
              <a:t>SD408</a:t>
            </a:r>
            <a:endParaRPr lang="en-US" dirty="0">
              <a:latin typeface="Arial" charset="0"/>
            </a:endParaRPr>
          </a:p>
          <a:p>
            <a:pPr>
              <a:spcBef>
                <a:spcPct val="25000"/>
              </a:spcBef>
              <a:buClr>
                <a:schemeClr val="tx2"/>
              </a:buClr>
              <a:buSzPct val="70000"/>
              <a:buFont typeface="Monotype Sort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15363" name="Rectangle 10"/>
          <p:cNvSpPr>
            <a:spLocks noChangeArrowheads="1"/>
          </p:cNvSpPr>
          <p:nvPr/>
        </p:nvSpPr>
        <p:spPr bwMode="auto">
          <a:xfrm>
            <a:off x="395536" y="2852936"/>
            <a:ext cx="849694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z="4200" dirty="0" smtClean="0">
                <a:solidFill>
                  <a:srgbClr val="BC0D16"/>
                </a:solidFill>
              </a:rPr>
              <a:t>SCC204 Software Design </a:t>
            </a:r>
          </a:p>
        </p:txBody>
      </p:sp>
    </p:spTree>
    <p:extLst>
      <p:ext uri="{BB962C8B-B14F-4D97-AF65-F5344CB8AC3E}">
        <p14:creationId xmlns:p14="http://schemas.microsoft.com/office/powerpoint/2010/main" val="288485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omic Sans MS" charset="0"/>
              </a:rPr>
              <a:t>Overview                              CSc240 Software Design</a:t>
            </a:r>
          </a:p>
        </p:txBody>
      </p:sp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fld id="{01DC3979-509B-D740-9A63-D93849277CA7}" type="slidenum">
              <a:rPr lang="en-US" sz="1400">
                <a:solidFill>
                  <a:schemeClr val="bg1"/>
                </a:solidFill>
                <a:latin typeface="Times New Roman" charset="0"/>
              </a:rPr>
              <a:pPr/>
              <a:t>2</a:t>
            </a:fld>
            <a:endParaRPr lang="en-US" sz="1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solidFill>
                  <a:srgbClr val="BC0D16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  <a:t>Objectives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807896" cy="506916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500" dirty="0" smtClean="0">
                <a:latin typeface="Arial" charset="0"/>
                <a:ea typeface="ＭＳ Ｐゴシック" charset="0"/>
                <a:cs typeface="ＭＳ Ｐゴシック" charset="0"/>
              </a:rPr>
              <a:t>To </a:t>
            </a:r>
            <a:r>
              <a:rPr lang="en-US" sz="2500" dirty="0">
                <a:latin typeface="Arial" charset="0"/>
                <a:ea typeface="ＭＳ Ｐゴシック" charset="0"/>
                <a:cs typeface="ＭＳ Ｐゴシック" charset="0"/>
              </a:rPr>
              <a:t>introduce you to </a:t>
            </a:r>
            <a:r>
              <a:rPr lang="en-US" sz="25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concepts of </a:t>
            </a:r>
          </a:p>
          <a:p>
            <a:pPr lvl="1">
              <a:spcBef>
                <a:spcPts val="600"/>
              </a:spcBef>
            </a:pPr>
            <a:r>
              <a:rPr lang="en-US" sz="2100" dirty="0" smtClean="0">
                <a:solidFill>
                  <a:schemeClr val="tx1">
                    <a:lumMod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software requirements, </a:t>
            </a:r>
            <a:r>
              <a:rPr lang="en-US" sz="2100" dirty="0" smtClean="0">
                <a:latin typeface="Arial" charset="0"/>
                <a:ea typeface="ＭＳ Ｐゴシック" charset="0"/>
                <a:cs typeface="ＭＳ Ｐゴシック" charset="0"/>
              </a:rPr>
              <a:t>software architecture, object-oriented design and design patterns</a:t>
            </a:r>
            <a:endParaRPr lang="en-US" sz="2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ts val="900"/>
              </a:spcBef>
              <a:spcAft>
                <a:spcPts val="600"/>
              </a:spcAft>
            </a:pPr>
            <a:r>
              <a:rPr lang="en-US" sz="2500" dirty="0">
                <a:latin typeface="Arial" charset="0"/>
                <a:ea typeface="ＭＳ Ｐゴシック" charset="0"/>
                <a:cs typeface="ＭＳ Ｐゴシック" charset="0"/>
              </a:rPr>
              <a:t>At the end of the course, you should be able to: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Understand how to elicit and specify software requirements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sz="2000" dirty="0" smtClean="0">
                <a:latin typeface="Arial" charset="0"/>
                <a:ea typeface="ＭＳ Ｐゴシック" charset="0"/>
              </a:rPr>
              <a:t>Understand the software design process 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sz="2000" dirty="0" smtClean="0">
                <a:latin typeface="Arial" charset="0"/>
                <a:ea typeface="ＭＳ Ｐゴシック" charset="0"/>
              </a:rPr>
              <a:t>Understand </a:t>
            </a:r>
            <a:r>
              <a:rPr lang="en-US" sz="2000" dirty="0">
                <a:latin typeface="Arial" charset="0"/>
                <a:ea typeface="ＭＳ Ｐゴシック" charset="0"/>
              </a:rPr>
              <a:t>the importance of software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architectural </a:t>
            </a:r>
            <a:r>
              <a:rPr lang="en-US" sz="2000" dirty="0">
                <a:latin typeface="Arial" charset="0"/>
                <a:ea typeface="ＭＳ Ｐゴシック" charset="0"/>
              </a:rPr>
              <a:t>design 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sz="2000" dirty="0">
                <a:latin typeface="Arial" charset="0"/>
                <a:ea typeface="ＭＳ Ｐゴシック" charset="0"/>
              </a:rPr>
              <a:t>Architectural styles for specific classes of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software </a:t>
            </a:r>
            <a:r>
              <a:rPr lang="en-US" sz="2000" dirty="0">
                <a:latin typeface="Arial" charset="0"/>
                <a:ea typeface="ＭＳ Ｐゴシック" charset="0"/>
              </a:rPr>
              <a:t>systems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sz="2000" dirty="0" smtClean="0">
                <a:latin typeface="Arial" charset="0"/>
                <a:ea typeface="ＭＳ Ｐゴシック" charset="0"/>
              </a:rPr>
              <a:t>Be </a:t>
            </a:r>
            <a:r>
              <a:rPr lang="en-US" sz="2000" dirty="0">
                <a:latin typeface="Arial" charset="0"/>
                <a:ea typeface="ＭＳ Ｐゴシック" charset="0"/>
              </a:rPr>
              <a:t>able to interpret and construct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object-oriented models </a:t>
            </a:r>
            <a:r>
              <a:rPr lang="en-US" sz="2000" dirty="0">
                <a:latin typeface="Arial" charset="0"/>
                <a:ea typeface="ＭＳ Ｐゴシック" charset="0"/>
              </a:rPr>
              <a:t>of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software systems, </a:t>
            </a:r>
            <a:r>
              <a:rPr lang="en-US" sz="2000" dirty="0">
                <a:latin typeface="Arial" charset="0"/>
                <a:ea typeface="ＭＳ Ｐゴシック" charset="0"/>
              </a:rPr>
              <a:t>and implement a design expressed as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an object-oriented model 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sz="2000" dirty="0" smtClean="0">
                <a:latin typeface="Arial" charset="0"/>
                <a:ea typeface="ＭＳ Ｐゴシック" charset="0"/>
              </a:rPr>
              <a:t>Understand basic software design patterns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>
              <a:buFont typeface="Monotype Sorts" charset="0"/>
              <a:buNone/>
            </a:pPr>
            <a:endParaRPr lang="en-GB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2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omic Sans MS" charset="0"/>
              </a:rPr>
              <a:t>Overview                              CSc240 Software Design</a:t>
            </a:r>
          </a:p>
        </p:txBody>
      </p:sp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fld id="{A8FA287C-C465-C649-A91F-39950A6264C1}" type="slidenum">
              <a:rPr lang="en-US" sz="1400">
                <a:solidFill>
                  <a:schemeClr val="bg1"/>
                </a:solidFill>
                <a:latin typeface="Times New Roman" charset="0"/>
              </a:rPr>
              <a:pPr/>
              <a:t>3</a:t>
            </a:fld>
            <a:endParaRPr lang="en-US" sz="1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86800" cy="11430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rgbClr val="BC0D16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  <a:t>Module structure</a:t>
            </a:r>
            <a:endParaRPr lang="en-GB" dirty="0">
              <a:solidFill>
                <a:srgbClr val="BC0D16"/>
              </a:solidFill>
              <a:latin typeface="Credit Suisse Type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499715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000" dirty="0"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GB" sz="3000" dirty="0" smtClean="0">
                <a:latin typeface="Arial" charset="0"/>
                <a:ea typeface="ＭＳ Ｐゴシック" charset="0"/>
                <a:cs typeface="ＭＳ Ｐゴシック" charset="0"/>
              </a:rPr>
              <a:t>equirements Wk1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zh-CN" sz="3000" dirty="0" smtClean="0">
                <a:latin typeface="Arial" charset="0"/>
                <a:ea typeface="ＭＳ Ｐゴシック" charset="0"/>
                <a:cs typeface="ＭＳ Ｐゴシック" charset="0"/>
              </a:rPr>
              <a:t>Use Cases</a:t>
            </a:r>
            <a:r>
              <a:rPr lang="en-GB" sz="3000" dirty="0" smtClean="0">
                <a:latin typeface="Arial" charset="0"/>
                <a:ea typeface="ＭＳ Ｐゴシック" charset="0"/>
                <a:cs typeface="ＭＳ Ｐゴシック" charset="0"/>
              </a:rPr>
              <a:t>                </a:t>
            </a:r>
            <a:r>
              <a:rPr lang="en-GB" altLang="zh-CN" sz="3000" dirty="0">
                <a:latin typeface="Arial" charset="0"/>
                <a:ea typeface="ＭＳ Ｐゴシック" charset="0"/>
                <a:cs typeface="ＭＳ Ｐゴシック" charset="0"/>
              </a:rPr>
              <a:t>Wk2-3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GB" sz="3000" dirty="0" smtClean="0">
                <a:latin typeface="Arial" charset="0"/>
                <a:ea typeface="ＭＳ Ｐゴシック" charset="0"/>
                <a:cs typeface="ＭＳ Ｐゴシック" charset="0"/>
              </a:rPr>
              <a:t>Software architecture (GK)        Wk4, Wk5,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GB" sz="3000" dirty="0" smtClean="0">
                <a:latin typeface="Arial" charset="0"/>
                <a:ea typeface="ＭＳ Ｐゴシック" charset="0"/>
                <a:cs typeface="ＭＳ Ｐゴシック" charset="0"/>
              </a:rPr>
              <a:t>OO Software design   (GK)        Wk6, Wk7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3000" dirty="0" smtClean="0">
                <a:latin typeface="Arial" charset="0"/>
                <a:ea typeface="ＭＳ Ｐゴシック" charset="0"/>
                <a:cs typeface="ＭＳ Ｐゴシック" charset="0"/>
              </a:rPr>
              <a:t>Design patterns (PS)                  Wk8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000" dirty="0" smtClean="0">
                <a:latin typeface="Arial" charset="0"/>
                <a:ea typeface="ＭＳ Ｐゴシック" charset="0"/>
                <a:cs typeface="ＭＳ Ｐゴシック" charset="0"/>
              </a:rPr>
              <a:t>Teaching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600" dirty="0" smtClean="0">
                <a:latin typeface="Arial" charset="0"/>
                <a:ea typeface="ＭＳ Ｐゴシック" charset="0"/>
                <a:cs typeface="ＭＳ Ｐゴシック" charset="0"/>
              </a:rPr>
              <a:t>M</a:t>
            </a:r>
            <a:r>
              <a:rPr lang="en-US" altLang="zh-CN" sz="2600" dirty="0" err="1" smtClean="0">
                <a:latin typeface="Arial" charset="0"/>
                <a:ea typeface="ＭＳ Ｐゴシック" charset="0"/>
                <a:cs typeface="ＭＳ Ｐゴシック" charset="0"/>
              </a:rPr>
              <a:t>onday</a:t>
            </a:r>
            <a:r>
              <a:rPr lang="en-GB" sz="2600" dirty="0" smtClean="0">
                <a:latin typeface="Arial" charset="0"/>
                <a:ea typeface="ＭＳ Ｐゴシック" charset="0"/>
                <a:cs typeface="ＭＳ Ｐゴシック" charset="0"/>
              </a:rPr>
              <a:t> 2 lecture, Wednesday 1-2 (lecture+ </a:t>
            </a:r>
            <a:r>
              <a:rPr lang="en-GB" sz="2600" dirty="0" err="1" smtClean="0">
                <a:latin typeface="Arial" charset="0"/>
                <a:ea typeface="ＭＳ Ｐゴシック" charset="0"/>
                <a:cs typeface="ＭＳ Ｐゴシック" charset="0"/>
              </a:rPr>
              <a:t>Wkshop</a:t>
            </a:r>
            <a:r>
              <a:rPr lang="en-GB" sz="260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06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omic Sans MS" charset="0"/>
              </a:rPr>
              <a:t>Overview                              CSc240 Software Design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fld id="{1C7DDB12-8E49-974A-A486-8E4ECAC68753}" type="slidenum">
              <a:rPr lang="en-US" sz="1400">
                <a:solidFill>
                  <a:schemeClr val="bg1"/>
                </a:solidFill>
                <a:latin typeface="Times New Roman" charset="0"/>
              </a:rPr>
              <a:pPr/>
              <a:t>4</a:t>
            </a:fld>
            <a:endParaRPr lang="en-US" sz="1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686800" cy="1143000"/>
          </a:xfrm>
        </p:spPr>
        <p:txBody>
          <a:bodyPr/>
          <a:lstStyle/>
          <a:p>
            <a:pPr algn="l"/>
            <a:r>
              <a:rPr lang="en-GB" sz="4000" dirty="0">
                <a:solidFill>
                  <a:srgbClr val="BC0D16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  <a:t>Book and </a:t>
            </a:r>
            <a:r>
              <a:rPr lang="en-GB" sz="4000" dirty="0" smtClean="0">
                <a:solidFill>
                  <a:srgbClr val="BC0D16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  <a:t>reference </a:t>
            </a:r>
            <a:r>
              <a:rPr lang="en-GB" sz="4000" dirty="0">
                <a:solidFill>
                  <a:srgbClr val="BC0D16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  <a:t>material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72816"/>
            <a:ext cx="8686800" cy="4170784"/>
          </a:xfrm>
        </p:spPr>
        <p:txBody>
          <a:bodyPr/>
          <a:lstStyle/>
          <a:p>
            <a:pPr marL="601662" lvl="1" indent="-342900">
              <a:spcBef>
                <a:spcPts val="1176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sz="2400" b="1" dirty="0" smtClean="0">
                <a:latin typeface="Arial"/>
                <a:ea typeface="ＭＳ Ｐゴシック" charset="0"/>
                <a:cs typeface="Arial"/>
              </a:rPr>
              <a:t>Software </a:t>
            </a:r>
            <a:r>
              <a:rPr lang="en-GB" sz="2400" b="1" dirty="0">
                <a:latin typeface="Arial"/>
                <a:ea typeface="ＭＳ Ｐゴシック" charset="0"/>
                <a:cs typeface="Arial"/>
              </a:rPr>
              <a:t>Engineering by Ian </a:t>
            </a:r>
            <a:r>
              <a:rPr lang="en-GB" sz="2400" b="1" dirty="0" err="1">
                <a:latin typeface="Arial"/>
                <a:ea typeface="ＭＳ Ｐゴシック" charset="0"/>
                <a:cs typeface="Arial"/>
              </a:rPr>
              <a:t>Sommerville</a:t>
            </a:r>
            <a:r>
              <a:rPr lang="en-GB" sz="2400" b="1" dirty="0">
                <a:latin typeface="Arial"/>
                <a:ea typeface="ＭＳ Ｐゴシック" charset="0"/>
                <a:cs typeface="Arial"/>
              </a:rPr>
              <a:t>, </a:t>
            </a:r>
            <a:r>
              <a:rPr lang="en-GB" sz="2400" b="1" dirty="0" smtClean="0">
                <a:latin typeface="Arial"/>
                <a:ea typeface="ＭＳ Ｐゴシック" charset="0"/>
                <a:cs typeface="Arial"/>
              </a:rPr>
              <a:t>Pearson, 2015</a:t>
            </a:r>
            <a:r>
              <a:rPr lang="en-GB" sz="2400" dirty="0" smtClean="0">
                <a:latin typeface="Arial"/>
                <a:ea typeface="ＭＳ Ｐゴシック" charset="0"/>
                <a:cs typeface="Arial"/>
              </a:rPr>
              <a:t> (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9</a:t>
            </a:r>
            <a:r>
              <a:rPr lang="en-GB" sz="2400" baseline="300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th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 or 10</a:t>
            </a:r>
            <a:r>
              <a:rPr lang="en-GB" sz="2400" baseline="300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th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ＭＳ Ｐゴシック" charset="0"/>
                <a:cs typeface="Arial"/>
              </a:rPr>
              <a:t> Ed. is fine</a:t>
            </a:r>
            <a:r>
              <a:rPr lang="en-GB" sz="2400" dirty="0" smtClean="0">
                <a:latin typeface="Arial"/>
                <a:ea typeface="ＭＳ Ｐゴシック" charset="0"/>
                <a:cs typeface="Arial"/>
              </a:rPr>
              <a:t>)</a:t>
            </a:r>
            <a:endParaRPr lang="en-GB" sz="2400" dirty="0">
              <a:latin typeface="Arial"/>
              <a:ea typeface="ＭＳ Ｐゴシック" charset="0"/>
              <a:cs typeface="Arial"/>
            </a:endParaRPr>
          </a:p>
          <a:p>
            <a:pPr marL="601662" lvl="1" indent="-342900">
              <a:spcBef>
                <a:spcPts val="1176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sz="2400" dirty="0">
                <a:latin typeface="Arial"/>
                <a:cs typeface="Arial"/>
              </a:rPr>
              <a:t>UML Distilled: A Brief Guide to the Standard Object </a:t>
            </a:r>
            <a:r>
              <a:rPr lang="en-GB" sz="2400" dirty="0" err="1">
                <a:latin typeface="Arial"/>
                <a:cs typeface="Arial"/>
              </a:rPr>
              <a:t>Modeling</a:t>
            </a:r>
            <a:r>
              <a:rPr lang="en-GB" sz="2400" dirty="0">
                <a:latin typeface="Arial"/>
                <a:cs typeface="Arial"/>
              </a:rPr>
              <a:t> Language by Martin Fowler, Addison-Wesley, 2003</a:t>
            </a:r>
          </a:p>
          <a:p>
            <a:pPr marL="601662" lvl="1" indent="-342900">
              <a:spcBef>
                <a:spcPts val="1176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sz="2400" dirty="0">
                <a:latin typeface="Arial"/>
                <a:cs typeface="Arial"/>
              </a:rPr>
              <a:t>Design Patterns,  Design patterns : elements of reusable object-oriented software by Erich Gamma, Richard Helm, Ralph Johnson and John </a:t>
            </a:r>
            <a:r>
              <a:rPr lang="en-GB" sz="2400" dirty="0" err="1">
                <a:latin typeface="Arial"/>
                <a:cs typeface="Arial"/>
              </a:rPr>
              <a:t>Vlissides</a:t>
            </a:r>
            <a:r>
              <a:rPr lang="en-GB" sz="2400" dirty="0">
                <a:latin typeface="Arial"/>
                <a:cs typeface="Arial"/>
              </a:rPr>
              <a:t>, Addison-Wesley, 1994</a:t>
            </a:r>
          </a:p>
          <a:p>
            <a:pPr marL="601662" lvl="1" indent="-342900">
              <a:spcBef>
                <a:spcPts val="1176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sz="2400" dirty="0">
                <a:latin typeface="Arial"/>
                <a:cs typeface="Arial"/>
              </a:rPr>
              <a:t> Notes available online</a:t>
            </a:r>
          </a:p>
        </p:txBody>
      </p:sp>
    </p:spTree>
    <p:extLst>
      <p:ext uri="{BB962C8B-B14F-4D97-AF65-F5344CB8AC3E}">
        <p14:creationId xmlns:p14="http://schemas.microsoft.com/office/powerpoint/2010/main" val="38791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fld id="{1C7DDB12-8E49-974A-A486-8E4ECAC68753}" type="slidenum">
              <a:rPr lang="en-US" sz="1400">
                <a:solidFill>
                  <a:schemeClr val="bg1"/>
                </a:solidFill>
                <a:latin typeface="Times New Roman" charset="0"/>
              </a:rPr>
              <a:pPr/>
              <a:t>5</a:t>
            </a:fld>
            <a:endParaRPr lang="en-US" sz="1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686800" cy="1143000"/>
          </a:xfrm>
        </p:spPr>
        <p:txBody>
          <a:bodyPr/>
          <a:lstStyle/>
          <a:p>
            <a:pPr algn="l"/>
            <a:r>
              <a:rPr lang="en-GB" sz="4000" dirty="0" smtClean="0">
                <a:solidFill>
                  <a:srgbClr val="BC0D16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  <a:t>SCC204 assessment</a:t>
            </a:r>
            <a:endParaRPr lang="en-GB" sz="4000" dirty="0">
              <a:solidFill>
                <a:srgbClr val="BC0D16"/>
              </a:solidFill>
              <a:latin typeface="Credit Suisse Type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72816"/>
            <a:ext cx="8686800" cy="4170784"/>
          </a:xfrm>
        </p:spPr>
        <p:txBody>
          <a:bodyPr/>
          <a:lstStyle/>
          <a:p>
            <a:pPr marL="201612">
              <a:spcBef>
                <a:spcPts val="1176"/>
              </a:spcBef>
              <a:spcAft>
                <a:spcPts val="600"/>
              </a:spcAft>
              <a:defRPr/>
            </a:pPr>
            <a:r>
              <a:rPr lang="en-GB" dirty="0" smtClean="0">
                <a:latin typeface="Arial"/>
                <a:ea typeface="ＭＳ Ｐゴシック" charset="0"/>
                <a:cs typeface="Arial"/>
              </a:rPr>
              <a:t>Module is 60% Exam and 40% CW</a:t>
            </a:r>
          </a:p>
          <a:p>
            <a:pPr marL="201612">
              <a:spcBef>
                <a:spcPts val="1176"/>
              </a:spcBef>
              <a:spcAft>
                <a:spcPts val="600"/>
              </a:spcAft>
              <a:defRPr/>
            </a:pPr>
            <a:r>
              <a:rPr lang="en-GB" dirty="0" smtClean="0">
                <a:latin typeface="Arial"/>
                <a:ea typeface="ＭＳ Ｐゴシック" charset="0"/>
                <a:cs typeface="Arial"/>
              </a:rPr>
              <a:t>Course Work </a:t>
            </a:r>
            <a:r>
              <a:rPr lang="zh-CN" altLang="en-US" dirty="0" smtClean="0">
                <a:latin typeface="Arial"/>
                <a:ea typeface="ＭＳ Ｐゴシック" charset="0"/>
                <a:cs typeface="Arial"/>
              </a:rPr>
              <a:t>（</a:t>
            </a:r>
            <a:r>
              <a:rPr lang="en-US" altLang="zh-CN" dirty="0" smtClean="0">
                <a:latin typeface="Arial"/>
                <a:ea typeface="ＭＳ Ｐゴシック" charset="0"/>
                <a:cs typeface="Arial"/>
              </a:rPr>
              <a:t>CW)</a:t>
            </a:r>
            <a:r>
              <a:rPr lang="en-GB" dirty="0" smtClean="0">
                <a:latin typeface="Arial"/>
                <a:ea typeface="ＭＳ Ｐゴシック" charset="0"/>
                <a:cs typeface="Arial"/>
              </a:rPr>
              <a:t> will be available end of the day that the lecturer declare.</a:t>
            </a:r>
          </a:p>
          <a:p>
            <a:pPr marL="201612">
              <a:spcBef>
                <a:spcPts val="1176"/>
              </a:spcBef>
              <a:spcAft>
                <a:spcPts val="600"/>
              </a:spcAft>
              <a:defRPr/>
            </a:pPr>
            <a:r>
              <a:rPr lang="en-GB" dirty="0" smtClean="0">
                <a:latin typeface="Arial"/>
                <a:ea typeface="ＭＳ Ｐゴシック" charset="0"/>
                <a:cs typeface="Arial"/>
              </a:rPr>
              <a:t>Deadline for CW will be </a:t>
            </a:r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 smtClean="0"/>
              <a:t> November 2018 (i.e. Sunday of</a:t>
            </a:r>
            <a:r>
              <a:rPr lang="en-US" dirty="0"/>
              <a:t> </a:t>
            </a:r>
            <a:r>
              <a:rPr lang="en-US" dirty="0" smtClean="0"/>
              <a:t>week</a:t>
            </a:r>
            <a:r>
              <a:rPr lang="en-US" dirty="0"/>
              <a:t> 8</a:t>
            </a:r>
            <a:r>
              <a:rPr lang="en-US" dirty="0" smtClean="0"/>
              <a:t>)</a:t>
            </a:r>
            <a:endParaRPr lang="en-GB" dirty="0"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79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  <a:latin typeface="Comic Sans MS" charset="0"/>
              </a:rPr>
              <a:t>Overview                              CSc240 Software Design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redit Suisse Type Roman" charset="0"/>
                <a:ea typeface="ＭＳ Ｐゴシック" charset="0"/>
              </a:defRPr>
            </a:lvl9pPr>
          </a:lstStyle>
          <a:p>
            <a:fld id="{1C7DDB12-8E49-974A-A486-8E4ECAC68753}" type="slidenum">
              <a:rPr lang="en-US" sz="1400">
                <a:solidFill>
                  <a:schemeClr val="bg1"/>
                </a:solidFill>
                <a:latin typeface="Times New Roman" charset="0"/>
              </a:rPr>
              <a:pPr/>
              <a:t>6</a:t>
            </a:fld>
            <a:endParaRPr lang="en-US" sz="1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686800" cy="1296144"/>
          </a:xfrm>
        </p:spPr>
        <p:txBody>
          <a:bodyPr/>
          <a:lstStyle/>
          <a:p>
            <a:pPr algn="l"/>
            <a:r>
              <a:rPr lang="en-GB" sz="4000" dirty="0" smtClean="0">
                <a:solidFill>
                  <a:srgbClr val="BC0D16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  <a:t>Safety announcement: </a:t>
            </a:r>
            <a:br>
              <a:rPr lang="en-GB" sz="4000" dirty="0" smtClean="0">
                <a:solidFill>
                  <a:srgbClr val="BC0D16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</a:br>
            <a:r>
              <a:rPr lang="en-GB" sz="4000" dirty="0" smtClean="0">
                <a:solidFill>
                  <a:srgbClr val="BC0D16"/>
                </a:solidFill>
                <a:latin typeface="Credit Suisse Type Roman" charset="0"/>
                <a:ea typeface="ＭＳ Ｐゴシック" charset="0"/>
                <a:cs typeface="ＭＳ Ｐゴシック" charset="0"/>
              </a:rPr>
              <a:t>Plagiarism</a:t>
            </a:r>
            <a:endParaRPr lang="en-GB" sz="4000" dirty="0">
              <a:solidFill>
                <a:srgbClr val="BC0D16"/>
              </a:solidFill>
              <a:latin typeface="Credit Suisse Type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72816"/>
            <a:ext cx="8686800" cy="4170784"/>
          </a:xfrm>
        </p:spPr>
        <p:txBody>
          <a:bodyPr/>
          <a:lstStyle/>
          <a:p>
            <a:r>
              <a:rPr lang="en" dirty="0">
                <a:latin typeface="Arial"/>
                <a:cs typeface="Arial"/>
              </a:rPr>
              <a:t>Passing off someone else’s work as your </a:t>
            </a:r>
            <a:r>
              <a:rPr lang="en" dirty="0" smtClean="0">
                <a:latin typeface="Arial"/>
                <a:cs typeface="Arial"/>
              </a:rPr>
              <a:t>own</a:t>
            </a:r>
            <a:r>
              <a:rPr lang="en-GB" dirty="0" smtClean="0">
                <a:latin typeface="Arial"/>
                <a:cs typeface="Arial"/>
              </a:rPr>
              <a:t> is plagiarism. This</a:t>
            </a:r>
            <a:r>
              <a:rPr lang="en" dirty="0" smtClean="0">
                <a:latin typeface="Arial"/>
                <a:cs typeface="Arial"/>
              </a:rPr>
              <a:t> includ</a:t>
            </a:r>
            <a:r>
              <a:rPr lang="en-GB" dirty="0" smtClean="0">
                <a:latin typeface="Arial"/>
                <a:cs typeface="Arial"/>
              </a:rPr>
              <a:t>e</a:t>
            </a:r>
            <a:r>
              <a:rPr lang="en" dirty="0" smtClean="0">
                <a:latin typeface="Arial"/>
                <a:cs typeface="Arial"/>
              </a:rPr>
              <a:t>:</a:t>
            </a:r>
            <a:endParaRPr lang="en" dirty="0">
              <a:latin typeface="Arial"/>
              <a:cs typeface="Arial"/>
            </a:endParaRPr>
          </a:p>
          <a:p>
            <a:pPr lvl="1"/>
            <a:r>
              <a:rPr lang="en" dirty="0">
                <a:latin typeface="Arial"/>
                <a:cs typeface="Arial"/>
              </a:rPr>
              <a:t>Submitting (e.g.) </a:t>
            </a:r>
            <a:r>
              <a:rPr lang="en" dirty="0" smtClean="0">
                <a:latin typeface="Arial"/>
                <a:cs typeface="Arial"/>
              </a:rPr>
              <a:t>documber </a:t>
            </a:r>
            <a:r>
              <a:rPr lang="en" dirty="0">
                <a:latin typeface="Arial"/>
                <a:cs typeface="Arial"/>
              </a:rPr>
              <a:t>that someone </a:t>
            </a:r>
            <a:r>
              <a:rPr lang="en" dirty="0" smtClean="0">
                <a:latin typeface="Arial"/>
                <a:cs typeface="Arial"/>
              </a:rPr>
              <a:t>wrote</a:t>
            </a:r>
            <a:endParaRPr lang="en" dirty="0">
              <a:latin typeface="Arial"/>
              <a:cs typeface="Arial"/>
            </a:endParaRPr>
          </a:p>
          <a:p>
            <a:pPr lvl="1"/>
            <a:r>
              <a:rPr lang="en" dirty="0">
                <a:latin typeface="Arial"/>
                <a:cs typeface="Arial"/>
              </a:rPr>
              <a:t>Paying for someone else to do it for you</a:t>
            </a:r>
          </a:p>
          <a:p>
            <a:pPr lvl="1"/>
            <a:r>
              <a:rPr lang="en" dirty="0">
                <a:latin typeface="Arial"/>
                <a:cs typeface="Arial"/>
              </a:rPr>
              <a:t>Working on a piece of non-group work together as a group, and submitting it as individual work</a:t>
            </a:r>
          </a:p>
          <a:p>
            <a:pPr lvl="1"/>
            <a:r>
              <a:rPr lang="en" dirty="0">
                <a:latin typeface="Arial"/>
                <a:cs typeface="Arial"/>
              </a:rPr>
              <a:t>Sharing of </a:t>
            </a:r>
            <a:r>
              <a:rPr lang="en" dirty="0" smtClean="0">
                <a:latin typeface="Arial"/>
                <a:cs typeface="Arial"/>
              </a:rPr>
              <a:t>document </a:t>
            </a:r>
            <a:r>
              <a:rPr lang="en" dirty="0">
                <a:latin typeface="Arial"/>
                <a:cs typeface="Arial"/>
              </a:rPr>
              <a:t>that you </a:t>
            </a:r>
            <a:r>
              <a:rPr lang="en" dirty="0" smtClean="0">
                <a:latin typeface="Arial"/>
                <a:cs typeface="Arial"/>
              </a:rPr>
              <a:t> </a:t>
            </a:r>
            <a:r>
              <a:rPr lang="en" dirty="0">
                <a:latin typeface="Arial"/>
                <a:cs typeface="Arial"/>
              </a:rPr>
              <a:t>possibly adapt</a:t>
            </a:r>
          </a:p>
          <a:p>
            <a:pPr>
              <a:spcBef>
                <a:spcPts val="1368"/>
              </a:spcBef>
            </a:pPr>
            <a:r>
              <a:rPr lang="en-GB" dirty="0" smtClean="0">
                <a:latin typeface="Arial"/>
                <a:cs typeface="Arial"/>
              </a:rPr>
              <a:t>Please don’t do it.</a:t>
            </a:r>
          </a:p>
          <a:p>
            <a:pPr marL="201612">
              <a:spcBef>
                <a:spcPts val="1176"/>
              </a:spcBef>
              <a:spcAft>
                <a:spcPts val="600"/>
              </a:spcAft>
              <a:defRPr/>
            </a:pPr>
            <a:endParaRPr lang="en-GB" dirty="0"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98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 dirty="0">
                <a:latin typeface="Arial"/>
                <a:cs typeface="Arial"/>
              </a:rPr>
              <a:t>What W</a:t>
            </a:r>
            <a:r>
              <a:rPr lang="en" dirty="0" smtClean="0">
                <a:latin typeface="Arial"/>
                <a:cs typeface="Arial"/>
              </a:rPr>
              <a:t>e Expect </a:t>
            </a:r>
            <a:r>
              <a:rPr lang="en" dirty="0">
                <a:latin typeface="Arial"/>
                <a:cs typeface="Arial"/>
              </a:rPr>
              <a:t>from </a:t>
            </a:r>
            <a:r>
              <a:rPr lang="en" dirty="0" smtClean="0">
                <a:latin typeface="Arial"/>
                <a:cs typeface="Arial"/>
              </a:rPr>
              <a:t>You</a:t>
            </a:r>
            <a:endParaRPr lang="en" dirty="0">
              <a:latin typeface="Arial"/>
              <a:cs typeface="Arial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body" sz="quarter" idx="4294967295"/>
          </p:nvPr>
        </p:nvSpPr>
        <p:spPr>
          <a:xfrm>
            <a:off x="395288" y="1844675"/>
            <a:ext cx="8641208" cy="4752975"/>
          </a:xfrm>
          <a:prstGeom prst="rect">
            <a:avLst/>
          </a:prstGeom>
        </p:spPr>
        <p:txBody>
          <a:bodyPr lIns="91425" tIns="91425" rIns="91425" bIns="91425" anchor="t" anchorCtr="0">
            <a:normAutofit fontScale="85000" lnSpcReduction="20000"/>
          </a:bodyPr>
          <a:lstStyle/>
          <a:p>
            <a:pPr lvl="0">
              <a:buNone/>
            </a:pPr>
            <a:r>
              <a:rPr lang="en" dirty="0">
                <a:latin typeface="Arial"/>
                <a:cs typeface="Arial"/>
              </a:rPr>
              <a:t>Integrity (no plagiarism, no faking results) and effort (active learning)</a:t>
            </a:r>
            <a:r>
              <a:rPr lang="en-GB" dirty="0">
                <a:latin typeface="Arial"/>
                <a:cs typeface="Arial"/>
              </a:rPr>
              <a:t>:</a:t>
            </a:r>
            <a:endParaRPr lang="en" dirty="0">
              <a:latin typeface="Arial"/>
              <a:cs typeface="Arial"/>
            </a:endParaRPr>
          </a:p>
          <a:p>
            <a:pPr lvl="1">
              <a:spcAft>
                <a:spcPts val="600"/>
              </a:spcAft>
            </a:pPr>
            <a:r>
              <a:rPr lang="en" dirty="0">
                <a:latin typeface="Arial"/>
                <a:cs typeface="Arial"/>
              </a:rPr>
              <a:t>i.e. come to lectures, even early</a:t>
            </a:r>
            <a:r>
              <a:rPr lang="en-GB" dirty="0">
                <a:latin typeface="Arial"/>
                <a:cs typeface="Arial"/>
              </a:rPr>
              <a:t> ones (it helps!)</a:t>
            </a:r>
            <a:endParaRPr lang="en" dirty="0">
              <a:latin typeface="Arial"/>
              <a:cs typeface="Arial"/>
            </a:endParaRPr>
          </a:p>
          <a:p>
            <a:pPr lvl="1">
              <a:spcAft>
                <a:spcPts val="600"/>
              </a:spcAft>
            </a:pPr>
            <a:r>
              <a:rPr lang="en" dirty="0">
                <a:latin typeface="Arial"/>
                <a:cs typeface="Arial"/>
              </a:rPr>
              <a:t>go to labs (these are compulsory</a:t>
            </a:r>
            <a:r>
              <a:rPr lang="en-GB" dirty="0">
                <a:latin typeface="Arial"/>
                <a:cs typeface="Arial"/>
              </a:rPr>
              <a:t>!</a:t>
            </a:r>
            <a:r>
              <a:rPr lang="en" dirty="0">
                <a:latin typeface="Arial"/>
                <a:cs typeface="Arial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en" dirty="0">
                <a:latin typeface="Arial"/>
                <a:cs typeface="Arial"/>
              </a:rPr>
              <a:t>get the textbook (if there is one) and use our/the world’s resources effectively</a:t>
            </a:r>
          </a:p>
          <a:p>
            <a:pPr lvl="1">
              <a:spcAft>
                <a:spcPts val="600"/>
              </a:spcAft>
            </a:pPr>
            <a:r>
              <a:rPr lang="en" dirty="0" smtClean="0">
                <a:latin typeface="Arial"/>
                <a:cs typeface="Arial"/>
              </a:rPr>
              <a:t>read </a:t>
            </a:r>
            <a:r>
              <a:rPr lang="en" dirty="0">
                <a:latin typeface="Arial"/>
                <a:cs typeface="Arial"/>
              </a:rPr>
              <a:t>around the subject/try things for yourself</a:t>
            </a:r>
          </a:p>
          <a:p>
            <a:pPr lvl="1">
              <a:spcAft>
                <a:spcPts val="600"/>
              </a:spcAft>
            </a:pPr>
            <a:r>
              <a:rPr lang="en" dirty="0">
                <a:latin typeface="Arial"/>
                <a:cs typeface="Arial"/>
              </a:rPr>
              <a:t>ask us questions in lectures/labs</a:t>
            </a:r>
          </a:p>
          <a:p>
            <a:pPr lvl="1">
              <a:spcAft>
                <a:spcPts val="600"/>
              </a:spcAft>
            </a:pPr>
            <a:r>
              <a:rPr lang="en" dirty="0">
                <a:latin typeface="Arial"/>
                <a:cs typeface="Arial"/>
              </a:rPr>
              <a:t>take notes (again, because the slides are not enough when you try to revise, really…!)</a:t>
            </a:r>
          </a:p>
          <a:p>
            <a:pPr lvl="1">
              <a:spcAft>
                <a:spcPts val="600"/>
              </a:spcAft>
            </a:pPr>
            <a:r>
              <a:rPr lang="en" dirty="0">
                <a:latin typeface="Arial"/>
                <a:cs typeface="Arial"/>
              </a:rPr>
              <a:t>plan your time </a:t>
            </a:r>
            <a:r>
              <a:rPr lang="en-GB" dirty="0">
                <a:latin typeface="Arial"/>
                <a:cs typeface="Arial"/>
              </a:rPr>
              <a:t>and coursework </a:t>
            </a:r>
            <a:r>
              <a:rPr lang="en" dirty="0">
                <a:latin typeface="Arial"/>
                <a:cs typeface="Arial"/>
              </a:rPr>
              <a:t>carefully</a:t>
            </a:r>
          </a:p>
        </p:txBody>
      </p:sp>
    </p:spTree>
    <p:extLst>
      <p:ext uri="{BB962C8B-B14F-4D97-AF65-F5344CB8AC3E}">
        <p14:creationId xmlns:p14="http://schemas.microsoft.com/office/powerpoint/2010/main" val="33726204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/>
          <a:p>
            <a:pPr>
              <a:buNone/>
            </a:pPr>
            <a:r>
              <a:rPr lang="en" dirty="0">
                <a:latin typeface="Arial"/>
                <a:cs typeface="Arial"/>
              </a:rPr>
              <a:t>What </a:t>
            </a:r>
            <a:r>
              <a:rPr lang="en" dirty="0" smtClean="0">
                <a:latin typeface="Arial"/>
                <a:cs typeface="Arial"/>
              </a:rPr>
              <a:t>You </a:t>
            </a:r>
            <a:r>
              <a:rPr lang="en" dirty="0">
                <a:latin typeface="Arial"/>
                <a:cs typeface="Arial"/>
              </a:rPr>
              <a:t>can </a:t>
            </a:r>
            <a:r>
              <a:rPr lang="en" dirty="0" smtClean="0">
                <a:latin typeface="Arial"/>
                <a:cs typeface="Arial"/>
              </a:rPr>
              <a:t>Expect </a:t>
            </a:r>
            <a:r>
              <a:rPr lang="en" dirty="0">
                <a:latin typeface="Arial"/>
                <a:cs typeface="Arial"/>
              </a:rPr>
              <a:t>from </a:t>
            </a:r>
            <a:r>
              <a:rPr lang="en" dirty="0" smtClean="0">
                <a:latin typeface="Arial"/>
                <a:cs typeface="Arial"/>
              </a:rPr>
              <a:t>Us</a:t>
            </a:r>
            <a:endParaRPr lang="en" dirty="0">
              <a:latin typeface="Arial"/>
              <a:cs typeface="Arial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body" sz="quarter" idx="4294967295"/>
          </p:nvPr>
        </p:nvSpPr>
        <p:spPr>
          <a:xfrm>
            <a:off x="395288" y="1844675"/>
            <a:ext cx="8641208" cy="4752975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1">
              <a:buNone/>
            </a:pPr>
            <a:r>
              <a:rPr lang="en" dirty="0">
                <a:latin typeface="Arial"/>
                <a:cs typeface="Arial"/>
              </a:rPr>
              <a:t>We’ll do our best</a:t>
            </a:r>
          </a:p>
          <a:p>
            <a:pPr lvl="1"/>
            <a:r>
              <a:rPr lang="en" dirty="0">
                <a:latin typeface="Arial"/>
                <a:cs typeface="Arial"/>
              </a:rPr>
              <a:t>to make all our lecture notes available on moodle</a:t>
            </a:r>
          </a:p>
          <a:p>
            <a:pPr lvl="1"/>
            <a:r>
              <a:rPr lang="en" dirty="0">
                <a:latin typeface="Arial"/>
                <a:cs typeface="Arial"/>
              </a:rPr>
              <a:t>to give you references to follow up</a:t>
            </a:r>
          </a:p>
          <a:p>
            <a:pPr lvl="1"/>
            <a:r>
              <a:rPr lang="en" dirty="0" smtClean="0">
                <a:latin typeface="Arial"/>
                <a:cs typeface="Arial"/>
              </a:rPr>
              <a:t>to </a:t>
            </a:r>
            <a:r>
              <a:rPr lang="en" dirty="0">
                <a:latin typeface="Arial"/>
                <a:cs typeface="Arial"/>
              </a:rPr>
              <a:t>offer feedback on formative coursework promptly</a:t>
            </a:r>
            <a:endParaRPr lang="en-GB" dirty="0">
              <a:latin typeface="Arial"/>
              <a:cs typeface="Arial"/>
            </a:endParaRPr>
          </a:p>
          <a:p>
            <a:pPr lvl="1"/>
            <a:r>
              <a:rPr lang="en" dirty="0">
                <a:latin typeface="Arial"/>
                <a:cs typeface="Arial"/>
              </a:rPr>
              <a:t>to respond to </a:t>
            </a:r>
            <a:r>
              <a:rPr lang="en" dirty="0" smtClean="0">
                <a:latin typeface="Arial"/>
                <a:cs typeface="Arial"/>
              </a:rPr>
              <a:t>email or WeChat </a:t>
            </a:r>
            <a:r>
              <a:rPr lang="en" altLang="zh-CN" dirty="0" smtClean="0">
                <a:latin typeface="Arial"/>
                <a:cs typeface="Arial"/>
              </a:rPr>
              <a:t>promptly</a:t>
            </a:r>
            <a:endParaRPr lang="en-GB" altLang="zh-C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79987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23638" y="2967335"/>
            <a:ext cx="3496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Question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？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962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11435</TotalTime>
  <Words>483</Words>
  <Application>Microsoft Office PowerPoint</Application>
  <PresentationFormat>全屏显示(4:3)</PresentationFormat>
  <Paragraphs>64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Credit Suisse Type Roman</vt:lpstr>
      <vt:lpstr>Monotype Sorts</vt:lpstr>
      <vt:lpstr>ＭＳ Ｐゴシック</vt:lpstr>
      <vt:lpstr>宋体</vt:lpstr>
      <vt:lpstr>Arial</vt:lpstr>
      <vt:lpstr>Calibri</vt:lpstr>
      <vt:lpstr>Comic Sans MS</vt:lpstr>
      <vt:lpstr>Times New Roman</vt:lpstr>
      <vt:lpstr>Custom Design</vt:lpstr>
      <vt:lpstr>Slide 2: Text Only</vt:lpstr>
      <vt:lpstr>PowerPoint 演示文稿</vt:lpstr>
      <vt:lpstr>Objectives</vt:lpstr>
      <vt:lpstr>Module structure</vt:lpstr>
      <vt:lpstr>Book and reference material</vt:lpstr>
      <vt:lpstr>SCC204 assessment</vt:lpstr>
      <vt:lpstr>Safety announcement:  Plagiarism</vt:lpstr>
      <vt:lpstr>What We Expect from You</vt:lpstr>
      <vt:lpstr>What You can Expect from Us</vt:lpstr>
      <vt:lpstr>PowerPoint 演示文稿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zjy</cp:lastModifiedBy>
  <cp:revision>399</cp:revision>
  <cp:lastPrinted>2015-10-16T12:49:29Z</cp:lastPrinted>
  <dcterms:created xsi:type="dcterms:W3CDTF">2011-10-31T13:04:17Z</dcterms:created>
  <dcterms:modified xsi:type="dcterms:W3CDTF">2018-10-25T02:43:08Z</dcterms:modified>
</cp:coreProperties>
</file>