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handoutMasterIdLst>
    <p:handoutMasterId r:id="rId22"/>
  </p:handoutMasterIdLst>
  <p:sldIdLst>
    <p:sldId id="293" r:id="rId4"/>
    <p:sldId id="294" r:id="rId5"/>
    <p:sldId id="295" r:id="rId6"/>
    <p:sldId id="296" r:id="rId7"/>
    <p:sldId id="297" r:id="rId8"/>
    <p:sldId id="298" r:id="rId9"/>
    <p:sldId id="299" r:id="rId10"/>
    <p:sldId id="302" r:id="rId11"/>
    <p:sldId id="303" r:id="rId12"/>
    <p:sldId id="307" r:id="rId13"/>
    <p:sldId id="308" r:id="rId14"/>
    <p:sldId id="309" r:id="rId15"/>
    <p:sldId id="310" r:id="rId16"/>
    <p:sldId id="311" r:id="rId17"/>
    <p:sldId id="312" r:id="rId18"/>
    <p:sldId id="313" r:id="rId19"/>
    <p:sldId id="306" r:id="rId20"/>
  </p:sldIdLst>
  <p:sldSz cx="9144000" cy="6858000" type="screen4x3"/>
  <p:notesSz cx="6797675" cy="992822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D16"/>
    <a:srgbClr val="AB0E16"/>
    <a:srgbClr val="AB1018"/>
    <a:srgbClr val="B5121B"/>
    <a:srgbClr val="666666"/>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0" autoAdjust="0"/>
    <p:restoredTop sz="94000" autoAdjust="0"/>
  </p:normalViewPr>
  <p:slideViewPr>
    <p:cSldViewPr>
      <p:cViewPr varScale="1">
        <p:scale>
          <a:sx n="86" d="100"/>
          <a:sy n="86" d="100"/>
        </p:scale>
        <p:origin x="1836" y="96"/>
      </p:cViewPr>
      <p:guideLst>
        <p:guide orient="horz" pos="2160"/>
        <p:guide pos="2880"/>
      </p:guideLst>
    </p:cSldViewPr>
  </p:slideViewPr>
  <p:outlineViewPr>
    <p:cViewPr>
      <p:scale>
        <a:sx n="33" d="100"/>
        <a:sy n="33" d="100"/>
      </p:scale>
      <p:origin x="0" y="1960"/>
    </p:cViewPr>
    <p:sldLst>
      <p:sld r:id="rId1" collapse="1"/>
    </p:sldLst>
  </p:outlineViewPr>
  <p:notesTextViewPr>
    <p:cViewPr>
      <p:scale>
        <a:sx n="100" d="100"/>
        <a:sy n="100" d="100"/>
      </p:scale>
      <p:origin x="0" y="0"/>
    </p:cViewPr>
  </p:notesTextViewPr>
  <p:notesViewPr>
    <p:cSldViewPr>
      <p:cViewPr varScale="1">
        <p:scale>
          <a:sx n="65" d="100"/>
          <a:sy n="65" d="100"/>
        </p:scale>
        <p:origin x="336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C4D0E30-1FAD-4397-9273-35EE8EF654DB}" type="datetimeFigureOut">
              <a:rPr lang="en-GB" smtClean="0"/>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6D010BD-0CBB-456F-BE64-F1E946A5F94E}"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02CDB6F-9360-4AC5-A1A4-B746F8B27D7E}" type="datetimeFigureOut">
              <a:rPr lang="en-GB" smtClean="0"/>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EC8AF62-0413-459D-A055-9BD345497D1F}"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03448" y="1844824"/>
            <a:ext cx="8345016" cy="4752528"/>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0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9"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11"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endParaRPr lang="en-GB" smtClean="0"/>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5" name="Date Placeholder 4"/>
          <p:cNvSpPr>
            <a:spLocks noGrp="1"/>
          </p:cNvSpPr>
          <p:nvPr>
            <p:ph type="dt" sz="half" idx="10"/>
          </p:nvPr>
        </p:nvSpPr>
        <p:spPr/>
        <p:txBody>
          <a:bodyPr/>
          <a:lstStyle/>
          <a:p>
            <a:fld id="{7A9FEF41-2B5D-B640-96A7-33371E523E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endParaRPr lang="en-GB"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endParaRPr lang="en-GB"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7" name="Date Placeholder 6"/>
          <p:cNvSpPr>
            <a:spLocks noGrp="1"/>
          </p:cNvSpPr>
          <p:nvPr>
            <p:ph type="dt" sz="half" idx="10"/>
          </p:nvPr>
        </p:nvSpPr>
        <p:spPr/>
        <p:txBody>
          <a:bodyPr/>
          <a:lstStyle/>
          <a:p>
            <a:fld id="{7A9FEF41-2B5D-B640-96A7-33371E523E8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A9FEF41-2B5D-B640-96A7-33371E523E8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EF41-2B5D-B640-96A7-33371E523E8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endParaRPr lang="en-GB" smtClean="0"/>
          </a:p>
        </p:txBody>
      </p:sp>
      <p:sp>
        <p:nvSpPr>
          <p:cNvPr id="5" name="Date Placeholder 4"/>
          <p:cNvSpPr>
            <a:spLocks noGrp="1"/>
          </p:cNvSpPr>
          <p:nvPr>
            <p:ph type="dt" sz="half" idx="10"/>
          </p:nvPr>
        </p:nvSpPr>
        <p:spPr/>
        <p:txBody>
          <a:bodyPr/>
          <a:lstStyle/>
          <a:p>
            <a:fld id="{7A9FEF41-2B5D-B640-96A7-33371E523E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endParaRPr lang="en-GB" smtClean="0"/>
          </a:p>
        </p:txBody>
      </p:sp>
      <p:sp>
        <p:nvSpPr>
          <p:cNvPr id="5" name="Date Placeholder 4"/>
          <p:cNvSpPr>
            <a:spLocks noGrp="1"/>
          </p:cNvSpPr>
          <p:nvPr>
            <p:ph type="dt" sz="half" idx="10"/>
          </p:nvPr>
        </p:nvSpPr>
        <p:spPr/>
        <p:txBody>
          <a:bodyPr/>
          <a:lstStyle/>
          <a:p>
            <a:fld id="{7A9FEF41-2B5D-B640-96A7-33371E523E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1.png"/><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EF41-2B5D-B640-96A7-33371E523E8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C6A89-56E1-4A44-9E61-C9F2BE719D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ChangeArrowheads="1"/>
          </p:cNvSpPr>
          <p:nvPr/>
        </p:nvSpPr>
        <p:spPr bwMode="auto">
          <a:xfrm>
            <a:off x="381000" y="4395788"/>
            <a:ext cx="6324600" cy="2284412"/>
          </a:xfrm>
          <a:prstGeom prst="rect">
            <a:avLst/>
          </a:prstGeom>
          <a:noFill/>
          <a:ln>
            <a:noFill/>
          </a:ln>
        </p:spPr>
        <p:txBody>
          <a:bodyPr/>
          <a:lstStyle/>
          <a:p>
            <a:pPr>
              <a:spcBef>
                <a:spcPct val="25000"/>
              </a:spcBef>
              <a:buClr>
                <a:schemeClr val="tx2"/>
              </a:buClr>
              <a:buSzPct val="70000"/>
            </a:pPr>
            <a:r>
              <a:rPr lang="en-US" altLang="zh-CN" dirty="0" smtClean="0">
                <a:latin typeface="Arial" panose="020B0604020202020204" pitchFamily="34" charset="0"/>
              </a:rPr>
              <a:t>Zhang </a:t>
            </a:r>
            <a:r>
              <a:rPr lang="en-US" altLang="zh-CN" dirty="0" err="1" smtClean="0">
                <a:latin typeface="Arial" panose="020B0604020202020204" pitchFamily="34" charset="0"/>
              </a:rPr>
              <a:t>Jinyu</a:t>
            </a:r>
            <a:r>
              <a:rPr lang="en-US" dirty="0" smtClean="0">
                <a:latin typeface="Arial" panose="020B0604020202020204" pitchFamily="34" charset="0"/>
              </a:rPr>
              <a:t> </a:t>
            </a:r>
            <a:r>
              <a:rPr lang="en-US" dirty="0">
                <a:latin typeface="Arial" panose="020B0604020202020204" pitchFamily="34" charset="0"/>
              </a:rPr>
              <a:t>–   </a:t>
            </a:r>
            <a:r>
              <a:rPr lang="en-US" dirty="0" smtClean="0">
                <a:latin typeface="Arial" panose="020B0604020202020204" pitchFamily="34" charset="0"/>
              </a:rPr>
              <a:t>zjy@bjtu.edu.cn</a:t>
            </a:r>
            <a:endParaRPr lang="en-US" dirty="0" smtClean="0">
              <a:latin typeface="Arial" panose="020B0604020202020204" pitchFamily="34" charset="0"/>
            </a:endParaRPr>
          </a:p>
          <a:p>
            <a:pPr>
              <a:spcBef>
                <a:spcPct val="25000"/>
              </a:spcBef>
              <a:buClr>
                <a:schemeClr val="tx2"/>
              </a:buClr>
              <a:buSzPct val="70000"/>
              <a:buFont typeface="Monotype Sorts" charset="0"/>
              <a:buNone/>
            </a:pPr>
            <a:endParaRPr lang="en-US" dirty="0" smtClean="0">
              <a:latin typeface="Arial" panose="020B0604020202020204" pitchFamily="34" charset="0"/>
            </a:endParaRPr>
          </a:p>
          <a:p>
            <a:pPr>
              <a:spcBef>
                <a:spcPct val="25000"/>
              </a:spcBef>
              <a:buClr>
                <a:schemeClr val="tx2"/>
              </a:buClr>
              <a:buSzPct val="70000"/>
              <a:buFont typeface="Monotype Sorts" charset="0"/>
              <a:buNone/>
            </a:pPr>
            <a:r>
              <a:rPr lang="en-US" dirty="0" smtClean="0">
                <a:latin typeface="Arial" panose="020B0604020202020204" pitchFamily="34" charset="0"/>
              </a:rPr>
              <a:t>School </a:t>
            </a:r>
            <a:r>
              <a:rPr lang="en-US" dirty="0">
                <a:latin typeface="Arial" panose="020B0604020202020204" pitchFamily="34" charset="0"/>
              </a:rPr>
              <a:t>of </a:t>
            </a:r>
            <a:r>
              <a:rPr lang="en-US" dirty="0" smtClean="0">
                <a:latin typeface="Arial" panose="020B0604020202020204" pitchFamily="34" charset="0"/>
              </a:rPr>
              <a:t>Computer </a:t>
            </a:r>
            <a:r>
              <a:rPr lang="en-US" dirty="0">
                <a:latin typeface="Arial" panose="020B0604020202020204" pitchFamily="34" charset="0"/>
              </a:rPr>
              <a:t>and </a:t>
            </a:r>
            <a:r>
              <a:rPr lang="en-US" dirty="0" smtClean="0">
                <a:latin typeface="Arial" panose="020B0604020202020204" pitchFamily="34" charset="0"/>
              </a:rPr>
              <a:t>Information Technology</a:t>
            </a:r>
            <a:endParaRPr lang="en-US" dirty="0">
              <a:latin typeface="Arial" panose="020B0604020202020204" pitchFamily="34" charset="0"/>
            </a:endParaRPr>
          </a:p>
          <a:p>
            <a:pPr>
              <a:spcBef>
                <a:spcPct val="25000"/>
              </a:spcBef>
              <a:buClr>
                <a:schemeClr val="tx2"/>
              </a:buClr>
              <a:buSzPct val="70000"/>
              <a:buFont typeface="Monotype Sorts" charset="0"/>
              <a:buNone/>
            </a:pPr>
            <a:r>
              <a:rPr lang="en-US" dirty="0" smtClean="0">
                <a:latin typeface="Arial" panose="020B0604020202020204" pitchFamily="34" charset="0"/>
              </a:rPr>
              <a:t>SD408</a:t>
            </a:r>
            <a:endParaRPr lang="en-US" dirty="0">
              <a:latin typeface="Arial" panose="020B0604020202020204" pitchFamily="34" charset="0"/>
            </a:endParaRPr>
          </a:p>
          <a:p>
            <a:pPr>
              <a:spcBef>
                <a:spcPct val="25000"/>
              </a:spcBef>
              <a:buClr>
                <a:schemeClr val="tx2"/>
              </a:buClr>
              <a:buSzPct val="70000"/>
              <a:buFont typeface="Monotype Sorts" charset="0"/>
              <a:buNone/>
            </a:pPr>
            <a:endParaRPr lang="en-US" dirty="0">
              <a:latin typeface="Arial" panose="020B0604020202020204" pitchFamily="34" charset="0"/>
            </a:endParaRPr>
          </a:p>
        </p:txBody>
      </p:sp>
      <p:sp>
        <p:nvSpPr>
          <p:cNvPr id="15363" name="Rectangle 10"/>
          <p:cNvSpPr>
            <a:spLocks noChangeArrowheads="1"/>
          </p:cNvSpPr>
          <p:nvPr/>
        </p:nvSpPr>
        <p:spPr bwMode="auto">
          <a:xfrm>
            <a:off x="395536" y="2852936"/>
            <a:ext cx="8496944" cy="1368152"/>
          </a:xfrm>
          <a:prstGeom prst="rect">
            <a:avLst/>
          </a:prstGeom>
          <a:noFill/>
          <a:ln>
            <a:noFill/>
          </a:ln>
        </p:spPr>
        <p:txBody>
          <a:bodyPr/>
          <a:lstStyle/>
          <a:p>
            <a:r>
              <a:rPr lang="en-GB" sz="4200" dirty="0" smtClean="0">
                <a:solidFill>
                  <a:srgbClr val="BC0D16"/>
                </a:solidFill>
              </a:rPr>
              <a:t>SCC204 </a:t>
            </a:r>
            <a:r>
              <a:rPr lang="en-US" altLang="zh-CN" sz="4200" dirty="0" smtClean="0">
                <a:solidFill>
                  <a:srgbClr val="BC0D16"/>
                </a:solidFill>
              </a:rPr>
              <a:t>Requirement Engineering (1</a:t>
            </a:r>
            <a:r>
              <a:rPr lang="en-US" altLang="zh-CN" sz="4200" dirty="0" smtClean="0">
                <a:solidFill>
                  <a:srgbClr val="BC0D16"/>
                </a:solidFill>
              </a:rPr>
              <a:t>)-Principle</a:t>
            </a:r>
            <a:endParaRPr lang="en-GB" sz="4200" dirty="0" smtClean="0">
              <a:solidFill>
                <a:srgbClr val="BC0D1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a:xfrm>
            <a:off x="408112" y="1556792"/>
            <a:ext cx="8345016" cy="4752528"/>
          </a:xfrm>
        </p:spPr>
        <p:txBody>
          <a:bodyPr/>
          <a:lstStyle/>
          <a:p>
            <a:r>
              <a:rPr lang="en-US" altLang="zh-CN" dirty="0"/>
              <a:t>A systematic process of … </a:t>
            </a:r>
            <a:endParaRPr lang="en-US" altLang="zh-CN" dirty="0" smtClean="0"/>
          </a:p>
          <a:p>
            <a:pPr lvl="1" algn="just"/>
            <a:r>
              <a:rPr lang="en-US" altLang="zh-CN" dirty="0" smtClean="0"/>
              <a:t>•</a:t>
            </a:r>
            <a:r>
              <a:rPr lang="en-US" altLang="zh-CN" dirty="0"/>
              <a:t>Understanding the problem </a:t>
            </a:r>
            <a:endParaRPr lang="en-US" altLang="zh-CN" dirty="0" smtClean="0"/>
          </a:p>
          <a:p>
            <a:pPr lvl="1" algn="just"/>
            <a:r>
              <a:rPr lang="en-US" altLang="zh-CN" dirty="0" smtClean="0"/>
              <a:t>•</a:t>
            </a:r>
            <a:r>
              <a:rPr lang="en-US" altLang="zh-CN" dirty="0"/>
              <a:t>Specifying the solution </a:t>
            </a:r>
            <a:endParaRPr lang="en-US" altLang="zh-CN" dirty="0" smtClean="0"/>
          </a:p>
          <a:p>
            <a:r>
              <a:rPr lang="en-US" altLang="zh-CN" dirty="0" smtClean="0"/>
              <a:t>… </a:t>
            </a:r>
            <a:r>
              <a:rPr lang="en-US" altLang="zh-CN" dirty="0"/>
              <a:t>and once the solution has been validated ... </a:t>
            </a:r>
            <a:endParaRPr lang="en-US" altLang="zh-CN" dirty="0" smtClean="0"/>
          </a:p>
          <a:p>
            <a:pPr lvl="1" algn="just"/>
            <a:r>
              <a:rPr lang="en-US" altLang="zh-CN" dirty="0" smtClean="0"/>
              <a:t>•</a:t>
            </a:r>
            <a:r>
              <a:rPr lang="en-US" altLang="zh-CN" dirty="0"/>
              <a:t>Managing the requirements </a:t>
            </a:r>
            <a:endParaRPr lang="zh-CN" altLang="en-US" dirty="0"/>
          </a:p>
        </p:txBody>
      </p:sp>
      <p:sp>
        <p:nvSpPr>
          <p:cNvPr id="3" name="标题 2"/>
          <p:cNvSpPr>
            <a:spLocks noGrp="1"/>
          </p:cNvSpPr>
          <p:nvPr>
            <p:ph type="ctrTitle"/>
          </p:nvPr>
        </p:nvSpPr>
        <p:spPr/>
        <p:txBody>
          <a:bodyPr/>
          <a:lstStyle/>
          <a:p>
            <a:r>
              <a:rPr lang="en-US" altLang="zh-CN" dirty="0"/>
              <a:t>Requirements engineering</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Understand the as-is </a:t>
            </a:r>
            <a:r>
              <a:rPr lang="en-US" altLang="zh-CN" dirty="0" smtClean="0"/>
              <a:t>situation</a:t>
            </a:r>
            <a:endParaRPr lang="en-US" altLang="zh-CN" dirty="0" smtClean="0"/>
          </a:p>
          <a:p>
            <a:r>
              <a:rPr lang="en-US" altLang="zh-CN" dirty="0" smtClean="0"/>
              <a:t>What </a:t>
            </a:r>
            <a:r>
              <a:rPr lang="en-US" altLang="zh-CN" dirty="0"/>
              <a:t>is the business goal? </a:t>
            </a:r>
            <a:endParaRPr lang="en-US" altLang="zh-CN" dirty="0" smtClean="0"/>
          </a:p>
          <a:p>
            <a:r>
              <a:rPr lang="en-US" altLang="zh-CN" dirty="0" smtClean="0"/>
              <a:t>Who </a:t>
            </a:r>
            <a:r>
              <a:rPr lang="en-US" altLang="zh-CN" dirty="0"/>
              <a:t>are the users and other stakeholders? </a:t>
            </a:r>
            <a:endParaRPr lang="en-US" altLang="zh-CN" dirty="0" smtClean="0"/>
          </a:p>
          <a:p>
            <a:r>
              <a:rPr lang="en-US" altLang="zh-CN" dirty="0" smtClean="0"/>
              <a:t>What </a:t>
            </a:r>
            <a:r>
              <a:rPr lang="en-US" altLang="zh-CN" dirty="0"/>
              <a:t>do they do? </a:t>
            </a:r>
            <a:endParaRPr lang="en-US" altLang="zh-CN" dirty="0" smtClean="0"/>
          </a:p>
          <a:p>
            <a:r>
              <a:rPr lang="en-US" altLang="zh-CN" dirty="0" smtClean="0"/>
              <a:t>How </a:t>
            </a:r>
            <a:r>
              <a:rPr lang="en-US" altLang="zh-CN" dirty="0"/>
              <a:t>are they </a:t>
            </a:r>
            <a:r>
              <a:rPr lang="en-US" altLang="zh-CN" dirty="0" smtClean="0"/>
              <a:t>organized?</a:t>
            </a:r>
            <a:endParaRPr lang="en-US" altLang="zh-CN" dirty="0" smtClean="0"/>
          </a:p>
          <a:p>
            <a:r>
              <a:rPr lang="en-US" altLang="zh-CN" dirty="0" smtClean="0"/>
              <a:t> </a:t>
            </a:r>
            <a:r>
              <a:rPr lang="en-US" altLang="zh-CN" dirty="0"/>
              <a:t>What is the operational environment? </a:t>
            </a:r>
            <a:endParaRPr lang="en-US" altLang="zh-CN" dirty="0" smtClean="0"/>
          </a:p>
          <a:p>
            <a:r>
              <a:rPr lang="en-US" altLang="zh-CN" dirty="0" smtClean="0"/>
              <a:t>“</a:t>
            </a:r>
            <a:r>
              <a:rPr lang="en-US" altLang="zh-CN" dirty="0"/>
              <a:t>Green field” or evolution of existing system? </a:t>
            </a:r>
            <a:endParaRPr lang="en-US" altLang="zh-CN" dirty="0" smtClean="0"/>
          </a:p>
          <a:p>
            <a:r>
              <a:rPr lang="en-US" altLang="zh-CN" dirty="0" smtClean="0"/>
              <a:t>Custom </a:t>
            </a:r>
            <a:r>
              <a:rPr lang="en-US" altLang="zh-CN" dirty="0"/>
              <a:t>system or marketed product? </a:t>
            </a:r>
            <a:endParaRPr lang="en-US" altLang="zh-CN" dirty="0" smtClean="0"/>
          </a:p>
          <a:p>
            <a:r>
              <a:rPr lang="en-US" altLang="zh-CN" dirty="0" smtClean="0"/>
              <a:t>What </a:t>
            </a:r>
            <a:r>
              <a:rPr lang="en-US" altLang="zh-CN" dirty="0"/>
              <a:t>can we change, what must we keep?</a:t>
            </a:r>
            <a:endParaRPr lang="zh-CN" altLang="en-US" dirty="0"/>
          </a:p>
        </p:txBody>
      </p:sp>
      <p:sp>
        <p:nvSpPr>
          <p:cNvPr id="3" name="标题 2"/>
          <p:cNvSpPr>
            <a:spLocks noGrp="1"/>
          </p:cNvSpPr>
          <p:nvPr>
            <p:ph type="ctrTitle"/>
          </p:nvPr>
        </p:nvSpPr>
        <p:spPr/>
        <p:txBody>
          <a:bodyPr/>
          <a:lstStyle/>
          <a:p>
            <a:r>
              <a:rPr lang="en-US" altLang="zh-CN" dirty="0"/>
              <a:t>Understanding the </a:t>
            </a:r>
            <a:r>
              <a:rPr lang="en-US" altLang="zh-CN" dirty="0" smtClean="0"/>
              <a:t>problem</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Specify the system-to-be </a:t>
            </a:r>
            <a:endParaRPr lang="en-US" altLang="zh-CN" dirty="0" smtClean="0"/>
          </a:p>
          <a:p>
            <a:pPr lvl="1" algn="just"/>
            <a:r>
              <a:rPr lang="en-US" altLang="zh-CN" dirty="0" smtClean="0"/>
              <a:t>What </a:t>
            </a:r>
            <a:r>
              <a:rPr lang="en-US" altLang="zh-CN" dirty="0"/>
              <a:t>is needed to: </a:t>
            </a:r>
            <a:endParaRPr lang="en-US" altLang="zh-CN" dirty="0" smtClean="0"/>
          </a:p>
          <a:p>
            <a:pPr lvl="2" algn="just"/>
            <a:r>
              <a:rPr lang="en-US" altLang="zh-CN" dirty="0" smtClean="0"/>
              <a:t>Achieve </a:t>
            </a:r>
            <a:r>
              <a:rPr lang="en-US" altLang="zh-CN" dirty="0"/>
              <a:t>the business goal? </a:t>
            </a:r>
            <a:endParaRPr lang="en-US" altLang="zh-CN" dirty="0" smtClean="0"/>
          </a:p>
          <a:p>
            <a:pPr lvl="2" algn="just"/>
            <a:r>
              <a:rPr lang="en-US" altLang="zh-CN" dirty="0" smtClean="0"/>
              <a:t>Support </a:t>
            </a:r>
            <a:r>
              <a:rPr lang="en-US" altLang="zh-CN" dirty="0"/>
              <a:t>the users</a:t>
            </a:r>
            <a:r>
              <a:rPr lang="en-US" altLang="zh-CN" dirty="0" smtClean="0"/>
              <a:t>?</a:t>
            </a:r>
            <a:endParaRPr lang="en-US" altLang="zh-CN" dirty="0" smtClean="0"/>
          </a:p>
          <a:p>
            <a:pPr lvl="1" algn="just"/>
            <a:r>
              <a:rPr lang="en-US" altLang="zh-CN" dirty="0" smtClean="0"/>
              <a:t> </a:t>
            </a:r>
            <a:r>
              <a:rPr lang="en-US" altLang="zh-CN" dirty="0"/>
              <a:t>How do these requirements interact? </a:t>
            </a:r>
            <a:endParaRPr lang="en-US" altLang="zh-CN" dirty="0" smtClean="0"/>
          </a:p>
          <a:p>
            <a:pPr lvl="2" algn="just"/>
            <a:r>
              <a:rPr lang="en-US" altLang="zh-CN" dirty="0" smtClean="0"/>
              <a:t>Some </a:t>
            </a:r>
            <a:r>
              <a:rPr lang="en-US" altLang="zh-CN" dirty="0"/>
              <a:t>may conflict </a:t>
            </a:r>
            <a:endParaRPr lang="en-US" altLang="zh-CN" dirty="0" smtClean="0"/>
          </a:p>
          <a:p>
            <a:pPr lvl="2" algn="just"/>
            <a:r>
              <a:rPr lang="en-US" altLang="zh-CN" dirty="0" smtClean="0"/>
              <a:t>Some </a:t>
            </a:r>
            <a:r>
              <a:rPr lang="en-US" altLang="zh-CN" dirty="0"/>
              <a:t>will be higher priority than others </a:t>
            </a:r>
            <a:endParaRPr lang="en-US" altLang="zh-CN" dirty="0" smtClean="0"/>
          </a:p>
          <a:p>
            <a:pPr lvl="2" algn="just"/>
            <a:r>
              <a:rPr lang="en-US" altLang="zh-CN" dirty="0" smtClean="0"/>
              <a:t>Some </a:t>
            </a:r>
            <a:r>
              <a:rPr lang="en-US" altLang="zh-CN" dirty="0"/>
              <a:t>will cost more than others </a:t>
            </a:r>
            <a:endParaRPr lang="en-US" altLang="zh-CN" dirty="0" smtClean="0"/>
          </a:p>
          <a:p>
            <a:pPr lvl="1" algn="just"/>
            <a:r>
              <a:rPr lang="en-US" altLang="zh-CN" dirty="0" smtClean="0"/>
              <a:t>Are </a:t>
            </a:r>
            <a:r>
              <a:rPr lang="en-US" altLang="zh-CN" dirty="0"/>
              <a:t>the requirements we’ve formulated right?</a:t>
            </a:r>
            <a:endParaRPr lang="zh-CN" altLang="en-US" dirty="0"/>
          </a:p>
        </p:txBody>
      </p:sp>
      <p:sp>
        <p:nvSpPr>
          <p:cNvPr id="3" name="标题 2"/>
          <p:cNvSpPr>
            <a:spLocks noGrp="1"/>
          </p:cNvSpPr>
          <p:nvPr>
            <p:ph type="ctrTitle"/>
          </p:nvPr>
        </p:nvSpPr>
        <p:spPr/>
        <p:txBody>
          <a:bodyPr/>
          <a:lstStyle/>
          <a:p>
            <a:r>
              <a:rPr lang="en-US" altLang="zh-CN" dirty="0"/>
              <a:t>Specifying the solution</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Once the customer has ‘signed off’ the requirements, our job is done, right</a:t>
            </a:r>
            <a:r>
              <a:rPr lang="en-US" altLang="zh-CN" dirty="0" smtClean="0"/>
              <a:t>?</a:t>
            </a:r>
            <a:endParaRPr lang="en-US" altLang="zh-CN" dirty="0"/>
          </a:p>
        </p:txBody>
      </p:sp>
      <p:sp>
        <p:nvSpPr>
          <p:cNvPr id="3" name="标题 2"/>
          <p:cNvSpPr>
            <a:spLocks noGrp="1"/>
          </p:cNvSpPr>
          <p:nvPr>
            <p:ph type="ctrTitle"/>
          </p:nvPr>
        </p:nvSpPr>
        <p:spPr/>
        <p:txBody>
          <a:bodyPr/>
          <a:lstStyle/>
          <a:p>
            <a:r>
              <a:rPr lang="en-US" altLang="zh-CN" dirty="0"/>
              <a:t>Managing the </a:t>
            </a:r>
            <a:r>
              <a:rPr lang="en-US" altLang="zh-CN" dirty="0" smtClean="0"/>
              <a:t>requirements</a:t>
            </a:r>
            <a:endParaRPr lang="zh-CN" altLang="en-US" dirty="0"/>
          </a:p>
        </p:txBody>
      </p:sp>
      <p:sp>
        <p:nvSpPr>
          <p:cNvPr id="4" name="矩形 3"/>
          <p:cNvSpPr/>
          <p:nvPr/>
        </p:nvSpPr>
        <p:spPr>
          <a:xfrm>
            <a:off x="3779912" y="4077072"/>
            <a:ext cx="1239443" cy="923330"/>
          </a:xfrm>
          <a:prstGeom prst="rect">
            <a:avLst/>
          </a:prstGeom>
          <a:noFill/>
        </p:spPr>
        <p:txBody>
          <a:bodyPr wrap="none" lIns="91440" tIns="45720" rIns="91440" bIns="45720">
            <a:spAutoFit/>
          </a:bodyPr>
          <a:lstStyle/>
          <a:p>
            <a:pPr algn="ctr"/>
            <a:r>
              <a:rPr lang="en-US" altLang="zh-CN" sz="5400" b="1" cap="none" spc="0" dirty="0" smtClean="0">
                <a:ln w="6600">
                  <a:solidFill>
                    <a:schemeClr val="accent2"/>
                  </a:solidFill>
                  <a:prstDash val="solid"/>
                </a:ln>
                <a:solidFill>
                  <a:srgbClr val="FFFFFF"/>
                </a:solidFill>
                <a:effectLst>
                  <a:outerShdw dist="38100" dir="2700000" algn="tl" rotWithShape="0">
                    <a:schemeClr val="accent2"/>
                  </a:outerShdw>
                </a:effectLst>
              </a:rPr>
              <a:t>No!</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a:xfrm>
            <a:off x="395536" y="1556792"/>
            <a:ext cx="8345016" cy="4752528"/>
          </a:xfrm>
        </p:spPr>
        <p:txBody>
          <a:bodyPr/>
          <a:lstStyle/>
          <a:p>
            <a:r>
              <a:rPr lang="en-US" altLang="zh-CN" dirty="0"/>
              <a:t>Requirements beget requirements … </a:t>
            </a:r>
            <a:endParaRPr lang="en-US" altLang="zh-CN" dirty="0" smtClean="0"/>
          </a:p>
          <a:p>
            <a:pPr lvl="1" algn="just"/>
            <a:r>
              <a:rPr lang="en-US" altLang="zh-CN" sz="2400" dirty="0" smtClean="0"/>
              <a:t>Business </a:t>
            </a:r>
            <a:r>
              <a:rPr lang="en-US" altLang="zh-CN" sz="2400" dirty="0"/>
              <a:t>goals -&gt; user requirements -&gt; software requirements -&gt; software components </a:t>
            </a:r>
            <a:endParaRPr lang="en-US" altLang="zh-CN" sz="2400" dirty="0" smtClean="0"/>
          </a:p>
          <a:p>
            <a:r>
              <a:rPr lang="en-US" altLang="zh-CN" dirty="0" smtClean="0"/>
              <a:t>We </a:t>
            </a:r>
            <a:r>
              <a:rPr lang="en-US" altLang="zh-CN" dirty="0"/>
              <a:t>want to track them </a:t>
            </a:r>
            <a:endParaRPr lang="en-US" altLang="zh-CN" dirty="0" smtClean="0"/>
          </a:p>
          <a:p>
            <a:pPr lvl="1" algn="just"/>
            <a:r>
              <a:rPr lang="en-US" altLang="zh-CN" sz="2400" dirty="0" smtClean="0"/>
              <a:t>To </a:t>
            </a:r>
            <a:r>
              <a:rPr lang="en-US" altLang="zh-CN" sz="2400" dirty="0"/>
              <a:t>make sure they’re all implemented </a:t>
            </a:r>
            <a:endParaRPr lang="en-US" altLang="zh-CN" sz="2400" dirty="0" smtClean="0"/>
          </a:p>
          <a:p>
            <a:pPr lvl="1" algn="just"/>
            <a:r>
              <a:rPr lang="en-US" altLang="zh-CN" sz="2400" dirty="0" smtClean="0"/>
              <a:t>To </a:t>
            </a:r>
            <a:r>
              <a:rPr lang="en-US" altLang="zh-CN" sz="2400" dirty="0"/>
              <a:t>be able to tell when we can test them </a:t>
            </a:r>
            <a:endParaRPr lang="en-US" altLang="zh-CN" sz="2400" dirty="0" smtClean="0"/>
          </a:p>
          <a:p>
            <a:r>
              <a:rPr lang="en-US" altLang="zh-CN" dirty="0" smtClean="0"/>
              <a:t>We </a:t>
            </a:r>
            <a:r>
              <a:rPr lang="en-US" altLang="zh-CN" dirty="0"/>
              <a:t>might have to reappraise the requirements </a:t>
            </a:r>
            <a:endParaRPr lang="en-US" altLang="zh-CN" dirty="0" smtClean="0"/>
          </a:p>
          <a:p>
            <a:pPr lvl="1" algn="just"/>
            <a:r>
              <a:rPr lang="en-US" altLang="zh-CN" sz="2400" dirty="0" smtClean="0"/>
              <a:t>e.g</a:t>
            </a:r>
            <a:r>
              <a:rPr lang="en-US" altLang="zh-CN" sz="2400" dirty="0"/>
              <a:t>. if we run out of money or time </a:t>
            </a:r>
            <a:endParaRPr lang="en-US" altLang="zh-CN" sz="2400" dirty="0" smtClean="0"/>
          </a:p>
          <a:p>
            <a:r>
              <a:rPr lang="en-US" altLang="zh-CN" dirty="0" smtClean="0"/>
              <a:t>Requirements </a:t>
            </a:r>
            <a:r>
              <a:rPr lang="en-US" altLang="zh-CN" dirty="0"/>
              <a:t>change </a:t>
            </a:r>
            <a:endParaRPr lang="en-US" altLang="zh-CN" dirty="0" smtClean="0"/>
          </a:p>
          <a:p>
            <a:pPr lvl="1" algn="just"/>
            <a:r>
              <a:rPr lang="en-US" altLang="zh-CN" sz="2400" dirty="0" smtClean="0"/>
              <a:t>Because </a:t>
            </a:r>
            <a:r>
              <a:rPr lang="en-US" altLang="zh-CN" sz="2400" dirty="0"/>
              <a:t>we make mistakes </a:t>
            </a:r>
            <a:endParaRPr lang="en-US" altLang="zh-CN" sz="2400" dirty="0" smtClean="0"/>
          </a:p>
          <a:p>
            <a:pPr lvl="1" algn="just"/>
            <a:r>
              <a:rPr lang="en-US" altLang="zh-CN" sz="2400" dirty="0" smtClean="0"/>
              <a:t>Because </a:t>
            </a:r>
            <a:r>
              <a:rPr lang="en-US" altLang="zh-CN" sz="2400" dirty="0"/>
              <a:t>the world changes</a:t>
            </a:r>
            <a:endParaRPr lang="zh-CN" altLang="en-US" sz="2400" dirty="0"/>
          </a:p>
        </p:txBody>
      </p:sp>
      <p:sp>
        <p:nvSpPr>
          <p:cNvPr id="3" name="标题 2"/>
          <p:cNvSpPr>
            <a:spLocks noGrp="1"/>
          </p:cNvSpPr>
          <p:nvPr>
            <p:ph type="ctrTitle"/>
          </p:nvPr>
        </p:nvSpPr>
        <p:spPr/>
        <p:txBody>
          <a:bodyPr/>
          <a:lstStyle/>
          <a:p>
            <a:r>
              <a:rPr lang="en-US" altLang="zh-CN" dirty="0"/>
              <a:t>Why requirements are </a:t>
            </a:r>
            <a:r>
              <a:rPr lang="en-US" altLang="zh-CN" dirty="0" smtClean="0"/>
              <a:t>managed</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Stakeholders don’t know what they really want. </a:t>
            </a:r>
            <a:endParaRPr lang="en-US" altLang="zh-CN" dirty="0" smtClean="0"/>
          </a:p>
          <a:p>
            <a:r>
              <a:rPr lang="en-US" altLang="zh-CN" dirty="0" smtClean="0"/>
              <a:t>Stakeholders </a:t>
            </a:r>
            <a:r>
              <a:rPr lang="en-US" altLang="zh-CN" dirty="0"/>
              <a:t>express requirements in their own terms. </a:t>
            </a:r>
            <a:endParaRPr lang="en-US" altLang="zh-CN" dirty="0" smtClean="0"/>
          </a:p>
          <a:p>
            <a:r>
              <a:rPr lang="en-US" altLang="zh-CN" dirty="0" smtClean="0"/>
              <a:t>Different </a:t>
            </a:r>
            <a:r>
              <a:rPr lang="en-US" altLang="zh-CN" dirty="0"/>
              <a:t>stakeholders may have conflicting requirements. </a:t>
            </a:r>
            <a:endParaRPr lang="en-US" altLang="zh-CN" dirty="0" smtClean="0"/>
          </a:p>
          <a:p>
            <a:r>
              <a:rPr lang="en-US" altLang="zh-CN" dirty="0" smtClean="0"/>
              <a:t>Organizational </a:t>
            </a:r>
            <a:r>
              <a:rPr lang="en-US" altLang="zh-CN" dirty="0"/>
              <a:t>and political factors may influence the system requirements. </a:t>
            </a:r>
            <a:endParaRPr lang="en-US" altLang="zh-CN" dirty="0" smtClean="0"/>
          </a:p>
          <a:p>
            <a:r>
              <a:rPr lang="en-US" altLang="zh-CN" dirty="0" smtClean="0"/>
              <a:t>The </a:t>
            </a:r>
            <a:r>
              <a:rPr lang="en-US" altLang="zh-CN" dirty="0"/>
              <a:t>requirements change during the analysis process. New stakeholders may emerge and the business environment may change.</a:t>
            </a:r>
            <a:endParaRPr lang="zh-CN" altLang="en-US" dirty="0"/>
          </a:p>
        </p:txBody>
      </p:sp>
      <p:sp>
        <p:nvSpPr>
          <p:cNvPr id="3" name="标题 2"/>
          <p:cNvSpPr>
            <a:spLocks noGrp="1"/>
          </p:cNvSpPr>
          <p:nvPr>
            <p:ph type="ctrTitle"/>
          </p:nvPr>
        </p:nvSpPr>
        <p:spPr/>
        <p:txBody>
          <a:bodyPr/>
          <a:lstStyle/>
          <a:p>
            <a:r>
              <a:rPr lang="en-US" altLang="zh-CN" dirty="0"/>
              <a:t>Problems of requirements analysis</a:t>
            </a:r>
            <a:br>
              <a:rPr lang="en-US" altLang="zh-CN" dirty="0"/>
            </a:b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a:xfrm>
            <a:off x="395536" y="1700808"/>
            <a:ext cx="8345016" cy="4752528"/>
          </a:xfrm>
        </p:spPr>
        <p:txBody>
          <a:bodyPr/>
          <a:lstStyle/>
          <a:p>
            <a:r>
              <a:rPr lang="en-US" altLang="zh-CN" dirty="0"/>
              <a:t>Requirements elicitation </a:t>
            </a:r>
            <a:endParaRPr lang="en-US" altLang="zh-CN" dirty="0" smtClean="0"/>
          </a:p>
          <a:p>
            <a:pPr lvl="1" algn="just"/>
            <a:r>
              <a:rPr lang="en-US" altLang="zh-CN" dirty="0" smtClean="0"/>
              <a:t> </a:t>
            </a:r>
            <a:r>
              <a:rPr lang="en-US" altLang="zh-CN" dirty="0"/>
              <a:t>where do requirements come from? </a:t>
            </a:r>
            <a:endParaRPr lang="en-US" altLang="zh-CN" dirty="0" smtClean="0"/>
          </a:p>
          <a:p>
            <a:r>
              <a:rPr lang="en-US" altLang="zh-CN" dirty="0" smtClean="0"/>
              <a:t> </a:t>
            </a:r>
            <a:r>
              <a:rPr lang="en-US" altLang="zh-CN" dirty="0"/>
              <a:t>Should involve as many stakeholders as possible  </a:t>
            </a:r>
            <a:endParaRPr lang="en-US" altLang="zh-CN" dirty="0" smtClean="0"/>
          </a:p>
          <a:p>
            <a:r>
              <a:rPr lang="en-US" altLang="zh-CN" dirty="0" smtClean="0"/>
              <a:t>Requirements </a:t>
            </a:r>
            <a:r>
              <a:rPr lang="en-US" altLang="zh-CN" dirty="0"/>
              <a:t>workshop </a:t>
            </a:r>
            <a:endParaRPr lang="en-US" altLang="zh-CN" dirty="0" smtClean="0"/>
          </a:p>
          <a:p>
            <a:pPr lvl="1" algn="just"/>
            <a:r>
              <a:rPr lang="en-US" altLang="zh-CN" dirty="0" smtClean="0"/>
              <a:t> </a:t>
            </a:r>
            <a:r>
              <a:rPr lang="en-US" altLang="zh-CN" dirty="0"/>
              <a:t>bring together relevant stakeholders </a:t>
            </a:r>
            <a:endParaRPr lang="en-US" altLang="zh-CN" dirty="0" smtClean="0"/>
          </a:p>
          <a:p>
            <a:pPr lvl="1" algn="just"/>
            <a:r>
              <a:rPr lang="en-US" altLang="zh-CN" dirty="0" smtClean="0"/>
              <a:t> </a:t>
            </a:r>
            <a:r>
              <a:rPr lang="en-US" altLang="zh-CN" dirty="0"/>
              <a:t>brainstorm system concepts and contexts </a:t>
            </a:r>
            <a:endParaRPr lang="en-US" altLang="zh-CN" dirty="0" smtClean="0"/>
          </a:p>
          <a:p>
            <a:pPr lvl="1" algn="just"/>
            <a:r>
              <a:rPr lang="en-US" altLang="zh-CN" dirty="0" smtClean="0"/>
              <a:t> </a:t>
            </a:r>
            <a:r>
              <a:rPr lang="en-US" altLang="zh-CN" dirty="0"/>
              <a:t>discuss conflicting requirements from each stakeholder and try to come to a consensus without criticizing each other</a:t>
            </a:r>
            <a:endParaRPr lang="en-US" altLang="zh-CN" dirty="0"/>
          </a:p>
          <a:p>
            <a:endParaRPr lang="zh-CN" altLang="en-US" dirty="0"/>
          </a:p>
        </p:txBody>
      </p:sp>
      <p:sp>
        <p:nvSpPr>
          <p:cNvPr id="3" name="标题 2"/>
          <p:cNvSpPr>
            <a:spLocks noGrp="1"/>
          </p:cNvSpPr>
          <p:nvPr>
            <p:ph type="ctrTitle"/>
          </p:nvPr>
        </p:nvSpPr>
        <p:spPr/>
        <p:txBody>
          <a:bodyPr/>
          <a:lstStyle/>
          <a:p>
            <a:r>
              <a:rPr lang="en-US" altLang="zh-CN" dirty="0" smtClean="0"/>
              <a:t>Next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1189" y="2967335"/>
            <a:ext cx="3121625"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Understand what requirements are </a:t>
            </a:r>
            <a:endParaRPr lang="en-US" altLang="zh-CN" dirty="0" smtClean="0"/>
          </a:p>
          <a:p>
            <a:r>
              <a:rPr lang="en-US" altLang="zh-CN" dirty="0" smtClean="0"/>
              <a:t> </a:t>
            </a:r>
            <a:r>
              <a:rPr lang="en-US" altLang="zh-CN" dirty="0"/>
              <a:t>Learn how to write good requirements documents </a:t>
            </a:r>
            <a:endParaRPr lang="en-US" altLang="zh-CN" dirty="0" smtClean="0"/>
          </a:p>
          <a:p>
            <a:r>
              <a:rPr lang="en-US" altLang="zh-CN" dirty="0" smtClean="0"/>
              <a:t> </a:t>
            </a:r>
            <a:r>
              <a:rPr lang="en-US" altLang="zh-CN" dirty="0"/>
              <a:t>Learn how to transition from requirements to design</a:t>
            </a:r>
            <a:endParaRPr lang="zh-CN" altLang="en-US" dirty="0"/>
          </a:p>
        </p:txBody>
      </p:sp>
      <p:sp>
        <p:nvSpPr>
          <p:cNvPr id="3" name="标题 2"/>
          <p:cNvSpPr>
            <a:spLocks noGrp="1"/>
          </p:cNvSpPr>
          <p:nvPr>
            <p:ph type="ctrTitle"/>
          </p:nvPr>
        </p:nvSpPr>
        <p:spPr/>
        <p:txBody>
          <a:bodyPr/>
          <a:lstStyle/>
          <a:p>
            <a:r>
              <a:rPr lang="en-US" altLang="zh-CN" dirty="0"/>
              <a:t>Objectives for the next 2 </a:t>
            </a:r>
            <a:r>
              <a:rPr lang="en-US" altLang="zh-CN" dirty="0" smtClean="0"/>
              <a:t>weeks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a:xfrm>
            <a:off x="403448" y="1628800"/>
            <a:ext cx="8345016" cy="4968552"/>
          </a:xfrm>
        </p:spPr>
        <p:txBody>
          <a:bodyPr/>
          <a:lstStyle/>
          <a:p>
            <a:r>
              <a:rPr lang="en-US" altLang="zh-CN" dirty="0"/>
              <a:t>What is a requirement? </a:t>
            </a:r>
            <a:endParaRPr lang="en-US" altLang="zh-CN" dirty="0" smtClean="0"/>
          </a:p>
          <a:p>
            <a:pPr lvl="1" algn="l"/>
            <a:r>
              <a:rPr lang="en-US" altLang="zh-CN" sz="2400" dirty="0" smtClean="0"/>
              <a:t>a </a:t>
            </a:r>
            <a:r>
              <a:rPr lang="en-US" altLang="zh-CN" sz="2400" dirty="0"/>
              <a:t>description of what the system under development (SUD) should do and any constraints under which it must do it </a:t>
            </a:r>
            <a:endParaRPr lang="en-US" altLang="zh-CN" sz="2400" dirty="0"/>
          </a:p>
          <a:p>
            <a:r>
              <a:rPr lang="en-US" altLang="zh-CN" dirty="0"/>
              <a:t>It serves as a contract between the development team and the customer </a:t>
            </a:r>
            <a:endParaRPr lang="en-US" altLang="zh-CN" dirty="0" smtClean="0"/>
          </a:p>
          <a:p>
            <a:r>
              <a:rPr lang="en-US" altLang="zh-CN" dirty="0"/>
              <a:t>It focuses on what the system will do, not how it will do it </a:t>
            </a:r>
            <a:endParaRPr lang="en-US" altLang="zh-CN" dirty="0" smtClean="0"/>
          </a:p>
          <a:p>
            <a:pPr lvl="1" algn="l"/>
            <a:r>
              <a:rPr lang="en-US" altLang="zh-CN" sz="2400" dirty="0"/>
              <a:t>e.g.: </a:t>
            </a:r>
            <a:endParaRPr lang="en-US" altLang="zh-CN" sz="2400" dirty="0"/>
          </a:p>
          <a:p>
            <a:pPr lvl="2" algn="l"/>
            <a:r>
              <a:rPr lang="en-US" altLang="zh-CN" dirty="0"/>
              <a:t>The train shall be able to transport 5,000 passengers per hour from Lancaster to Manchester, versus </a:t>
            </a:r>
            <a:endParaRPr lang="en-US" altLang="zh-CN" dirty="0" smtClean="0"/>
          </a:p>
          <a:p>
            <a:pPr lvl="2" algn="l"/>
            <a:r>
              <a:rPr lang="en-US" altLang="zh-CN" dirty="0"/>
              <a:t>The train shall consist of 3 carriages pulled by an </a:t>
            </a:r>
            <a:r>
              <a:rPr lang="en-US" altLang="zh-CN" u="sng" dirty="0"/>
              <a:t>electric</a:t>
            </a:r>
            <a:r>
              <a:rPr lang="en-US" altLang="zh-CN" dirty="0"/>
              <a:t> locomotive </a:t>
            </a:r>
            <a:endParaRPr lang="en-US" altLang="zh-CN" dirty="0" smtClean="0"/>
          </a:p>
          <a:p>
            <a:r>
              <a:rPr lang="en-US" altLang="zh-CN" dirty="0"/>
              <a:t> Should be written at a level that the customer understands</a:t>
            </a:r>
            <a:endParaRPr lang="en-US" altLang="zh-CN" dirty="0"/>
          </a:p>
          <a:p>
            <a:endParaRPr lang="zh-CN" altLang="en-US" dirty="0"/>
          </a:p>
        </p:txBody>
      </p:sp>
      <p:sp>
        <p:nvSpPr>
          <p:cNvPr id="3" name="标题 2"/>
          <p:cNvSpPr>
            <a:spLocks noGrp="1"/>
          </p:cNvSpPr>
          <p:nvPr>
            <p:ph type="ctrTitle"/>
          </p:nvPr>
        </p:nvSpPr>
        <p:spPr/>
        <p:txBody>
          <a:bodyPr/>
          <a:lstStyle/>
          <a:p>
            <a:r>
              <a:rPr lang="en-US" altLang="zh-CN" dirty="0"/>
              <a:t>Requirements</a:t>
            </a:r>
            <a:endParaRPr lang="zh-CN" altLang="en-US" dirty="0"/>
          </a:p>
        </p:txBody>
      </p:sp>
      <p:sp>
        <p:nvSpPr>
          <p:cNvPr id="4" name="文本框 3"/>
          <p:cNvSpPr txBox="1"/>
          <p:nvPr/>
        </p:nvSpPr>
        <p:spPr>
          <a:xfrm>
            <a:off x="1349375" y="2743200"/>
            <a:ext cx="1062355" cy="368300"/>
          </a:xfrm>
          <a:prstGeom prst="rect">
            <a:avLst/>
          </a:prstGeom>
          <a:noFill/>
        </p:spPr>
        <p:txBody>
          <a:bodyPr wrap="square" rtlCol="0">
            <a:spAutoFit/>
          </a:bodyPr>
          <a:p>
            <a:r>
              <a:rPr lang="zh-CN" altLang="en-US"/>
              <a:t>功能</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 </a:t>
            </a:r>
            <a:r>
              <a:rPr lang="en-US" altLang="zh-CN" dirty="0" smtClean="0"/>
              <a:t>1. The </a:t>
            </a:r>
            <a:r>
              <a:rPr lang="en-US" altLang="zh-CN" dirty="0"/>
              <a:t>train shall be able to transport passengers from Lancaster to Manchester </a:t>
            </a:r>
            <a:endParaRPr lang="en-US" altLang="zh-CN" dirty="0" smtClean="0"/>
          </a:p>
          <a:p>
            <a:r>
              <a:rPr lang="en-US" altLang="zh-CN" dirty="0" smtClean="0"/>
              <a:t>2</a:t>
            </a:r>
            <a:r>
              <a:rPr lang="en-US" altLang="zh-CN" dirty="0"/>
              <a:t>. The capacity shall be at least 5000 passengers per hour </a:t>
            </a:r>
            <a:endParaRPr lang="en-US" altLang="zh-CN" dirty="0" smtClean="0"/>
          </a:p>
          <a:p>
            <a:r>
              <a:rPr lang="en-US" altLang="zh-CN" dirty="0" smtClean="0"/>
              <a:t>3</a:t>
            </a:r>
            <a:r>
              <a:rPr lang="en-US" altLang="zh-CN" dirty="0"/>
              <a:t>. The development costs shall be less than £5million </a:t>
            </a:r>
            <a:endParaRPr lang="en-US" altLang="zh-CN" dirty="0" smtClean="0"/>
          </a:p>
          <a:p>
            <a:r>
              <a:rPr lang="en-US" altLang="zh-CN" dirty="0" smtClean="0"/>
              <a:t>4</a:t>
            </a:r>
            <a:r>
              <a:rPr lang="en-US" altLang="zh-CN" dirty="0"/>
              <a:t>. </a:t>
            </a:r>
            <a:r>
              <a:rPr lang="en-US" altLang="zh-CN" dirty="0" smtClean="0"/>
              <a:t>The </a:t>
            </a:r>
            <a:r>
              <a:rPr lang="en-US" altLang="zh-CN" dirty="0"/>
              <a:t>operating costs shall be less than £150,000 per day </a:t>
            </a:r>
            <a:endParaRPr lang="en-US" altLang="zh-CN" dirty="0" smtClean="0"/>
          </a:p>
          <a:p>
            <a:r>
              <a:rPr lang="en-US" altLang="zh-CN" dirty="0" smtClean="0"/>
              <a:t>5</a:t>
            </a:r>
            <a:r>
              <a:rPr lang="en-US" altLang="zh-CN" dirty="0"/>
              <a:t>. Late arrivals shall occur less than 1% of the time </a:t>
            </a:r>
            <a:endParaRPr lang="en-US" altLang="zh-CN" dirty="0" smtClean="0"/>
          </a:p>
          <a:p>
            <a:r>
              <a:rPr lang="en-US" altLang="zh-CN" dirty="0" smtClean="0"/>
              <a:t>6</a:t>
            </a:r>
            <a:r>
              <a:rPr lang="en-US" altLang="zh-CN" dirty="0"/>
              <a:t>. The impact on the environment should be B+ rated or higher</a:t>
            </a:r>
            <a:endParaRPr lang="en-US" altLang="zh-CN" dirty="0"/>
          </a:p>
          <a:p>
            <a:pPr marL="0" indent="0">
              <a:buNone/>
            </a:pPr>
            <a:endParaRPr lang="en-US" altLang="zh-CN" dirty="0" smtClean="0"/>
          </a:p>
          <a:p>
            <a:pPr marL="0" indent="0">
              <a:buNone/>
            </a:pPr>
            <a:r>
              <a:rPr lang="en-US" altLang="zh-CN" dirty="0" smtClean="0"/>
              <a:t>Design </a:t>
            </a:r>
            <a:r>
              <a:rPr lang="en-US" altLang="zh-CN" dirty="0"/>
              <a:t>considerations: type of locomotive (electric, diesel, etc.); type of track; number &amp; type of carriages; design of carriages (e.g., type of seats); etc.</a:t>
            </a:r>
            <a:endParaRPr lang="zh-CN" altLang="en-US" dirty="0"/>
          </a:p>
        </p:txBody>
      </p:sp>
      <p:sp>
        <p:nvSpPr>
          <p:cNvPr id="3" name="标题 2"/>
          <p:cNvSpPr>
            <a:spLocks noGrp="1"/>
          </p:cNvSpPr>
          <p:nvPr>
            <p:ph type="ctrTitle"/>
          </p:nvPr>
        </p:nvSpPr>
        <p:spPr/>
        <p:txBody>
          <a:bodyPr/>
          <a:lstStyle/>
          <a:p>
            <a:r>
              <a:rPr lang="en-US" altLang="zh-CN" dirty="0"/>
              <a:t>Separate Design &amp; </a:t>
            </a:r>
            <a:r>
              <a:rPr lang="en-US" altLang="zh-CN" dirty="0" smtClean="0"/>
              <a:t>Requirements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a:xfrm>
            <a:off x="403448" y="1556792"/>
            <a:ext cx="8345016" cy="5040560"/>
          </a:xfrm>
        </p:spPr>
        <p:txBody>
          <a:bodyPr/>
          <a:lstStyle/>
          <a:p>
            <a:r>
              <a:rPr lang="en-US" altLang="zh-CN" dirty="0"/>
              <a:t>“the telephone system shall be able to inform callers of the anticipated wait time based on the number of calls, average duration of calls, and number of calls ahead of them” </a:t>
            </a:r>
            <a:r>
              <a:rPr lang="en-US" altLang="zh-CN" dirty="0" smtClean="0"/>
              <a:t> </a:t>
            </a:r>
            <a:r>
              <a:rPr lang="en-US" altLang="zh-CN" dirty="0" smtClean="0">
                <a:solidFill>
                  <a:srgbClr val="FF0000"/>
                </a:solidFill>
              </a:rPr>
              <a:t>Good</a:t>
            </a:r>
            <a:endParaRPr lang="en-US" altLang="zh-CN" dirty="0" smtClean="0"/>
          </a:p>
          <a:p>
            <a:r>
              <a:rPr lang="en-US" altLang="zh-CN" dirty="0" smtClean="0"/>
              <a:t>“</a:t>
            </a:r>
            <a:r>
              <a:rPr lang="en-US" altLang="zh-CN" dirty="0"/>
              <a:t>system shall support client inquiries from four access points: in person, paper-based mail, voice communication, and electronic communication (DSL, dial-up, </a:t>
            </a:r>
            <a:r>
              <a:rPr lang="en-US" altLang="zh-CN" dirty="0" err="1"/>
              <a:t>fibre</a:t>
            </a:r>
            <a:r>
              <a:rPr lang="en-US" altLang="zh-CN" dirty="0"/>
              <a:t> optic)” </a:t>
            </a:r>
            <a:r>
              <a:rPr lang="en-US" altLang="zh-CN" dirty="0" smtClean="0">
                <a:solidFill>
                  <a:srgbClr val="FF0000"/>
                </a:solidFill>
                <a:sym typeface="+mn-ea"/>
              </a:rPr>
              <a:t>Good</a:t>
            </a:r>
            <a:endParaRPr lang="en-US" altLang="zh-CN" dirty="0" smtClean="0"/>
          </a:p>
          <a:p>
            <a:r>
              <a:rPr lang="en-US" altLang="zh-CN" dirty="0" smtClean="0"/>
              <a:t>“</a:t>
            </a:r>
            <a:r>
              <a:rPr lang="en-US" altLang="zh-CN" dirty="0"/>
              <a:t>the telephone system shall be able to support an </a:t>
            </a:r>
            <a:r>
              <a:rPr lang="en-US" altLang="zh-CN" u="sng" dirty="0"/>
              <a:t>0800</a:t>
            </a:r>
            <a:r>
              <a:rPr lang="en-US" altLang="zh-CN" dirty="0"/>
              <a:t> number system” </a:t>
            </a:r>
            <a:r>
              <a:rPr lang="en-US" altLang="zh-CN" dirty="0">
                <a:solidFill>
                  <a:srgbClr val="FF0000"/>
                </a:solidFill>
                <a:sym typeface="+mn-ea"/>
              </a:rPr>
              <a:t>Bad</a:t>
            </a:r>
            <a:endParaRPr lang="en-US" altLang="zh-CN" dirty="0" smtClean="0"/>
          </a:p>
          <a:p>
            <a:r>
              <a:rPr lang="en-US" altLang="zh-CN" dirty="0" smtClean="0"/>
              <a:t> </a:t>
            </a:r>
            <a:r>
              <a:rPr lang="en-US" altLang="zh-CN" dirty="0"/>
              <a:t>“if an individual </a:t>
            </a:r>
            <a:r>
              <a:rPr lang="en-US" altLang="zh-CN" u="sng" dirty="0"/>
              <a:t>double-clicks</a:t>
            </a:r>
            <a:r>
              <a:rPr lang="en-US" altLang="zh-CN" dirty="0"/>
              <a:t> on an event in a member’s journal, the system shall display the electronic information and the images associated with an event” </a:t>
            </a:r>
            <a:r>
              <a:rPr lang="en-US" altLang="zh-CN" dirty="0">
                <a:solidFill>
                  <a:srgbClr val="FF0000"/>
                </a:solidFill>
              </a:rPr>
              <a:t>Bad</a:t>
            </a:r>
            <a:endParaRPr lang="en-US" altLang="zh-CN" dirty="0" smtClean="0"/>
          </a:p>
          <a:p>
            <a:r>
              <a:rPr lang="en-US" altLang="zh-CN" dirty="0" smtClean="0"/>
              <a:t> </a:t>
            </a:r>
            <a:r>
              <a:rPr lang="en-US" altLang="zh-CN" dirty="0"/>
              <a:t>“the telephone system shall be able to handle 97000 calls per year and must allow for a growth rate of 15 percent annually”</a:t>
            </a:r>
            <a:r>
              <a:rPr lang="en-US" altLang="zh-CN" dirty="0" smtClean="0">
                <a:solidFill>
                  <a:srgbClr val="FF0000"/>
                </a:solidFill>
                <a:sym typeface="+mn-ea"/>
              </a:rPr>
              <a:t>Good</a:t>
            </a:r>
            <a:endParaRPr lang="zh-CN" altLang="en-US" dirty="0"/>
          </a:p>
        </p:txBody>
      </p:sp>
      <p:sp>
        <p:nvSpPr>
          <p:cNvPr id="3" name="标题 2"/>
          <p:cNvSpPr>
            <a:spLocks noGrp="1"/>
          </p:cNvSpPr>
          <p:nvPr>
            <p:ph type="ctrTitle"/>
          </p:nvPr>
        </p:nvSpPr>
        <p:spPr/>
        <p:txBody>
          <a:bodyPr/>
          <a:lstStyle/>
          <a:p>
            <a:r>
              <a:rPr lang="en-US" altLang="zh-CN" dirty="0"/>
              <a:t>Good or bad</a:t>
            </a:r>
            <a:r>
              <a:rPr lang="en-US" altLang="zh-CN"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Software </a:t>
            </a:r>
            <a:r>
              <a:rPr lang="en-US" altLang="zh-CN" dirty="0" smtClean="0"/>
              <a:t>lifecycle</a:t>
            </a:r>
            <a:endParaRPr lang="zh-CN" altLang="en-US" dirty="0"/>
          </a:p>
        </p:txBody>
      </p:sp>
      <p:pic>
        <p:nvPicPr>
          <p:cNvPr id="4" name="图片 3"/>
          <p:cNvPicPr>
            <a:picLocks noChangeAspect="1"/>
          </p:cNvPicPr>
          <p:nvPr/>
        </p:nvPicPr>
        <p:blipFill>
          <a:blip r:embed="rId1"/>
          <a:stretch>
            <a:fillRect/>
          </a:stretch>
        </p:blipFill>
        <p:spPr>
          <a:xfrm>
            <a:off x="776287" y="1556793"/>
            <a:ext cx="7591425" cy="5040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a:xfrm>
            <a:off x="428040" y="1556792"/>
            <a:ext cx="8345016" cy="4752528"/>
          </a:xfrm>
        </p:spPr>
        <p:txBody>
          <a:bodyPr/>
          <a:lstStyle/>
          <a:p>
            <a:r>
              <a:rPr lang="en-US" altLang="zh-CN" dirty="0"/>
              <a:t>Usually a text document </a:t>
            </a:r>
            <a:endParaRPr lang="en-US" altLang="zh-CN" dirty="0" smtClean="0"/>
          </a:p>
          <a:p>
            <a:pPr lvl="1" algn="just"/>
            <a:r>
              <a:rPr lang="en-US" altLang="zh-CN" dirty="0" smtClean="0"/>
              <a:t> </a:t>
            </a:r>
            <a:r>
              <a:rPr lang="en-US" altLang="zh-CN" dirty="0"/>
              <a:t>cf. IEEE Standard 830 </a:t>
            </a:r>
            <a:endParaRPr lang="en-US" altLang="zh-CN" dirty="0" smtClean="0"/>
          </a:p>
          <a:p>
            <a:r>
              <a:rPr lang="en-US" altLang="zh-CN" dirty="0" smtClean="0"/>
              <a:t> </a:t>
            </a:r>
            <a:r>
              <a:rPr lang="en-US" altLang="zh-CN" dirty="0"/>
              <a:t>Includes: </a:t>
            </a:r>
            <a:endParaRPr lang="en-US" altLang="zh-CN" dirty="0" smtClean="0"/>
          </a:p>
          <a:p>
            <a:pPr lvl="1" algn="just"/>
            <a:r>
              <a:rPr lang="en-US" altLang="zh-CN" sz="2000" dirty="0" smtClean="0"/>
              <a:t> </a:t>
            </a:r>
            <a:r>
              <a:rPr lang="en-US" altLang="zh-CN" sz="2000" dirty="0"/>
              <a:t>a general description of the context and domain </a:t>
            </a:r>
            <a:endParaRPr lang="en-US" altLang="zh-CN" sz="2000" dirty="0" smtClean="0"/>
          </a:p>
          <a:p>
            <a:pPr lvl="1" algn="just"/>
            <a:r>
              <a:rPr lang="en-US" altLang="zh-CN" sz="2000" dirty="0" smtClean="0"/>
              <a:t> </a:t>
            </a:r>
            <a:r>
              <a:rPr lang="en-US" altLang="zh-CN" sz="2000" dirty="0"/>
              <a:t>the scope of the product </a:t>
            </a:r>
            <a:endParaRPr lang="en-US" altLang="zh-CN" sz="2000" dirty="0" smtClean="0"/>
          </a:p>
          <a:p>
            <a:pPr lvl="1" algn="just"/>
            <a:r>
              <a:rPr lang="en-US" altLang="zh-CN" sz="2000" dirty="0" smtClean="0"/>
              <a:t> </a:t>
            </a:r>
            <a:r>
              <a:rPr lang="en-US" altLang="zh-CN" sz="2000" dirty="0"/>
              <a:t>a set of SHALL statements prescribing what the system will do </a:t>
            </a:r>
            <a:endParaRPr lang="en-US" altLang="zh-CN" sz="2000" dirty="0" smtClean="0"/>
          </a:p>
          <a:p>
            <a:pPr lvl="2" algn="just"/>
            <a:r>
              <a:rPr lang="en-US" altLang="zh-CN" dirty="0" smtClean="0"/>
              <a:t>both </a:t>
            </a:r>
            <a:r>
              <a:rPr lang="en-US" altLang="zh-CN" dirty="0"/>
              <a:t>functional and non-functional </a:t>
            </a:r>
            <a:endParaRPr lang="en-US" altLang="zh-CN" dirty="0" smtClean="0"/>
          </a:p>
          <a:p>
            <a:r>
              <a:rPr lang="en-US" altLang="zh-CN" dirty="0" smtClean="0"/>
              <a:t>Considerations</a:t>
            </a:r>
            <a:r>
              <a:rPr lang="en-US" altLang="zh-CN" dirty="0"/>
              <a:t>: </a:t>
            </a:r>
            <a:endParaRPr lang="en-US" altLang="zh-CN" dirty="0" smtClean="0"/>
          </a:p>
          <a:p>
            <a:pPr lvl="1" algn="just"/>
            <a:r>
              <a:rPr lang="en-US" altLang="zh-CN" sz="2000" dirty="0" smtClean="0"/>
              <a:t> </a:t>
            </a:r>
            <a:r>
              <a:rPr lang="en-US" altLang="zh-CN" sz="2000" dirty="0"/>
              <a:t>use simple precise text </a:t>
            </a:r>
            <a:endParaRPr lang="en-US" altLang="zh-CN" sz="2000" dirty="0" smtClean="0"/>
          </a:p>
          <a:p>
            <a:pPr lvl="1" algn="just"/>
            <a:r>
              <a:rPr lang="en-US" altLang="zh-CN" sz="2000" dirty="0" smtClean="0"/>
              <a:t> </a:t>
            </a:r>
            <a:r>
              <a:rPr lang="en-US" altLang="zh-CN" sz="2000" dirty="0"/>
              <a:t>don’t make assumptions about </a:t>
            </a:r>
            <a:r>
              <a:rPr lang="en-US" altLang="zh-CN" sz="2000" dirty="0" smtClean="0"/>
              <a:t>the reader’s </a:t>
            </a:r>
            <a:r>
              <a:rPr lang="en-US" altLang="zh-CN" sz="2000" dirty="0"/>
              <a:t>knowledge </a:t>
            </a:r>
            <a:endParaRPr lang="en-US" altLang="zh-CN" sz="2000" dirty="0" smtClean="0"/>
          </a:p>
          <a:p>
            <a:pPr lvl="1" algn="just"/>
            <a:r>
              <a:rPr lang="en-US" altLang="zh-CN" sz="2000" dirty="0" smtClean="0"/>
              <a:t> </a:t>
            </a:r>
            <a:r>
              <a:rPr lang="en-US" altLang="zh-CN" sz="2000" dirty="0"/>
              <a:t>involve as many stakeholders as possible </a:t>
            </a:r>
            <a:endParaRPr lang="en-US" altLang="zh-CN" sz="2000" dirty="0" smtClean="0"/>
          </a:p>
          <a:p>
            <a:pPr lvl="1" algn="just"/>
            <a:r>
              <a:rPr lang="en-US" altLang="zh-CN" sz="2000" dirty="0" smtClean="0"/>
              <a:t> </a:t>
            </a:r>
            <a:r>
              <a:rPr lang="en-US" altLang="zh-CN" sz="2000" dirty="0"/>
              <a:t>be aware that English is an ambiguous language</a:t>
            </a:r>
            <a:endParaRPr lang="zh-CN" altLang="en-US" sz="2000" dirty="0"/>
          </a:p>
        </p:txBody>
      </p:sp>
      <p:sp>
        <p:nvSpPr>
          <p:cNvPr id="3" name="标题 2"/>
          <p:cNvSpPr>
            <a:spLocks noGrp="1"/>
          </p:cNvSpPr>
          <p:nvPr>
            <p:ph type="ctrTitle"/>
          </p:nvPr>
        </p:nvSpPr>
        <p:spPr/>
        <p:txBody>
          <a:bodyPr/>
          <a:lstStyle/>
          <a:p>
            <a:r>
              <a:rPr lang="en-US" altLang="zh-CN" dirty="0"/>
              <a:t>Writing Requirements</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 Constraints on how the SUD should behave </a:t>
            </a:r>
            <a:endParaRPr lang="en-US" altLang="zh-CN" dirty="0" smtClean="0"/>
          </a:p>
          <a:p>
            <a:r>
              <a:rPr lang="en-US" altLang="zh-CN" dirty="0" smtClean="0"/>
              <a:t> </a:t>
            </a:r>
            <a:r>
              <a:rPr lang="en-US" altLang="zh-CN" dirty="0"/>
              <a:t>Typical examples: </a:t>
            </a:r>
            <a:endParaRPr lang="en-US" altLang="zh-CN" dirty="0" smtClean="0"/>
          </a:p>
          <a:p>
            <a:pPr lvl="1" algn="just"/>
            <a:r>
              <a:rPr lang="en-US" altLang="zh-CN" dirty="0" smtClean="0"/>
              <a:t> </a:t>
            </a:r>
            <a:r>
              <a:rPr lang="en-US" altLang="zh-CN" dirty="0"/>
              <a:t>availability </a:t>
            </a:r>
            <a:endParaRPr lang="en-US" altLang="zh-CN" dirty="0" smtClean="0"/>
          </a:p>
          <a:p>
            <a:pPr lvl="1" algn="just"/>
            <a:r>
              <a:rPr lang="en-US" altLang="zh-CN" dirty="0" smtClean="0"/>
              <a:t> </a:t>
            </a:r>
            <a:r>
              <a:rPr lang="en-US" altLang="zh-CN" dirty="0"/>
              <a:t>performance </a:t>
            </a:r>
            <a:endParaRPr lang="en-US" altLang="zh-CN" dirty="0" smtClean="0"/>
          </a:p>
          <a:p>
            <a:pPr lvl="1" algn="just"/>
            <a:r>
              <a:rPr lang="en-US" altLang="zh-CN" dirty="0" smtClean="0"/>
              <a:t> </a:t>
            </a:r>
            <a:r>
              <a:rPr lang="en-US" altLang="zh-CN" dirty="0"/>
              <a:t>security </a:t>
            </a:r>
            <a:endParaRPr lang="en-US" altLang="zh-CN" dirty="0" smtClean="0"/>
          </a:p>
          <a:p>
            <a:pPr lvl="1" algn="just"/>
            <a:r>
              <a:rPr lang="en-US" altLang="zh-CN" dirty="0" smtClean="0"/>
              <a:t> </a:t>
            </a:r>
            <a:r>
              <a:rPr lang="en-US" altLang="zh-CN" dirty="0"/>
              <a:t>usability and accessibility </a:t>
            </a:r>
            <a:endParaRPr lang="en-US" altLang="zh-CN" dirty="0" smtClean="0"/>
          </a:p>
          <a:p>
            <a:pPr lvl="1" algn="just"/>
            <a:r>
              <a:rPr lang="en-US" altLang="zh-CN" dirty="0" smtClean="0"/>
              <a:t> </a:t>
            </a:r>
            <a:r>
              <a:rPr lang="en-US" altLang="zh-CN" dirty="0"/>
              <a:t>reliability </a:t>
            </a:r>
            <a:endParaRPr lang="en-US" altLang="zh-CN" dirty="0" smtClean="0"/>
          </a:p>
          <a:p>
            <a:r>
              <a:rPr lang="en-US" altLang="zh-CN" dirty="0" smtClean="0"/>
              <a:t> </a:t>
            </a:r>
            <a:r>
              <a:rPr lang="en-US" altLang="zh-CN" dirty="0"/>
              <a:t>NFRs are SHALL statements that precisely specify these constraints</a:t>
            </a:r>
            <a:endParaRPr lang="en-US" altLang="zh-CN" dirty="0"/>
          </a:p>
          <a:p>
            <a:endParaRPr lang="zh-CN" altLang="en-US" dirty="0"/>
          </a:p>
        </p:txBody>
      </p:sp>
      <p:sp>
        <p:nvSpPr>
          <p:cNvPr id="3" name="标题 2"/>
          <p:cNvSpPr>
            <a:spLocks noGrp="1"/>
          </p:cNvSpPr>
          <p:nvPr>
            <p:ph type="ctrTitle"/>
          </p:nvPr>
        </p:nvSpPr>
        <p:spPr/>
        <p:txBody>
          <a:bodyPr/>
          <a:lstStyle/>
          <a:p>
            <a:r>
              <a:rPr lang="en-US" altLang="zh-CN" dirty="0"/>
              <a:t>Non-functional </a:t>
            </a:r>
            <a:r>
              <a:rPr lang="en-US" altLang="zh-CN" dirty="0" smtClean="0"/>
              <a:t>requirements</a:t>
            </a:r>
            <a:endParaRPr lang="zh-CN" altLang="en-US" dirty="0"/>
          </a:p>
        </p:txBody>
      </p:sp>
      <p:sp>
        <p:nvSpPr>
          <p:cNvPr id="4" name="文本框 3"/>
          <p:cNvSpPr txBox="1"/>
          <p:nvPr/>
        </p:nvSpPr>
        <p:spPr>
          <a:xfrm>
            <a:off x="3463290" y="2914650"/>
            <a:ext cx="2404745" cy="368300"/>
          </a:xfrm>
          <a:prstGeom prst="rect">
            <a:avLst/>
          </a:prstGeom>
          <a:noFill/>
        </p:spPr>
        <p:txBody>
          <a:bodyPr wrap="square" rtlCol="0">
            <a:spAutoFit/>
          </a:bodyPr>
          <a:p>
            <a:r>
              <a:rPr lang="zh-CN" altLang="en-US"/>
              <a:t>任何时间都</a:t>
            </a:r>
            <a:r>
              <a:rPr lang="zh-CN" altLang="en-US"/>
              <a:t>可用</a:t>
            </a:r>
            <a:endParaRPr lang="zh-CN" altLang="en-US"/>
          </a:p>
        </p:txBody>
      </p:sp>
      <p:sp>
        <p:nvSpPr>
          <p:cNvPr id="5" name="文本框 4"/>
          <p:cNvSpPr txBox="1"/>
          <p:nvPr/>
        </p:nvSpPr>
        <p:spPr>
          <a:xfrm>
            <a:off x="3573780" y="3392170"/>
            <a:ext cx="3458210" cy="368300"/>
          </a:xfrm>
          <a:prstGeom prst="rect">
            <a:avLst/>
          </a:prstGeom>
          <a:noFill/>
        </p:spPr>
        <p:txBody>
          <a:bodyPr wrap="square" rtlCol="0">
            <a:spAutoFit/>
          </a:bodyPr>
          <a:p>
            <a:r>
              <a:rPr lang="zh-CN" altLang="en-US"/>
              <a:t>性能范围，如时延、</a:t>
            </a:r>
            <a:r>
              <a:rPr lang="zh-CN" altLang="en-US"/>
              <a:t>丢包率</a:t>
            </a:r>
            <a:endParaRPr lang="zh-CN" altLang="en-US"/>
          </a:p>
        </p:txBody>
      </p:sp>
      <p:sp>
        <p:nvSpPr>
          <p:cNvPr id="6" name="文本框 5"/>
          <p:cNvSpPr txBox="1"/>
          <p:nvPr/>
        </p:nvSpPr>
        <p:spPr>
          <a:xfrm>
            <a:off x="2814320" y="3905885"/>
            <a:ext cx="2189480" cy="368300"/>
          </a:xfrm>
          <a:prstGeom prst="rect">
            <a:avLst/>
          </a:prstGeom>
          <a:noFill/>
        </p:spPr>
        <p:txBody>
          <a:bodyPr wrap="square" rtlCol="0">
            <a:spAutoFit/>
          </a:bodyPr>
          <a:p>
            <a:r>
              <a:rPr lang="zh-CN" altLang="en-US"/>
              <a:t>承受</a:t>
            </a:r>
            <a:r>
              <a:rPr lang="zh-CN" altLang="en-US"/>
              <a:t>外界攻击</a:t>
            </a:r>
            <a:r>
              <a:rPr lang="zh-CN" altLang="en-US"/>
              <a:t>能力</a:t>
            </a:r>
            <a:endParaRPr lang="zh-CN" altLang="en-US"/>
          </a:p>
        </p:txBody>
      </p:sp>
      <p:sp>
        <p:nvSpPr>
          <p:cNvPr id="7" name="文本框 6"/>
          <p:cNvSpPr txBox="1"/>
          <p:nvPr/>
        </p:nvSpPr>
        <p:spPr>
          <a:xfrm>
            <a:off x="5189220" y="4469130"/>
            <a:ext cx="2187575" cy="368300"/>
          </a:xfrm>
          <a:prstGeom prst="rect">
            <a:avLst/>
          </a:prstGeom>
          <a:noFill/>
        </p:spPr>
        <p:txBody>
          <a:bodyPr wrap="square" rtlCol="0">
            <a:spAutoFit/>
          </a:bodyPr>
          <a:p>
            <a:r>
              <a:rPr lang="zh-CN" altLang="en-US"/>
              <a:t>访问途径、</a:t>
            </a:r>
            <a:r>
              <a:rPr lang="zh-CN" altLang="en-US"/>
              <a:t>渠道</a:t>
            </a:r>
            <a:endParaRPr lang="zh-CN" altLang="en-US"/>
          </a:p>
        </p:txBody>
      </p:sp>
      <p:sp>
        <p:nvSpPr>
          <p:cNvPr id="8" name="文本框 7"/>
          <p:cNvSpPr txBox="1"/>
          <p:nvPr/>
        </p:nvSpPr>
        <p:spPr>
          <a:xfrm>
            <a:off x="3096260" y="4995545"/>
            <a:ext cx="2124075" cy="368300"/>
          </a:xfrm>
          <a:prstGeom prst="rect">
            <a:avLst/>
          </a:prstGeom>
          <a:noFill/>
        </p:spPr>
        <p:txBody>
          <a:bodyPr wrap="square" rtlCol="0">
            <a:spAutoFit/>
          </a:bodyPr>
          <a:p>
            <a:r>
              <a:rPr lang="zh-CN" altLang="en-US"/>
              <a:t>抗</a:t>
            </a:r>
            <a:r>
              <a:rPr lang="zh-CN" altLang="en-US"/>
              <a:t>内部打击</a:t>
            </a:r>
            <a:r>
              <a:rPr lang="zh-CN" altLang="en-US"/>
              <a:t>能力</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1. The train shall be able to transport passengers from Lancaster to </a:t>
            </a:r>
            <a:r>
              <a:rPr lang="en-US" altLang="zh-CN" dirty="0" smtClean="0"/>
              <a:t>Manchester </a:t>
            </a:r>
            <a:r>
              <a:rPr lang="en-US" altLang="zh-CN" dirty="0">
                <a:solidFill>
                  <a:srgbClr val="FF0000"/>
                </a:solidFill>
                <a:sym typeface="+mn-ea"/>
              </a:rPr>
              <a:t>FR</a:t>
            </a:r>
            <a:endParaRPr lang="en-US" altLang="zh-CN" dirty="0" smtClean="0"/>
          </a:p>
          <a:p>
            <a:r>
              <a:rPr lang="en-US" altLang="zh-CN" dirty="0" smtClean="0"/>
              <a:t> </a:t>
            </a:r>
            <a:r>
              <a:rPr lang="en-US" altLang="zh-CN" dirty="0"/>
              <a:t>2. The capacity shall be at least 5000 passengers per hour </a:t>
            </a:r>
            <a:r>
              <a:rPr lang="en-US" altLang="zh-CN" dirty="0">
                <a:solidFill>
                  <a:srgbClr val="FF0000"/>
                </a:solidFill>
                <a:sym typeface="+mn-ea"/>
              </a:rPr>
              <a:t>FR</a:t>
            </a:r>
            <a:endParaRPr lang="en-US" altLang="zh-CN" dirty="0" smtClean="0"/>
          </a:p>
          <a:p>
            <a:r>
              <a:rPr lang="en-US" altLang="zh-CN" dirty="0" smtClean="0"/>
              <a:t>3</a:t>
            </a:r>
            <a:r>
              <a:rPr lang="en-US" altLang="zh-CN" dirty="0"/>
              <a:t>. The development costs shall be less than £5million </a:t>
            </a:r>
            <a:r>
              <a:rPr lang="en-US" altLang="zh-CN" dirty="0">
                <a:solidFill>
                  <a:srgbClr val="FF0000"/>
                </a:solidFill>
              </a:rPr>
              <a:t>N</a:t>
            </a:r>
            <a:r>
              <a:rPr lang="en-US" altLang="zh-CN" dirty="0">
                <a:solidFill>
                  <a:srgbClr val="FF0000"/>
                </a:solidFill>
                <a:sym typeface="+mn-ea"/>
              </a:rPr>
              <a:t>FR</a:t>
            </a:r>
            <a:endParaRPr lang="en-US" altLang="zh-CN" dirty="0" smtClean="0"/>
          </a:p>
          <a:p>
            <a:r>
              <a:rPr lang="en-US" altLang="zh-CN" dirty="0" smtClean="0"/>
              <a:t>4</a:t>
            </a:r>
            <a:r>
              <a:rPr lang="en-US" altLang="zh-CN" dirty="0"/>
              <a:t>. The operating costs shall be less than £150,000 per day </a:t>
            </a:r>
            <a:r>
              <a:rPr lang="en-US" altLang="zh-CN" dirty="0">
                <a:solidFill>
                  <a:srgbClr val="FF0000"/>
                </a:solidFill>
                <a:sym typeface="+mn-ea"/>
              </a:rPr>
              <a:t>N</a:t>
            </a:r>
            <a:r>
              <a:rPr lang="en-US" altLang="zh-CN" dirty="0">
                <a:solidFill>
                  <a:srgbClr val="FF0000"/>
                </a:solidFill>
                <a:sym typeface="+mn-ea"/>
              </a:rPr>
              <a:t>FR</a:t>
            </a:r>
            <a:endParaRPr lang="en-US" altLang="zh-CN" dirty="0" smtClean="0"/>
          </a:p>
          <a:p>
            <a:r>
              <a:rPr lang="en-US" altLang="zh-CN" dirty="0" smtClean="0"/>
              <a:t>5</a:t>
            </a:r>
            <a:r>
              <a:rPr lang="en-US" altLang="zh-CN" dirty="0"/>
              <a:t>. Late arrivals shall occur less than 1% of the time </a:t>
            </a:r>
            <a:r>
              <a:rPr lang="en-US" altLang="zh-CN" dirty="0">
                <a:solidFill>
                  <a:srgbClr val="FF0000"/>
                </a:solidFill>
                <a:sym typeface="+mn-ea"/>
              </a:rPr>
              <a:t>N</a:t>
            </a:r>
            <a:r>
              <a:rPr lang="en-US" altLang="zh-CN" dirty="0">
                <a:solidFill>
                  <a:srgbClr val="FF0000"/>
                </a:solidFill>
                <a:sym typeface="+mn-ea"/>
              </a:rPr>
              <a:t>FR</a:t>
            </a:r>
            <a:endParaRPr lang="en-US" altLang="zh-CN" dirty="0" smtClean="0"/>
          </a:p>
          <a:p>
            <a:r>
              <a:rPr lang="en-US" altLang="zh-CN" dirty="0" smtClean="0"/>
              <a:t>6</a:t>
            </a:r>
            <a:r>
              <a:rPr lang="en-US" altLang="zh-CN" dirty="0"/>
              <a:t>. The impact on the environment should be B+ rated or higher </a:t>
            </a:r>
            <a:r>
              <a:rPr lang="en-US" altLang="zh-CN" dirty="0">
                <a:solidFill>
                  <a:srgbClr val="FF0000"/>
                </a:solidFill>
                <a:sym typeface="+mn-ea"/>
              </a:rPr>
              <a:t>N</a:t>
            </a:r>
            <a:r>
              <a:rPr lang="en-US" altLang="zh-CN" dirty="0">
                <a:solidFill>
                  <a:srgbClr val="FF0000"/>
                </a:solidFill>
                <a:sym typeface="+mn-ea"/>
              </a:rPr>
              <a:t>FR</a:t>
            </a:r>
            <a:endParaRPr lang="zh-CN" altLang="en-US" dirty="0"/>
          </a:p>
        </p:txBody>
      </p:sp>
      <p:sp>
        <p:nvSpPr>
          <p:cNvPr id="3" name="标题 2"/>
          <p:cNvSpPr>
            <a:spLocks noGrp="1"/>
          </p:cNvSpPr>
          <p:nvPr>
            <p:ph type="ctrTitle"/>
          </p:nvPr>
        </p:nvSpPr>
        <p:spPr/>
        <p:txBody>
          <a:bodyPr/>
          <a:lstStyle/>
          <a:p>
            <a:r>
              <a:rPr lang="en-US" altLang="zh-CN" dirty="0"/>
              <a:t>FR or NFR?</a:t>
            </a:r>
            <a:endParaRPr lang="en-US" altLang="zh-CN" dirty="0"/>
          </a:p>
        </p:txBody>
      </p:sp>
    </p:spTree>
  </p:cSld>
  <p:clrMapOvr>
    <a:masterClrMapping/>
  </p:clrMapOvr>
</p:sld>
</file>

<file path=ppt/tags/tag1.xml><?xml version="1.0" encoding="utf-8"?>
<p:tagLst xmlns:p="http://schemas.openxmlformats.org/presentationml/2006/main">
  <p:tag name="KSO_WPP_MARK_KEY" val="b314439a-b9ff-4d4c-91b2-8b7e9cebf02a"/>
  <p:tag name="COMMONDATA" val="eyJoZGlkIjoiNzY3ZmQyNGM1MWJhYjJhYzU3NTJjZTdiYzk3YzRhOGIifQ=="/>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5249</Words>
  <Application>WPS 演示</Application>
  <PresentationFormat>全屏显示(4:3)</PresentationFormat>
  <Paragraphs>167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Arial</vt:lpstr>
      <vt:lpstr>宋体</vt:lpstr>
      <vt:lpstr>Wingdings</vt:lpstr>
      <vt:lpstr>Arial</vt:lpstr>
      <vt:lpstr>Monotype Sorts</vt:lpstr>
      <vt:lpstr>Wingdings</vt:lpstr>
      <vt:lpstr>Calibri</vt:lpstr>
      <vt:lpstr>微软雅黑</vt:lpstr>
      <vt:lpstr>Arial Unicode MS</vt:lpstr>
      <vt:lpstr>Custom Design</vt:lpstr>
      <vt:lpstr>Slide 2: Text Only</vt:lpstr>
      <vt:lpstr>PowerPoint 演示文稿</vt:lpstr>
      <vt:lpstr>Objectives for the next 2 weeks</vt:lpstr>
      <vt:lpstr>Requirements</vt:lpstr>
      <vt:lpstr>Separate Design &amp; Requirements</vt:lpstr>
      <vt:lpstr>Good or bad?</vt:lpstr>
      <vt:lpstr>Software lifecycle</vt:lpstr>
      <vt:lpstr>Writing Requirements</vt:lpstr>
      <vt:lpstr>Non-functional requirements</vt:lpstr>
      <vt:lpstr>FR or NFR?</vt:lpstr>
      <vt:lpstr>Requirements engineering</vt:lpstr>
      <vt:lpstr>Understanding the problem</vt:lpstr>
      <vt:lpstr>Specifying the solution</vt:lpstr>
      <vt:lpstr>Managing the requirements</vt:lpstr>
      <vt:lpstr>Why requirements are managed</vt:lpstr>
      <vt:lpstr>Problems of requirements analysis </vt:lpstr>
      <vt:lpstr>Next</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cp:lastModifiedBy>
  <cp:revision>427</cp:revision>
  <cp:lastPrinted>2015-10-16T12:49:00Z</cp:lastPrinted>
  <dcterms:created xsi:type="dcterms:W3CDTF">2011-10-31T13:04:00Z</dcterms:created>
  <dcterms:modified xsi:type="dcterms:W3CDTF">2022-10-18T03:10:50Z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06C0B391A25B41A4A667B161607BD9A5</vt:lpwstr>
  </property>
  <property fmtid="{D5CDD505-2E9C-101B-9397-08002B2CF9AE}" pid="3" name="KSOProductBuildVer">
    <vt:lpwstr>2052-11.1.0.12598</vt:lpwstr>
  </property>
</Properties>
</file>