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14"/>
  </p:notesMasterIdLst>
  <p:handoutMasterIdLst>
    <p:handoutMasterId r:id="rId15"/>
  </p:handoutMasterIdLst>
  <p:sldIdLst>
    <p:sldId id="293" r:id="rId3"/>
    <p:sldId id="307" r:id="rId4"/>
    <p:sldId id="311" r:id="rId5"/>
    <p:sldId id="308" r:id="rId6"/>
    <p:sldId id="309" r:id="rId7"/>
    <p:sldId id="310" r:id="rId8"/>
    <p:sldId id="312" r:id="rId9"/>
    <p:sldId id="314" r:id="rId10"/>
    <p:sldId id="313" r:id="rId11"/>
    <p:sldId id="315" r:id="rId12"/>
    <p:sldId id="306" r:id="rId1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D16"/>
    <a:srgbClr val="AB0E16"/>
    <a:srgbClr val="AB1018"/>
    <a:srgbClr val="B5121B"/>
    <a:srgbClr val="666666"/>
    <a:srgbClr val="D52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0" autoAdjust="0"/>
    <p:restoredTop sz="94000" autoAdjust="0"/>
  </p:normalViewPr>
  <p:slideViewPr>
    <p:cSldViewPr>
      <p:cViewPr varScale="1">
        <p:scale>
          <a:sx n="46" d="100"/>
          <a:sy n="46" d="100"/>
        </p:scale>
        <p:origin x="786" y="60"/>
      </p:cViewPr>
      <p:guideLst>
        <p:guide orient="horz" pos="2160"/>
        <p:guide pos="2880"/>
      </p:guideLst>
    </p:cSldViewPr>
  </p:slideViewPr>
  <p:outlineViewPr>
    <p:cViewPr>
      <p:scale>
        <a:sx n="33" d="100"/>
        <a:sy n="33" d="100"/>
      </p:scale>
      <p:origin x="0" y="1960"/>
    </p:cViewPr>
    <p:sldLst>
      <p:sld r:id="rId1" collapse="1"/>
    </p:sldLst>
  </p:outlineViewPr>
  <p:notesTextViewPr>
    <p:cViewPr>
      <p:scale>
        <a:sx n="100" d="100"/>
        <a:sy n="100" d="100"/>
      </p:scale>
      <p:origin x="0" y="0"/>
    </p:cViewPr>
  </p:notesTextViewPr>
  <p:notesViewPr>
    <p:cSldViewPr>
      <p:cViewPr varScale="1">
        <p:scale>
          <a:sx n="65" d="100"/>
          <a:sy n="65" d="100"/>
        </p:scale>
        <p:origin x="336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C4D0E30-1FAD-4397-9273-35EE8EF654DB}" type="datetimeFigureOut">
              <a:rPr lang="en-GB" smtClean="0"/>
              <a:t>25/10/2018</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6D010BD-0CBB-456F-BE64-F1E946A5F94E}" type="slidenum">
              <a:rPr lang="en-GB" smtClean="0"/>
              <a:t>‹#›</a:t>
            </a:fld>
            <a:endParaRPr lang="en-GB"/>
          </a:p>
        </p:txBody>
      </p:sp>
    </p:spTree>
    <p:extLst>
      <p:ext uri="{BB962C8B-B14F-4D97-AF65-F5344CB8AC3E}">
        <p14:creationId xmlns:p14="http://schemas.microsoft.com/office/powerpoint/2010/main" val="1321554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02CDB6F-9360-4AC5-A1A4-B746F8B27D7E}" type="datetimeFigureOut">
              <a:rPr lang="en-GB" smtClean="0"/>
              <a:pPr/>
              <a:t>25/10/2018</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0EC8AF62-0413-459D-A055-9BD345497D1F}" type="slidenum">
              <a:rPr lang="en-GB" smtClean="0"/>
              <a:pPr/>
              <a:t>‹#›</a:t>
            </a:fld>
            <a:endParaRPr lang="en-GB"/>
          </a:p>
        </p:txBody>
      </p:sp>
    </p:spTree>
    <p:extLst>
      <p:ext uri="{BB962C8B-B14F-4D97-AF65-F5344CB8AC3E}">
        <p14:creationId xmlns:p14="http://schemas.microsoft.com/office/powerpoint/2010/main" val="37731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288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0814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572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03448" y="1844824"/>
            <a:ext cx="8345016" cy="4752528"/>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8" name="Subtitle 2"/>
          <p:cNvSpPr>
            <a:spLocks noGrp="1"/>
          </p:cNvSpPr>
          <p:nvPr>
            <p:ph type="subTitle" idx="13"/>
          </p:nvPr>
        </p:nvSpPr>
        <p:spPr>
          <a:xfrm>
            <a:off x="403448" y="1844824"/>
            <a:ext cx="8345016"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9"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11" name="Subtitle 2"/>
          <p:cNvSpPr>
            <a:spLocks noGrp="1"/>
          </p:cNvSpPr>
          <p:nvPr>
            <p:ph type="subTitle" idx="13"/>
          </p:nvPr>
        </p:nvSpPr>
        <p:spPr>
          <a:xfrm>
            <a:off x="403448" y="1844824"/>
            <a:ext cx="5392688" cy="4752528"/>
          </a:xfrm>
          <a:prstGeom prst="rect">
            <a:avLst/>
          </a:prstGeom>
        </p:spPr>
        <p:txBody>
          <a:bodyPr/>
          <a:lstStyle>
            <a:lvl1pPr marL="358775" marR="0" indent="-358775" algn="l" defTabSz="914400" rtl="0" eaLnBrk="1" fontAlgn="auto" latinLnBrk="0" hangingPunct="1">
              <a:lnSpc>
                <a:spcPct val="100000"/>
              </a:lnSpc>
              <a:spcBef>
                <a:spcPct val="20000"/>
              </a:spcBef>
              <a:spcAft>
                <a:spcPts val="0"/>
              </a:spcAft>
              <a:buClrTx/>
              <a:buSzTx/>
              <a:buFont typeface="Arial" pitchFamily="34" charset="0"/>
              <a:buChar char="•"/>
              <a:tabLst/>
              <a:defRPr sz="24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smtClean="0"/>
          </a:p>
        </p:txBody>
      </p:sp>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US" dirty="0" smtClean="0"/>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A9FEF41-2B5D-B640-96A7-33371E523E8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706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7A9FEF41-2B5D-B640-96A7-33371E523E8E}"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3676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7A9FEF41-2B5D-B640-96A7-33371E523E8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534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7A9FEF41-2B5D-B640-96A7-33371E523E8E}"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295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7A9FEF41-2B5D-B640-96A7-33371E523E8E}"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031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EF41-2B5D-B640-96A7-33371E523E8E}"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614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9FEF41-2B5D-B640-96A7-33371E523E8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946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7A9FEF41-2B5D-B640-96A7-33371E523E8E}"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29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EF41-2B5D-B640-96A7-33371E523E8E}" type="datetimeFigureOut">
              <a:rPr lang="en-US" smtClean="0"/>
              <a:t>10/25/2018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C6A89-56E1-4A44-9E61-C9F2BE719DBC}" type="slidenum">
              <a:rPr lang="en-US" smtClean="0"/>
              <a:t>‹#›</a:t>
            </a:fld>
            <a:endParaRPr lang="en-US"/>
          </a:p>
        </p:txBody>
      </p:sp>
    </p:spTree>
    <p:extLst>
      <p:ext uri="{BB962C8B-B14F-4D97-AF65-F5344CB8AC3E}">
        <p14:creationId xmlns:p14="http://schemas.microsoft.com/office/powerpoint/2010/main" val="109683171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ChangeArrowheads="1"/>
          </p:cNvSpPr>
          <p:nvPr/>
        </p:nvSpPr>
        <p:spPr bwMode="auto">
          <a:xfrm>
            <a:off x="381000" y="4395788"/>
            <a:ext cx="6324600" cy="228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25000"/>
              </a:spcBef>
              <a:buClr>
                <a:schemeClr val="tx2"/>
              </a:buClr>
              <a:buSzPct val="70000"/>
            </a:pPr>
            <a:r>
              <a:rPr lang="en-US" altLang="zh-CN" dirty="0" smtClean="0">
                <a:latin typeface="Arial" charset="0"/>
              </a:rPr>
              <a:t>Zhang </a:t>
            </a:r>
            <a:r>
              <a:rPr lang="en-US" altLang="zh-CN" dirty="0" err="1" smtClean="0">
                <a:latin typeface="Arial" charset="0"/>
              </a:rPr>
              <a:t>Jinyu</a:t>
            </a:r>
            <a:r>
              <a:rPr lang="en-US" dirty="0" smtClean="0">
                <a:latin typeface="Arial" charset="0"/>
              </a:rPr>
              <a:t> </a:t>
            </a:r>
            <a:r>
              <a:rPr lang="en-US" dirty="0">
                <a:latin typeface="Arial" charset="0"/>
              </a:rPr>
              <a:t>–   </a:t>
            </a:r>
            <a:r>
              <a:rPr lang="en-US" dirty="0" smtClean="0">
                <a:latin typeface="Arial" charset="0"/>
              </a:rPr>
              <a:t>zjy@bjtu.edu.cn</a:t>
            </a:r>
          </a:p>
          <a:p>
            <a:pPr>
              <a:spcBef>
                <a:spcPct val="25000"/>
              </a:spcBef>
              <a:buClr>
                <a:schemeClr val="tx2"/>
              </a:buClr>
              <a:buSzPct val="70000"/>
              <a:buFont typeface="Monotype Sorts" charset="0"/>
              <a:buNone/>
            </a:pPr>
            <a:endParaRPr lang="en-US" dirty="0" smtClean="0">
              <a:latin typeface="Arial" charset="0"/>
            </a:endParaRPr>
          </a:p>
          <a:p>
            <a:pPr>
              <a:spcBef>
                <a:spcPct val="25000"/>
              </a:spcBef>
              <a:buClr>
                <a:schemeClr val="tx2"/>
              </a:buClr>
              <a:buSzPct val="70000"/>
              <a:buFont typeface="Monotype Sorts" charset="0"/>
              <a:buNone/>
            </a:pPr>
            <a:r>
              <a:rPr lang="en-US" dirty="0" smtClean="0">
                <a:latin typeface="Arial" charset="0"/>
              </a:rPr>
              <a:t>School </a:t>
            </a:r>
            <a:r>
              <a:rPr lang="en-US" dirty="0">
                <a:latin typeface="Arial" charset="0"/>
              </a:rPr>
              <a:t>of </a:t>
            </a:r>
            <a:r>
              <a:rPr lang="en-US" dirty="0" smtClean="0">
                <a:latin typeface="Arial" charset="0"/>
              </a:rPr>
              <a:t>Computer </a:t>
            </a:r>
            <a:r>
              <a:rPr lang="en-US" dirty="0">
                <a:latin typeface="Arial" charset="0"/>
              </a:rPr>
              <a:t>and </a:t>
            </a:r>
            <a:r>
              <a:rPr lang="en-US" dirty="0" smtClean="0">
                <a:latin typeface="Arial" charset="0"/>
              </a:rPr>
              <a:t>Information Technology</a:t>
            </a:r>
            <a:endParaRPr lang="en-US" dirty="0">
              <a:latin typeface="Arial" charset="0"/>
            </a:endParaRPr>
          </a:p>
          <a:p>
            <a:pPr>
              <a:spcBef>
                <a:spcPct val="25000"/>
              </a:spcBef>
              <a:buClr>
                <a:schemeClr val="tx2"/>
              </a:buClr>
              <a:buSzPct val="70000"/>
              <a:buFont typeface="Monotype Sorts" charset="0"/>
              <a:buNone/>
            </a:pPr>
            <a:r>
              <a:rPr lang="en-US" dirty="0" smtClean="0">
                <a:latin typeface="Arial" charset="0"/>
              </a:rPr>
              <a:t>SD408</a:t>
            </a:r>
            <a:endParaRPr lang="en-US" dirty="0">
              <a:latin typeface="Arial" charset="0"/>
            </a:endParaRPr>
          </a:p>
          <a:p>
            <a:pPr>
              <a:spcBef>
                <a:spcPct val="25000"/>
              </a:spcBef>
              <a:buClr>
                <a:schemeClr val="tx2"/>
              </a:buClr>
              <a:buSzPct val="70000"/>
              <a:buFont typeface="Monotype Sorts" charset="0"/>
              <a:buNone/>
            </a:pPr>
            <a:endParaRPr lang="en-US" dirty="0">
              <a:latin typeface="Arial" charset="0"/>
            </a:endParaRPr>
          </a:p>
        </p:txBody>
      </p:sp>
      <p:sp>
        <p:nvSpPr>
          <p:cNvPr id="15363" name="Rectangle 10"/>
          <p:cNvSpPr>
            <a:spLocks noChangeArrowheads="1"/>
          </p:cNvSpPr>
          <p:nvPr/>
        </p:nvSpPr>
        <p:spPr bwMode="auto">
          <a:xfrm>
            <a:off x="395536" y="2852936"/>
            <a:ext cx="8496944" cy="1296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sz="4200" dirty="0" smtClean="0">
                <a:solidFill>
                  <a:srgbClr val="BC0D16"/>
                </a:solidFill>
              </a:rPr>
              <a:t>SCC204 </a:t>
            </a:r>
            <a:r>
              <a:rPr lang="en-US" altLang="zh-CN" sz="4200" dirty="0" smtClean="0">
                <a:solidFill>
                  <a:srgbClr val="BC0D16"/>
                </a:solidFill>
              </a:rPr>
              <a:t>Requirement Engineering (2</a:t>
            </a:r>
            <a:r>
              <a:rPr lang="en-US" altLang="zh-CN" sz="4200" dirty="0" smtClean="0">
                <a:solidFill>
                  <a:srgbClr val="BC0D16"/>
                </a:solidFill>
              </a:rPr>
              <a:t>)</a:t>
            </a:r>
          </a:p>
          <a:p>
            <a:r>
              <a:rPr lang="en-US" sz="4200" dirty="0" smtClean="0">
                <a:solidFill>
                  <a:srgbClr val="BC0D16"/>
                </a:solidFill>
              </a:rPr>
              <a:t>-Example</a:t>
            </a:r>
            <a:endParaRPr lang="en-GB" sz="4200" dirty="0" smtClean="0">
              <a:solidFill>
                <a:srgbClr val="BC0D16"/>
              </a:solidFill>
            </a:endParaRPr>
          </a:p>
        </p:txBody>
      </p:sp>
    </p:spTree>
    <p:extLst>
      <p:ext uri="{BB962C8B-B14F-4D97-AF65-F5344CB8AC3E}">
        <p14:creationId xmlns:p14="http://schemas.microsoft.com/office/powerpoint/2010/main" val="2884859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The system should be easy to use by medical staff and should be organized in such a way that user errors are minimized. (Goal) </a:t>
            </a:r>
            <a:endParaRPr lang="en-US" altLang="zh-CN" dirty="0" smtClean="0"/>
          </a:p>
          <a:p>
            <a:r>
              <a:rPr lang="en-US" altLang="zh-CN" dirty="0" smtClean="0"/>
              <a:t>Medical </a:t>
            </a:r>
            <a:r>
              <a:rPr lang="en-US" altLang="zh-CN" dirty="0"/>
              <a:t>staff shall be able to use all the system functions after four hours of training. After this training, the average number of errors made by experienced users shall not exceed two per hour of system use. (Testable non-functional requirement)</a:t>
            </a:r>
            <a:endParaRPr lang="zh-CN" altLang="en-US" dirty="0"/>
          </a:p>
        </p:txBody>
      </p:sp>
      <p:sp>
        <p:nvSpPr>
          <p:cNvPr id="3" name="标题 2"/>
          <p:cNvSpPr>
            <a:spLocks noGrp="1"/>
          </p:cNvSpPr>
          <p:nvPr>
            <p:ph type="ctrTitle"/>
          </p:nvPr>
        </p:nvSpPr>
        <p:spPr/>
        <p:txBody>
          <a:bodyPr/>
          <a:lstStyle/>
          <a:p>
            <a:r>
              <a:rPr lang="en-US" altLang="zh-CN" dirty="0"/>
              <a:t>Usability </a:t>
            </a:r>
            <a:r>
              <a:rPr lang="en-US" altLang="zh-CN" dirty="0" smtClean="0"/>
              <a:t>requirements</a:t>
            </a:r>
            <a:endParaRPr lang="zh-CN" altLang="en-US" dirty="0"/>
          </a:p>
        </p:txBody>
      </p:sp>
    </p:spTree>
    <p:extLst>
      <p:ext uri="{BB962C8B-B14F-4D97-AF65-F5344CB8AC3E}">
        <p14:creationId xmlns:p14="http://schemas.microsoft.com/office/powerpoint/2010/main" val="94844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1189" y="2967335"/>
            <a:ext cx="3121625" cy="923330"/>
          </a:xfrm>
          <a:prstGeom prst="rect">
            <a:avLst/>
          </a:prstGeom>
          <a:noFill/>
        </p:spPr>
        <p:txBody>
          <a:bodyPr wrap="none" lIns="91440" tIns="45720" rIns="91440" bIns="45720">
            <a:spAutoFit/>
          </a:bodyPr>
          <a:lstStyle/>
          <a:p>
            <a:pPr algn="ctr"/>
            <a:r>
              <a:rPr lang="en-US" altLang="zh-CN"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Question?</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1638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A patient information system to support mental health care is a medical information system that maintains information about patients suffering from mental health problems and the treatments that they have received. </a:t>
            </a:r>
            <a:endParaRPr lang="en-US" altLang="zh-CN" dirty="0" smtClean="0"/>
          </a:p>
          <a:p>
            <a:r>
              <a:rPr lang="en-US" altLang="zh-CN" dirty="0" smtClean="0"/>
              <a:t>Most </a:t>
            </a:r>
            <a:r>
              <a:rPr lang="en-US" altLang="zh-CN" dirty="0"/>
              <a:t>mental health patients do not require dedicated hospital treatment but need to attend specialist clinics regularly where they can meet a doctor who has detailed knowledge of their problems. </a:t>
            </a:r>
            <a:endParaRPr lang="en-US" altLang="zh-CN" dirty="0" smtClean="0"/>
          </a:p>
          <a:p>
            <a:r>
              <a:rPr lang="en-US" altLang="zh-CN" dirty="0" smtClean="0"/>
              <a:t>To </a:t>
            </a:r>
            <a:r>
              <a:rPr lang="en-US" altLang="zh-CN" dirty="0"/>
              <a:t>make it easier for patients to attend, these clinics are not just run in hospitals. They may also be held in local medical practices or community </a:t>
            </a:r>
            <a:r>
              <a:rPr lang="en-US" altLang="zh-CN" dirty="0" err="1"/>
              <a:t>centres</a:t>
            </a:r>
            <a:r>
              <a:rPr lang="en-US" altLang="zh-CN" dirty="0"/>
              <a:t>. </a:t>
            </a:r>
            <a:endParaRPr lang="zh-CN" altLang="en-US" dirty="0"/>
          </a:p>
        </p:txBody>
      </p:sp>
      <p:sp>
        <p:nvSpPr>
          <p:cNvPr id="3" name="标题 2"/>
          <p:cNvSpPr>
            <a:spLocks noGrp="1"/>
          </p:cNvSpPr>
          <p:nvPr>
            <p:ph type="ctrTitle"/>
          </p:nvPr>
        </p:nvSpPr>
        <p:spPr/>
        <p:txBody>
          <a:bodyPr/>
          <a:lstStyle/>
          <a:p>
            <a:r>
              <a:rPr lang="en-US" altLang="zh-CN" dirty="0"/>
              <a:t> </a:t>
            </a:r>
            <a:r>
              <a:rPr lang="en-US" altLang="zh-CN" dirty="0" err="1"/>
              <a:t>Mentcare</a:t>
            </a:r>
            <a:r>
              <a:rPr lang="en-US" altLang="zh-CN" dirty="0"/>
              <a:t> -A patient information system for mental health care</a:t>
            </a:r>
            <a:br>
              <a:rPr lang="en-US" altLang="zh-CN" dirty="0"/>
            </a:br>
            <a:endParaRPr lang="zh-CN" altLang="en-US" dirty="0"/>
          </a:p>
        </p:txBody>
      </p:sp>
    </p:spTree>
    <p:extLst>
      <p:ext uri="{BB962C8B-B14F-4D97-AF65-F5344CB8AC3E}">
        <p14:creationId xmlns:p14="http://schemas.microsoft.com/office/powerpoint/2010/main" val="251706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err="1"/>
              <a:t>Mentcare</a:t>
            </a:r>
            <a:r>
              <a:rPr lang="en-US" altLang="zh-CN" dirty="0"/>
              <a:t> is an information system that is intended for use in clinics. </a:t>
            </a:r>
            <a:endParaRPr lang="en-US" altLang="zh-CN" dirty="0" smtClean="0"/>
          </a:p>
          <a:p>
            <a:r>
              <a:rPr lang="en-US" altLang="zh-CN" dirty="0" smtClean="0"/>
              <a:t>It </a:t>
            </a:r>
            <a:r>
              <a:rPr lang="en-US" altLang="zh-CN" dirty="0"/>
              <a:t>makes use of a centralized database of patient information but has also been designed to run on a PC, so that it may be accessed and used from sites that do not have secure network connectivity. </a:t>
            </a:r>
            <a:endParaRPr lang="en-US" altLang="zh-CN" dirty="0" smtClean="0"/>
          </a:p>
          <a:p>
            <a:r>
              <a:rPr lang="en-US" altLang="zh-CN" dirty="0" smtClean="0"/>
              <a:t>When </a:t>
            </a:r>
            <a:r>
              <a:rPr lang="en-US" altLang="zh-CN" dirty="0"/>
              <a:t>the local systems have secure network access, they use patient information in the database but they can download and use local copies of patient records when they are disconnected. </a:t>
            </a:r>
            <a:endParaRPr lang="zh-CN" altLang="en-US" dirty="0"/>
          </a:p>
        </p:txBody>
      </p:sp>
      <p:sp>
        <p:nvSpPr>
          <p:cNvPr id="3" name="标题 2"/>
          <p:cNvSpPr>
            <a:spLocks noGrp="1"/>
          </p:cNvSpPr>
          <p:nvPr>
            <p:ph type="ctrTitle"/>
          </p:nvPr>
        </p:nvSpPr>
        <p:spPr/>
        <p:txBody>
          <a:bodyPr/>
          <a:lstStyle/>
          <a:p>
            <a:r>
              <a:rPr lang="en-US" altLang="zh-CN" dirty="0" smtClean="0"/>
              <a:t>Constrains</a:t>
            </a:r>
            <a:endParaRPr lang="zh-CN" altLang="en-US" dirty="0"/>
          </a:p>
        </p:txBody>
      </p:sp>
    </p:spTree>
    <p:extLst>
      <p:ext uri="{BB962C8B-B14F-4D97-AF65-F5344CB8AC3E}">
        <p14:creationId xmlns:p14="http://schemas.microsoft.com/office/powerpoint/2010/main" val="389241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95736" y="1700808"/>
            <a:ext cx="5162550" cy="4343400"/>
          </a:xfrm>
          <a:prstGeom prst="rect">
            <a:avLst/>
          </a:prstGeom>
        </p:spPr>
      </p:pic>
      <p:sp>
        <p:nvSpPr>
          <p:cNvPr id="3" name="标题 2"/>
          <p:cNvSpPr>
            <a:spLocks noGrp="1"/>
          </p:cNvSpPr>
          <p:nvPr>
            <p:ph type="ctrTitle"/>
          </p:nvPr>
        </p:nvSpPr>
        <p:spPr>
          <a:xfrm>
            <a:off x="395536" y="548680"/>
            <a:ext cx="7200800" cy="1152128"/>
          </a:xfrm>
        </p:spPr>
        <p:txBody>
          <a:bodyPr/>
          <a:lstStyle/>
          <a:p>
            <a:r>
              <a:rPr lang="en-US" altLang="zh-CN" dirty="0"/>
              <a:t>Organization of the </a:t>
            </a:r>
            <a:r>
              <a:rPr lang="en-US" altLang="zh-CN" dirty="0" err="1"/>
              <a:t>Mentcare</a:t>
            </a:r>
            <a:r>
              <a:rPr lang="en-US" altLang="zh-CN" dirty="0"/>
              <a:t> system</a:t>
            </a:r>
            <a:endParaRPr lang="zh-CN" altLang="en-US" dirty="0"/>
          </a:p>
        </p:txBody>
      </p:sp>
    </p:spTree>
    <p:extLst>
      <p:ext uri="{BB962C8B-B14F-4D97-AF65-F5344CB8AC3E}">
        <p14:creationId xmlns:p14="http://schemas.microsoft.com/office/powerpoint/2010/main" val="303004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smtClean="0"/>
              <a:t>Patients whose </a:t>
            </a:r>
            <a:r>
              <a:rPr lang="en-US" altLang="zh-CN" dirty="0"/>
              <a:t>information is recorded in the system. </a:t>
            </a:r>
            <a:endParaRPr lang="en-US" altLang="zh-CN" dirty="0" smtClean="0"/>
          </a:p>
          <a:p>
            <a:r>
              <a:rPr lang="en-US" altLang="zh-CN" dirty="0" smtClean="0"/>
              <a:t>Doctors who </a:t>
            </a:r>
            <a:r>
              <a:rPr lang="en-US" altLang="zh-CN" dirty="0"/>
              <a:t>are responsible for assessing and treating patients. </a:t>
            </a:r>
            <a:endParaRPr lang="en-US" altLang="zh-CN" dirty="0" smtClean="0"/>
          </a:p>
          <a:p>
            <a:r>
              <a:rPr lang="en-US" altLang="zh-CN" dirty="0" smtClean="0"/>
              <a:t>Nurses </a:t>
            </a:r>
            <a:r>
              <a:rPr lang="en-US" altLang="zh-CN" dirty="0"/>
              <a:t>who coordinate the consultations with doctors and administer some treatments</a:t>
            </a:r>
            <a:r>
              <a:rPr lang="en-US" altLang="zh-CN" dirty="0" smtClean="0"/>
              <a:t>.</a:t>
            </a:r>
          </a:p>
          <a:p>
            <a:r>
              <a:rPr lang="en-US" altLang="zh-CN" dirty="0" smtClean="0"/>
              <a:t> </a:t>
            </a:r>
            <a:r>
              <a:rPr lang="en-US" altLang="zh-CN" dirty="0"/>
              <a:t>Medical </a:t>
            </a:r>
            <a:r>
              <a:rPr lang="en-US" altLang="zh-CN" dirty="0" smtClean="0"/>
              <a:t>receptionists who </a:t>
            </a:r>
            <a:r>
              <a:rPr lang="en-US" altLang="zh-CN" dirty="0"/>
              <a:t>manage patients’ appointments. </a:t>
            </a:r>
            <a:endParaRPr lang="en-US" altLang="zh-CN" dirty="0" smtClean="0"/>
          </a:p>
          <a:p>
            <a:r>
              <a:rPr lang="en-US" altLang="zh-CN" dirty="0" smtClean="0"/>
              <a:t>IT </a:t>
            </a:r>
            <a:r>
              <a:rPr lang="en-US" altLang="zh-CN" dirty="0"/>
              <a:t>staff who are responsible for installing and maintaining the system.</a:t>
            </a:r>
            <a:endParaRPr lang="zh-CN" altLang="en-US" dirty="0"/>
          </a:p>
        </p:txBody>
      </p:sp>
      <p:sp>
        <p:nvSpPr>
          <p:cNvPr id="3" name="标题 2"/>
          <p:cNvSpPr>
            <a:spLocks noGrp="1"/>
          </p:cNvSpPr>
          <p:nvPr>
            <p:ph type="ctrTitle"/>
          </p:nvPr>
        </p:nvSpPr>
        <p:spPr/>
        <p:txBody>
          <a:bodyPr/>
          <a:lstStyle/>
          <a:p>
            <a:r>
              <a:rPr lang="en-US" altLang="zh-CN" dirty="0"/>
              <a:t>Stakeholders</a:t>
            </a:r>
            <a:endParaRPr lang="zh-CN" altLang="en-US" dirty="0"/>
          </a:p>
        </p:txBody>
      </p:sp>
    </p:spTree>
    <p:extLst>
      <p:ext uri="{BB962C8B-B14F-4D97-AF65-F5344CB8AC3E}">
        <p14:creationId xmlns:p14="http://schemas.microsoft.com/office/powerpoint/2010/main" val="34894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Write down five SHALL statements that capture the requirements for </a:t>
            </a:r>
            <a:r>
              <a:rPr lang="en-US" altLang="zh-CN" dirty="0" err="1"/>
              <a:t>Mentcare</a:t>
            </a:r>
            <a:r>
              <a:rPr lang="en-US" altLang="zh-CN" dirty="0"/>
              <a:t>. </a:t>
            </a:r>
            <a:endParaRPr lang="en-US" altLang="zh-CN" dirty="0" smtClean="0"/>
          </a:p>
          <a:p>
            <a:r>
              <a:rPr lang="en-US" altLang="zh-CN" dirty="0"/>
              <a:t>The statements SHALL be easy to understand for your friends so that they can give you feedback.</a:t>
            </a:r>
          </a:p>
          <a:p>
            <a:endParaRPr lang="zh-CN" altLang="en-US" dirty="0"/>
          </a:p>
        </p:txBody>
      </p:sp>
      <p:sp>
        <p:nvSpPr>
          <p:cNvPr id="3" name="标题 2"/>
          <p:cNvSpPr>
            <a:spLocks noGrp="1"/>
          </p:cNvSpPr>
          <p:nvPr>
            <p:ph type="ctrTitle"/>
          </p:nvPr>
        </p:nvSpPr>
        <p:spPr/>
        <p:txBody>
          <a:bodyPr/>
          <a:lstStyle/>
          <a:p>
            <a:r>
              <a:rPr lang="en-US" altLang="zh-CN" dirty="0" smtClean="0"/>
              <a:t>Exercise (1)</a:t>
            </a:r>
            <a:endParaRPr lang="zh-CN" altLang="en-US" dirty="0"/>
          </a:p>
        </p:txBody>
      </p:sp>
    </p:spTree>
    <p:extLst>
      <p:ext uri="{BB962C8B-B14F-4D97-AF65-F5344CB8AC3E}">
        <p14:creationId xmlns:p14="http://schemas.microsoft.com/office/powerpoint/2010/main" val="337728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RM.1: A user shall be able to search the appointments lists for all clinics. </a:t>
            </a:r>
            <a:endParaRPr lang="en-US" altLang="zh-CN" dirty="0" smtClean="0"/>
          </a:p>
          <a:p>
            <a:r>
              <a:rPr lang="en-US" altLang="zh-CN" dirty="0" smtClean="0"/>
              <a:t>RM.2</a:t>
            </a:r>
            <a:r>
              <a:rPr lang="en-US" altLang="zh-CN" dirty="0"/>
              <a:t>: The system shall generate each day, for each clinic, a list of patients who are expected to attend appointments that day. </a:t>
            </a:r>
            <a:endParaRPr lang="en-US" altLang="zh-CN" dirty="0" smtClean="0"/>
          </a:p>
          <a:p>
            <a:r>
              <a:rPr lang="en-US" altLang="zh-CN" dirty="0" smtClean="0"/>
              <a:t>RM.3</a:t>
            </a:r>
            <a:r>
              <a:rPr lang="en-US" altLang="zh-CN" dirty="0"/>
              <a:t>: Each staff member using the system shall be uniquely identified by his or her 8-digit employee number.</a:t>
            </a:r>
            <a:endParaRPr lang="zh-CN" altLang="en-US" dirty="0"/>
          </a:p>
        </p:txBody>
      </p:sp>
      <p:sp>
        <p:nvSpPr>
          <p:cNvPr id="3" name="标题 2"/>
          <p:cNvSpPr>
            <a:spLocks noGrp="1"/>
          </p:cNvSpPr>
          <p:nvPr>
            <p:ph type="ctrTitle"/>
          </p:nvPr>
        </p:nvSpPr>
        <p:spPr/>
        <p:txBody>
          <a:bodyPr/>
          <a:lstStyle/>
          <a:p>
            <a:r>
              <a:rPr lang="en-US" altLang="zh-CN" dirty="0" smtClean="0"/>
              <a:t>Possible solutions (FR)</a:t>
            </a:r>
            <a:endParaRPr lang="zh-CN" altLang="en-US" dirty="0"/>
          </a:p>
        </p:txBody>
      </p:sp>
    </p:spTree>
    <p:extLst>
      <p:ext uri="{BB962C8B-B14F-4D97-AF65-F5344CB8AC3E}">
        <p14:creationId xmlns:p14="http://schemas.microsoft.com/office/powerpoint/2010/main" val="427683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RM.4: The </a:t>
            </a:r>
            <a:r>
              <a:rPr lang="en-US" altLang="zh-CN" dirty="0" err="1" smtClean="0"/>
              <a:t>Mentcare</a:t>
            </a:r>
            <a:r>
              <a:rPr lang="en-US" altLang="zh-CN" dirty="0" smtClean="0"/>
              <a:t> system </a:t>
            </a:r>
            <a:r>
              <a:rPr lang="en-US" altLang="zh-CN" dirty="0"/>
              <a:t>shall be available to all clinics during normal working hours (Mon–Fri, 0830–17.30). </a:t>
            </a:r>
            <a:endParaRPr lang="en-US" altLang="zh-CN" dirty="0" smtClean="0"/>
          </a:p>
          <a:p>
            <a:pPr lvl="1" algn="just"/>
            <a:r>
              <a:rPr lang="en-US" altLang="zh-CN" dirty="0" smtClean="0"/>
              <a:t>Downtime </a:t>
            </a:r>
            <a:r>
              <a:rPr lang="en-US" altLang="zh-CN" dirty="0"/>
              <a:t>within normal working hours shall not exceed five seconds in any one day.</a:t>
            </a:r>
          </a:p>
          <a:p>
            <a:r>
              <a:rPr lang="en-US" altLang="zh-CN" dirty="0"/>
              <a:t>RM.5: The system shall implement patient privacy provisions as set out in the standard regulation. </a:t>
            </a:r>
            <a:endParaRPr lang="zh-CN" altLang="en-US" dirty="0"/>
          </a:p>
        </p:txBody>
      </p:sp>
      <p:sp>
        <p:nvSpPr>
          <p:cNvPr id="3" name="标题 2"/>
          <p:cNvSpPr>
            <a:spLocks noGrp="1"/>
          </p:cNvSpPr>
          <p:nvPr>
            <p:ph type="ctrTitle"/>
          </p:nvPr>
        </p:nvSpPr>
        <p:spPr/>
        <p:txBody>
          <a:bodyPr/>
          <a:lstStyle/>
          <a:p>
            <a:r>
              <a:rPr lang="en-US" altLang="zh-CN" dirty="0"/>
              <a:t>Possible solutions </a:t>
            </a:r>
            <a:r>
              <a:rPr lang="en-US" altLang="zh-CN" dirty="0" smtClean="0"/>
              <a:t>(</a:t>
            </a:r>
            <a:r>
              <a:rPr lang="en-US" altLang="zh-CN" dirty="0"/>
              <a:t>NFR)</a:t>
            </a:r>
            <a:br>
              <a:rPr lang="en-US" altLang="zh-CN" dirty="0"/>
            </a:br>
            <a:endParaRPr lang="zh-CN" altLang="en-US" dirty="0"/>
          </a:p>
        </p:txBody>
      </p:sp>
    </p:spTree>
    <p:extLst>
      <p:ext uri="{BB962C8B-B14F-4D97-AF65-F5344CB8AC3E}">
        <p14:creationId xmlns:p14="http://schemas.microsoft.com/office/powerpoint/2010/main" val="417504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en-US" altLang="zh-CN" dirty="0"/>
              <a:t>Problems arise when functional requirements are not precisely stated. </a:t>
            </a:r>
            <a:endParaRPr lang="en-US" altLang="zh-CN" dirty="0" smtClean="0"/>
          </a:p>
          <a:p>
            <a:r>
              <a:rPr lang="en-US" altLang="zh-CN" dirty="0" smtClean="0"/>
              <a:t>Ambiguous </a:t>
            </a:r>
            <a:r>
              <a:rPr lang="en-US" altLang="zh-CN" dirty="0"/>
              <a:t>requirements may be interpreted in different ways by developers and users. </a:t>
            </a:r>
            <a:endParaRPr lang="en-US" altLang="zh-CN" dirty="0" smtClean="0"/>
          </a:p>
          <a:p>
            <a:r>
              <a:rPr lang="en-US" altLang="zh-CN" dirty="0" smtClean="0"/>
              <a:t>Consider </a:t>
            </a:r>
            <a:r>
              <a:rPr lang="en-US" altLang="zh-CN" dirty="0"/>
              <a:t>the term ‘search’ in requirement 1 </a:t>
            </a:r>
            <a:endParaRPr lang="en-US" altLang="zh-CN" dirty="0" smtClean="0"/>
          </a:p>
          <a:p>
            <a:pPr lvl="1" algn="just"/>
            <a:r>
              <a:rPr lang="en-US" altLang="zh-CN" dirty="0" smtClean="0"/>
              <a:t>User </a:t>
            </a:r>
            <a:r>
              <a:rPr lang="en-US" altLang="zh-CN" dirty="0"/>
              <a:t>intention–search for a patient name across all appointments in all clinics; </a:t>
            </a:r>
            <a:endParaRPr lang="en-US" altLang="zh-CN" dirty="0" smtClean="0"/>
          </a:p>
          <a:p>
            <a:pPr lvl="1" algn="just"/>
            <a:r>
              <a:rPr lang="en-US" altLang="zh-CN" dirty="0" smtClean="0"/>
              <a:t>Developer </a:t>
            </a:r>
            <a:r>
              <a:rPr lang="en-US" altLang="zh-CN" dirty="0"/>
              <a:t>interpretation–search for a patient name in an individual clinic. User chooses clinic then search.</a:t>
            </a:r>
            <a:endParaRPr lang="zh-CN" altLang="en-US" dirty="0"/>
          </a:p>
        </p:txBody>
      </p:sp>
      <p:sp>
        <p:nvSpPr>
          <p:cNvPr id="3" name="标题 2"/>
          <p:cNvSpPr>
            <a:spLocks noGrp="1"/>
          </p:cNvSpPr>
          <p:nvPr>
            <p:ph type="ctrTitle"/>
          </p:nvPr>
        </p:nvSpPr>
        <p:spPr/>
        <p:txBody>
          <a:bodyPr/>
          <a:lstStyle/>
          <a:p>
            <a:r>
              <a:rPr lang="en-US" altLang="zh-CN" dirty="0"/>
              <a:t>Requirements imprecision</a:t>
            </a:r>
            <a:br>
              <a:rPr lang="en-US" altLang="zh-CN" dirty="0"/>
            </a:br>
            <a:endParaRPr lang="zh-CN" altLang="en-US" dirty="0"/>
          </a:p>
        </p:txBody>
      </p:sp>
    </p:spTree>
    <p:extLst>
      <p:ext uri="{BB962C8B-B14F-4D97-AF65-F5344CB8AC3E}">
        <p14:creationId xmlns:p14="http://schemas.microsoft.com/office/powerpoint/2010/main" val="9136368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11578</TotalTime>
  <Words>565</Words>
  <Application>Microsoft Office PowerPoint</Application>
  <PresentationFormat>全屏显示(4:3)</PresentationFormat>
  <Paragraphs>42</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11</vt:i4>
      </vt:variant>
    </vt:vector>
  </HeadingPairs>
  <TitlesOfParts>
    <vt:vector size="17" baseType="lpstr">
      <vt:lpstr>Monotype Sorts</vt:lpstr>
      <vt:lpstr>宋体</vt:lpstr>
      <vt:lpstr>Arial</vt:lpstr>
      <vt:lpstr>Calibri</vt:lpstr>
      <vt:lpstr>Custom Design</vt:lpstr>
      <vt:lpstr>Slide 2: Text Only</vt:lpstr>
      <vt:lpstr>PowerPoint 演示文稿</vt:lpstr>
      <vt:lpstr> Mentcare -A patient information system for mental health care </vt:lpstr>
      <vt:lpstr>Constrains</vt:lpstr>
      <vt:lpstr>Organization of the Mentcare system</vt:lpstr>
      <vt:lpstr>Stakeholders</vt:lpstr>
      <vt:lpstr>Exercise (1)</vt:lpstr>
      <vt:lpstr>Possible solutions (FR)</vt:lpstr>
      <vt:lpstr>Possible solutions (NFR) </vt:lpstr>
      <vt:lpstr>Requirements imprecision </vt:lpstr>
      <vt:lpstr>Usability requirements</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wendy.gallagher</dc:creator>
  <cp:lastModifiedBy>zjy</cp:lastModifiedBy>
  <cp:revision>443</cp:revision>
  <cp:lastPrinted>2015-10-16T12:49:29Z</cp:lastPrinted>
  <dcterms:created xsi:type="dcterms:W3CDTF">2011-10-31T13:04:17Z</dcterms:created>
  <dcterms:modified xsi:type="dcterms:W3CDTF">2018-10-25T01:37:54Z</dcterms:modified>
</cp:coreProperties>
</file>