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358" r:id="rId3"/>
    <p:sldId id="359" r:id="rId5"/>
    <p:sldId id="364" r:id="rId6"/>
    <p:sldId id="349" r:id="rId7"/>
    <p:sldId id="355" r:id="rId8"/>
    <p:sldId id="356" r:id="rId9"/>
    <p:sldId id="357" r:id="rId10"/>
  </p:sldIdLst>
  <p:sldSz cx="9144000" cy="6858000" type="screen4x3"/>
  <p:notesSz cx="6797675" cy="9928225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39" autoAdjust="0"/>
    <p:restoredTop sz="92111" autoAdjust="0"/>
  </p:normalViewPr>
  <p:slideViewPr>
    <p:cSldViewPr showGuides="1">
      <p:cViewPr varScale="1">
        <p:scale>
          <a:sx n="92" d="100"/>
          <a:sy n="92" d="100"/>
        </p:scale>
        <p:origin x="810" y="84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47" y="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47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45D78EDC-AD52-47C3-B1AC-E2FF6D0C7FB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7" y="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716236"/>
            <a:ext cx="5437550" cy="44667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7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868529EA-1F61-4865-8C9D-2D28EC455BB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16915" indent="-275590">
              <a:defRPr sz="23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02995" indent="-220345">
              <a:defRPr sz="23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544320" indent="-220345">
              <a:defRPr sz="23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1985010" indent="-220345">
              <a:defRPr sz="23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426335" indent="-22034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867660" indent="-22034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308350" indent="-22034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749675" indent="-22034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fld id="{C043CE1F-FC1F-467D-85A0-6C21CC3FDDF1}" type="slidenum">
              <a:rPr lang="en-US" sz="1200"/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/>
          <p:nvPr/>
        </p:nvGrpSpPr>
        <p:grpSpPr bwMode="auto">
          <a:xfrm>
            <a:off x="0" y="1341438"/>
            <a:ext cx="9009063" cy="1052512"/>
            <a:chOff x="0" y="1536"/>
            <a:chExt cx="5675" cy="663"/>
          </a:xfrm>
        </p:grpSpPr>
        <p:grpSp>
          <p:nvGrpSpPr>
            <p:cNvPr id="58371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83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74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921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83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20950-5834-4338-ADBA-BFE83AC3529F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C346E-04F0-41D0-9679-217F15F8778B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0E8FB-C3F6-40E8-800B-A53F937A6D2F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 showMasterSp="0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904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8F5166-BEE2-476E-8398-B9B1D0531B3D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659-BCFF-4066-9A8A-13E4F6F320AC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4DBC7-06D6-46AA-B7FA-E378F4D74FF0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8EFEB-AF9C-4317-B83D-70F41173C1D5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BB539-88AC-4086-950B-32929FC00977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430EA-B835-479C-84AF-601D6CADEE2A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2A2AB-B514-4605-8537-DE29943265B3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2311-003F-4CDA-BC93-F238B25D4781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A395A-D3EF-4C58-945A-1C55C46FBFE0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ltGray">
          <a:xfrm>
            <a:off x="417513" y="5159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ltGray">
          <a:xfrm>
            <a:off x="800100" y="5159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ltGray">
          <a:xfrm>
            <a:off x="541338" y="9382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ltGray">
          <a:xfrm>
            <a:off x="911225" y="9382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ltGray">
          <a:xfrm>
            <a:off x="127000" y="8651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gray">
          <a:xfrm>
            <a:off x="762000" y="3333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gray">
          <a:xfrm>
            <a:off x="442913" y="11985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904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57338"/>
            <a:ext cx="7772400" cy="4575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fld id="{538B1A94-D981-4D6B-8CAA-4554AF648433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</a:t>
            </a:r>
            <a:r>
              <a:rPr lang="en-GB" dirty="0" err="1" smtClean="0"/>
              <a:t>myGrocer</a:t>
            </a:r>
            <a:r>
              <a:rPr lang="en-GB" dirty="0" smtClean="0"/>
              <a:t>’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65104"/>
          </a:xfrm>
        </p:spPr>
        <p:txBody>
          <a:bodyPr/>
          <a:lstStyle/>
          <a:p>
            <a:pPr indent="0">
              <a:buFont typeface="Monotype Sorts" pitchFamily="2" charset="2"/>
              <a:buNone/>
            </a:pPr>
            <a:r>
              <a:rPr lang="en-GB" sz="1800" dirty="0" smtClean="0"/>
              <a:t>In the following, we describe initial </a:t>
            </a:r>
            <a:r>
              <a:rPr lang="en-GB" sz="1800" dirty="0"/>
              <a:t>ideas for a new smart phone app, </a:t>
            </a:r>
            <a:r>
              <a:rPr lang="en-GB" sz="1800" dirty="0" err="1"/>
              <a:t>myGrocer</a:t>
            </a:r>
            <a:r>
              <a:rPr lang="en-GB" sz="1800" dirty="0"/>
              <a:t>, for automating supermarket purchases and </a:t>
            </a:r>
            <a:r>
              <a:rPr lang="en-GB" sz="1800" dirty="0" smtClean="0"/>
              <a:t>checkouts. </a:t>
            </a:r>
            <a:r>
              <a:rPr lang="en-GB" sz="1800" dirty="0" err="1" smtClean="0"/>
              <a:t>myGrocer</a:t>
            </a:r>
            <a:r>
              <a:rPr lang="en-GB" sz="1800" dirty="0" smtClean="0"/>
              <a:t> </a:t>
            </a:r>
            <a:r>
              <a:rPr lang="en-GB" sz="1800" dirty="0"/>
              <a:t>customers own a smart phone with a </a:t>
            </a:r>
            <a:r>
              <a:rPr lang="en-GB" sz="1800" dirty="0" smtClean="0"/>
              <a:t>camera. </a:t>
            </a:r>
            <a:endParaRPr lang="en-GB" sz="1800" dirty="0" smtClean="0"/>
          </a:p>
          <a:p>
            <a:pPr indent="0">
              <a:buFont typeface="Monotype Sorts" pitchFamily="2" charset="2"/>
              <a:buNone/>
            </a:pPr>
            <a:endParaRPr lang="en-GB" sz="1800" dirty="0" smtClean="0"/>
          </a:p>
          <a:p>
            <a:pPr indent="0">
              <a:buFont typeface="Monotype Sorts" pitchFamily="2" charset="2"/>
              <a:buNone/>
            </a:pPr>
            <a:r>
              <a:rPr lang="en-GB" sz="1800" dirty="0" smtClean="0"/>
              <a:t>The </a:t>
            </a:r>
            <a:r>
              <a:rPr lang="en-GB" sz="1800" dirty="0"/>
              <a:t>smart phone may be used to</a:t>
            </a:r>
            <a:endParaRPr lang="en-GB" sz="1800" dirty="0"/>
          </a:p>
          <a:p>
            <a:pPr indent="0">
              <a:buFont typeface="Monotype Sorts" pitchFamily="2" charset="2"/>
              <a:buNone/>
            </a:pPr>
            <a:r>
              <a:rPr lang="en-GB" sz="1400" dirty="0" smtClean="0"/>
              <a:t>	- Automate </a:t>
            </a:r>
            <a:r>
              <a:rPr lang="en-GB" sz="1400" dirty="0"/>
              <a:t>supermarket shopping </a:t>
            </a:r>
            <a:r>
              <a:rPr lang="en-GB" sz="1400" dirty="0" smtClean="0"/>
              <a:t>by:</a:t>
            </a:r>
            <a:endParaRPr lang="en-GB" sz="1400" dirty="0" smtClean="0"/>
          </a:p>
          <a:p>
            <a:pPr indent="0">
              <a:buFont typeface="Monotype Sorts" pitchFamily="2" charset="2"/>
              <a:buNone/>
            </a:pPr>
            <a:r>
              <a:rPr lang="en-GB" sz="1400" dirty="0"/>
              <a:t>	</a:t>
            </a:r>
            <a:r>
              <a:rPr lang="en-GB" sz="1400" dirty="0" smtClean="0"/>
              <a:t>o scanning </a:t>
            </a:r>
            <a:r>
              <a:rPr lang="en-GB" sz="1400" dirty="0"/>
              <a:t>purchases as they are added to the shopping cart</a:t>
            </a:r>
            <a:endParaRPr lang="en-GB" sz="1400" dirty="0"/>
          </a:p>
          <a:p>
            <a:pPr indent="0">
              <a:buFont typeface="Monotype Sorts" pitchFamily="2" charset="2"/>
              <a:buNone/>
            </a:pPr>
            <a:r>
              <a:rPr lang="en-GB" sz="1400" dirty="0" smtClean="0"/>
              <a:t>	o automating </a:t>
            </a:r>
            <a:r>
              <a:rPr lang="en-GB" sz="1400" dirty="0"/>
              <a:t>checkout of purchases – as the customer leaves the store, a store sensor detects </a:t>
            </a:r>
            <a:r>
              <a:rPr lang="en-GB" sz="1400" dirty="0" smtClean="0"/>
              <a:t>	his/her </a:t>
            </a:r>
            <a:r>
              <a:rPr lang="en-GB" sz="1400" dirty="0"/>
              <a:t>exit and automatically totals the purchases (stored on the smart phone) and takes </a:t>
            </a:r>
            <a:r>
              <a:rPr lang="en-GB" sz="1400" dirty="0" smtClean="0"/>
              <a:t>	payment </a:t>
            </a:r>
            <a:r>
              <a:rPr lang="en-GB" sz="1400" dirty="0"/>
              <a:t>via a predetermined payment method</a:t>
            </a:r>
            <a:endParaRPr lang="en-GB" sz="1400" dirty="0"/>
          </a:p>
          <a:p>
            <a:pPr indent="0">
              <a:buFont typeface="Monotype Sorts" pitchFamily="2" charset="2"/>
              <a:buNone/>
            </a:pPr>
            <a:endParaRPr lang="en-GB" sz="1400" dirty="0"/>
          </a:p>
          <a:p>
            <a:pPr indent="0">
              <a:buFont typeface="Monotype Sorts" pitchFamily="2" charset="2"/>
              <a:buNone/>
            </a:pPr>
            <a:r>
              <a:rPr lang="en-GB" sz="1400" dirty="0" smtClean="0"/>
              <a:t>	- Support </a:t>
            </a:r>
            <a:r>
              <a:rPr lang="en-GB" sz="1400" dirty="0"/>
              <a:t>shopping according to a nutritional profile:</a:t>
            </a:r>
            <a:endParaRPr lang="en-GB" sz="1400" dirty="0"/>
          </a:p>
          <a:p>
            <a:pPr indent="0">
              <a:buFont typeface="Monotype Sorts" pitchFamily="2" charset="2"/>
              <a:buNone/>
            </a:pPr>
            <a:r>
              <a:rPr lang="en-GB" sz="1400" dirty="0" smtClean="0"/>
              <a:t>	o via </a:t>
            </a:r>
            <a:r>
              <a:rPr lang="en-GB" sz="1400" dirty="0"/>
              <a:t>a web browser, the customer enters a profile detailing his/her dietary restrictions, </a:t>
            </a:r>
            <a:r>
              <a:rPr lang="en-GB" sz="1400" dirty="0" smtClean="0"/>
              <a:t>	nutritional </a:t>
            </a:r>
            <a:r>
              <a:rPr lang="en-GB" sz="1400" dirty="0"/>
              <a:t>preferences etc.</a:t>
            </a:r>
            <a:endParaRPr lang="en-GB" sz="1400" dirty="0"/>
          </a:p>
          <a:p>
            <a:pPr indent="0">
              <a:buFont typeface="Monotype Sorts" pitchFamily="2" charset="2"/>
              <a:buNone/>
            </a:pPr>
            <a:r>
              <a:rPr lang="en-GB" sz="1400" dirty="0" smtClean="0"/>
              <a:t>	o as </a:t>
            </a:r>
            <a:r>
              <a:rPr lang="en-GB" sz="1400" dirty="0"/>
              <a:t>purchases are scanned, the smart phone checks for compliance to the nutritional profile</a:t>
            </a:r>
            <a:endParaRPr lang="en-GB" sz="1400" dirty="0"/>
          </a:p>
          <a:p>
            <a:pPr indent="0">
              <a:buFont typeface="Monotype Sorts" pitchFamily="2" charset="2"/>
              <a:buNone/>
            </a:pPr>
            <a:r>
              <a:rPr lang="en-GB" sz="1400" dirty="0" smtClean="0"/>
              <a:t>	o as </a:t>
            </a:r>
            <a:r>
              <a:rPr lang="en-GB" sz="1400" dirty="0"/>
              <a:t>the customer enters the store, the smart phone obtains and displays a list of items ‘on </a:t>
            </a:r>
            <a:r>
              <a:rPr lang="en-GB" sz="1400" dirty="0" smtClean="0"/>
              <a:t>	special</a:t>
            </a:r>
            <a:r>
              <a:rPr lang="en-GB" sz="1400" dirty="0"/>
              <a:t>’ that satisfy the nutritional </a:t>
            </a:r>
            <a:r>
              <a:rPr lang="en-GB" sz="1400" dirty="0" smtClean="0"/>
              <a:t>profile</a:t>
            </a:r>
            <a:endParaRPr lang="en-GB" sz="1400" dirty="0" smtClean="0"/>
          </a:p>
          <a:p>
            <a:pPr indent="0">
              <a:buFont typeface="Monotype Sorts" pitchFamily="2" charset="2"/>
              <a:buNone/>
            </a:pP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0938" y="168131"/>
            <a:ext cx="7793037" cy="904875"/>
          </a:xfrm>
        </p:spPr>
        <p:txBody>
          <a:bodyPr/>
          <a:lstStyle/>
          <a:p>
            <a:r>
              <a:rPr lang="en-GB" dirty="0"/>
              <a:t>Use Case Workshop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628800"/>
            <a:ext cx="8206680" cy="4896544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GB" sz="2000" dirty="0"/>
              <a:t>Define Actors </a:t>
            </a:r>
            <a:endParaRPr lang="en-GB" sz="2000" dirty="0"/>
          </a:p>
          <a:p>
            <a:pPr marL="457200" lvl="1" indent="0">
              <a:buSzPct val="100000"/>
              <a:buNone/>
            </a:pPr>
            <a:r>
              <a:rPr lang="en-GB" sz="1800" dirty="0"/>
              <a:t>1.1 Identify external entities that interact with the system;</a:t>
            </a:r>
            <a:endParaRPr lang="en-GB" sz="1800" dirty="0"/>
          </a:p>
          <a:p>
            <a:pPr marL="914400" lvl="2" indent="0">
              <a:buSzPct val="100000"/>
              <a:buNone/>
            </a:pPr>
            <a:r>
              <a:rPr lang="en-GB" sz="1800" dirty="0"/>
              <a:t>- Also consider external systems</a:t>
            </a:r>
            <a:endParaRPr lang="en-GB" sz="1800" dirty="0"/>
          </a:p>
          <a:p>
            <a:pPr marL="457200" lvl="1" indent="0">
              <a:buSzPct val="100000"/>
              <a:buNone/>
            </a:pPr>
            <a:r>
              <a:rPr lang="en-GB" sz="1800" dirty="0"/>
              <a:t>1.2 Write a short description for each actor. </a:t>
            </a:r>
            <a:endParaRPr lang="en-GB" sz="1800" dirty="0"/>
          </a:p>
          <a:p>
            <a:pPr marL="800100" lvl="1" indent="-342900">
              <a:buSzPct val="100000"/>
              <a:buFont typeface="+mj-lt"/>
              <a:buAutoNum type="arabicPeriod"/>
            </a:pPr>
            <a:endParaRPr lang="en-GB" sz="18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GB" sz="2000" dirty="0"/>
              <a:t>Define Use Cases </a:t>
            </a:r>
            <a:endParaRPr lang="en-GB" sz="2000" dirty="0"/>
          </a:p>
          <a:p>
            <a:pPr marL="457200" lvl="1" indent="0">
              <a:buSzPct val="100000"/>
              <a:buNone/>
            </a:pPr>
            <a:r>
              <a:rPr lang="en-GB" sz="1800" dirty="0"/>
              <a:t>2.1 Focus on concrete use cases </a:t>
            </a:r>
            <a:endParaRPr lang="en-GB" sz="1800" dirty="0"/>
          </a:p>
          <a:p>
            <a:pPr marL="457200" lvl="1" indent="0">
              <a:buSzPct val="100000"/>
              <a:buNone/>
            </a:pPr>
            <a:r>
              <a:rPr lang="en-GB" sz="1800" dirty="0"/>
              <a:t>	- avoid discussion about </a:t>
            </a:r>
            <a:r>
              <a:rPr lang="en-GB" sz="1800" i="1" u="sng" dirty="0"/>
              <a:t>include</a:t>
            </a:r>
            <a:r>
              <a:rPr lang="en-GB" sz="1800" dirty="0"/>
              <a:t> and </a:t>
            </a:r>
            <a:r>
              <a:rPr lang="en-GB" sz="1800" i="1" u="sng" dirty="0"/>
              <a:t>extend</a:t>
            </a:r>
            <a:r>
              <a:rPr lang="en-GB" sz="1800" dirty="0"/>
              <a:t> relations at this stage;</a:t>
            </a:r>
            <a:endParaRPr lang="en-GB" sz="1800" dirty="0"/>
          </a:p>
          <a:p>
            <a:pPr marL="457200" lvl="1" indent="0">
              <a:buSzPct val="100000"/>
              <a:buNone/>
            </a:pPr>
            <a:r>
              <a:rPr lang="en-GB" sz="1800" dirty="0"/>
              <a:t>2.2 Draw lines to the relevant actors;</a:t>
            </a:r>
            <a:endParaRPr lang="en-GB" sz="1800" dirty="0"/>
          </a:p>
          <a:p>
            <a:pPr marL="457200" lvl="1" indent="0">
              <a:buSzPct val="100000"/>
              <a:buNone/>
            </a:pPr>
            <a:r>
              <a:rPr lang="en-GB" sz="1800" dirty="0"/>
              <a:t>2.3 Every actor should have at least one use case; </a:t>
            </a:r>
            <a:endParaRPr lang="en-GB" sz="1800" dirty="0"/>
          </a:p>
          <a:p>
            <a:pPr marL="457200" lvl="1" indent="0">
              <a:buSzPct val="100000"/>
              <a:buNone/>
            </a:pPr>
            <a:r>
              <a:rPr lang="en-GB" sz="1800" dirty="0"/>
              <a:t>2.4 Write Brief Description for each Use Case;</a:t>
            </a:r>
            <a:endParaRPr lang="en-GB" sz="1800" dirty="0"/>
          </a:p>
          <a:p>
            <a:pPr marL="457200" lvl="1" indent="0">
              <a:buSzPct val="100000"/>
              <a:buNone/>
            </a:pPr>
            <a:r>
              <a:rPr lang="en-US" sz="1800" dirty="0"/>
              <a:t>2.5 Identify any potential </a:t>
            </a:r>
            <a:r>
              <a:rPr lang="en-GB" sz="1800" i="1" u="sng" dirty="0"/>
              <a:t>include</a:t>
            </a:r>
            <a:r>
              <a:rPr lang="en-GB" sz="1800" dirty="0"/>
              <a:t> and </a:t>
            </a:r>
            <a:r>
              <a:rPr lang="en-GB" sz="1800" i="1" u="sng" dirty="0"/>
              <a:t>extend</a:t>
            </a:r>
            <a:r>
              <a:rPr lang="en-GB" sz="1800" dirty="0"/>
              <a:t> relations.</a:t>
            </a:r>
            <a:endParaRPr lang="en-GB" sz="1800" dirty="0"/>
          </a:p>
          <a:p>
            <a:pPr marL="800100" lvl="1" indent="-342900">
              <a:buSzPct val="100000"/>
              <a:buFont typeface="+mj-lt"/>
              <a:buAutoNum type="arabicPeriod"/>
            </a:pPr>
            <a:endParaRPr lang="en-GB" sz="18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GB" sz="2000" dirty="0"/>
              <a:t>Step-by-step description of the flow of events for each use case </a:t>
            </a:r>
            <a:endParaRPr lang="en-GB" sz="2000" dirty="0"/>
          </a:p>
          <a:p>
            <a:pPr>
              <a:buSzPct val="100000"/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3940" y="1628775"/>
            <a:ext cx="638175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536" y="116632"/>
            <a:ext cx="6084028" cy="666328"/>
          </a:xfrm>
        </p:spPr>
        <p:txBody>
          <a:bodyPr/>
          <a:lstStyle/>
          <a:p>
            <a:pPr algn="ctr"/>
            <a:r>
              <a:rPr lang="en-GB" u="sng" dirty="0" err="1" smtClean="0"/>
              <a:t>myGrocer</a:t>
            </a:r>
            <a:r>
              <a:rPr lang="en-GB" u="sng" dirty="0" smtClean="0"/>
              <a:t> use cases</a:t>
            </a:r>
            <a:endParaRPr lang="en-US" u="sng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624880" y="2296842"/>
            <a:ext cx="2232248" cy="792839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sz="1600" dirty="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724654" y="2382289"/>
            <a:ext cx="365125" cy="551656"/>
            <a:chOff x="4570" y="2857"/>
            <a:chExt cx="369" cy="480"/>
          </a:xfrm>
        </p:grpSpPr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Line 21"/>
          <p:cNvSpPr>
            <a:spLocks noChangeShapeType="1"/>
          </p:cNvSpPr>
          <p:nvPr/>
        </p:nvSpPr>
        <p:spPr bwMode="auto">
          <a:xfrm flipV="1">
            <a:off x="1089779" y="2639742"/>
            <a:ext cx="1535101" cy="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1625600" y="1412776"/>
            <a:ext cx="5803900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1772920"/>
            <a:ext cx="6334125" cy="410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228600" y="188641"/>
          <a:ext cx="8686800" cy="645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136"/>
                <a:gridCol w="6719664"/>
              </a:tblGrid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b="1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389118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Secondary 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369041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2232248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GB" sz="1700" u="none" baseline="0" dirty="0" smtClean="0"/>
                    </a:p>
                  </a:txBody>
                  <a:tcPr/>
                </a:tc>
              </a:tr>
              <a:tr h="751125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753134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560109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228600" y="188641"/>
          <a:ext cx="8686800" cy="645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136"/>
                <a:gridCol w="6719664"/>
              </a:tblGrid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b="1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389118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Secondary 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369041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2232248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GB" sz="1700" u="none" baseline="0" dirty="0" smtClean="0"/>
                    </a:p>
                  </a:txBody>
                  <a:tcPr/>
                </a:tc>
              </a:tr>
              <a:tr h="751125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753134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560109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228600" y="188641"/>
          <a:ext cx="8686800" cy="645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136"/>
                <a:gridCol w="6719664"/>
              </a:tblGrid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b="1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389118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Secondary 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369041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2232248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GB" sz="1700" u="none" baseline="0" dirty="0" smtClean="0"/>
                    </a:p>
                  </a:txBody>
                  <a:tcPr/>
                </a:tc>
              </a:tr>
              <a:tr h="751125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753134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560109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570,&quot;width&quot;:10050}"/>
</p:tagLst>
</file>

<file path=ppt/tags/tag2.xml><?xml version="1.0" encoding="utf-8"?>
<p:tagLst xmlns:p="http://schemas.openxmlformats.org/presentationml/2006/main">
  <p:tag name="KSO_WPP_MARK_KEY" val="93c82b78-1bad-47a1-a059-1409f8e94928"/>
  <p:tag name="COMMONDATA" val="eyJoZGlkIjoiNzY3ZmQyNGM1MWJhYjJhYzU3NTJjZTdiYzk3YzRhOGI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1923</Words>
  <Application>WPS 演示</Application>
  <PresentationFormat>全屏显示(4:3)</PresentationFormat>
  <Paragraphs>95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Tahoma</vt:lpstr>
      <vt:lpstr>Monotype Sorts</vt:lpstr>
      <vt:lpstr>Wingdings</vt:lpstr>
      <vt:lpstr>Times New Roman</vt:lpstr>
      <vt:lpstr>微软雅黑</vt:lpstr>
      <vt:lpstr>Arial Unicode MS</vt:lpstr>
      <vt:lpstr>Calibri</vt:lpstr>
      <vt:lpstr>Blends</vt:lpstr>
      <vt:lpstr>‘myGrocer’</vt:lpstr>
      <vt:lpstr>Use Case Workshop</vt:lpstr>
      <vt:lpstr>PowerPoint 演示文稿</vt:lpstr>
      <vt:lpstr>myGrocer use cases</vt:lpstr>
      <vt:lpstr>PowerPoint 演示文稿</vt:lpstr>
      <vt:lpstr>PowerPoint 演示文稿</vt:lpstr>
      <vt:lpstr>PowerPoint 演示文稿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CSc161 Software Quality</dc:title>
  <dc:creator>Ian Warren</dc:creator>
  <cp:lastModifiedBy>.</cp:lastModifiedBy>
  <cp:revision>365</cp:revision>
  <cp:lastPrinted>2014-10-14T09:23:00Z</cp:lastPrinted>
  <dcterms:created xsi:type="dcterms:W3CDTF">2003-10-01T12:02:00Z</dcterms:created>
  <dcterms:modified xsi:type="dcterms:W3CDTF">2022-09-30T08:03:28Z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0B98A984B4D44E2BA208868D066F0AD0</vt:lpwstr>
  </property>
  <property fmtid="{D5CDD505-2E9C-101B-9397-08002B2CF9AE}" pid="3" name="KSOProductBuildVer">
    <vt:lpwstr>2052-11.1.0.12358</vt:lpwstr>
  </property>
</Properties>
</file>