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347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4" r:id="rId19"/>
    <p:sldId id="365" r:id="rId20"/>
    <p:sldId id="366" r:id="rId21"/>
    <p:sldId id="367" r:id="rId22"/>
    <p:sldId id="368" r:id="rId23"/>
    <p:sldId id="369" r:id="rId24"/>
    <p:sldId id="371" r:id="rId25"/>
    <p:sldId id="372" r:id="rId26"/>
  </p:sldIdLst>
  <p:sldSz cx="9144000" cy="6858000" type="screen4x3"/>
  <p:notesSz cx="6797675" cy="9928225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39" autoAdjust="0"/>
    <p:restoredTop sz="92111" autoAdjust="0"/>
  </p:normalViewPr>
  <p:slideViewPr>
    <p:cSldViewPr showGuides="1">
      <p:cViewPr varScale="1">
        <p:scale>
          <a:sx n="92" d="100"/>
          <a:sy n="92" d="100"/>
        </p:scale>
        <p:origin x="810" y="84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4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5D78EDC-AD52-47C3-B1AC-E2FF6D0C7FB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7" y="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3" y="4716236"/>
            <a:ext cx="5437550" cy="44667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7" y="9430831"/>
            <a:ext cx="2945955" cy="495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224" tIns="44111" rIns="88224" bIns="44111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68529EA-1F61-4865-8C9D-2D28EC455BBD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B55FBB-C004-4B37-88B4-C01893366D28}" type="slidenum">
              <a:rPr lang="en-US"/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many test cases to test this use case? 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5C392-4D0D-43CB-9C22-A1C08DA22DE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A7E24BD-5CD2-44CE-B83D-C4F0D2AAA3D0}" type="slidenum">
              <a:rPr lang="en-US"/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/>
          <p:nvPr/>
        </p:nvGrpSpPr>
        <p:grpSpPr bwMode="auto">
          <a:xfrm>
            <a:off x="0" y="1341438"/>
            <a:ext cx="9009063" cy="1052512"/>
            <a:chOff x="0" y="1536"/>
            <a:chExt cx="5675" cy="663"/>
          </a:xfrm>
        </p:grpSpPr>
        <p:grpSp>
          <p:nvGrpSpPr>
            <p:cNvPr id="58371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3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3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69215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83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83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D720950-5834-4338-ADBA-BFE83AC3529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C346E-04F0-41D0-9679-217F15F8778B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188913"/>
            <a:ext cx="1951038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188913"/>
            <a:ext cx="5700712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0E8FB-C3F6-40E8-800B-A53F937A6D2F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904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D8F5166-BEE2-476E-8398-B9B1D0531B3D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9A659-BCFF-4066-9A8A-13E4F6F320AC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4DBC7-06D6-46AA-B7FA-E378F4D74FF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57338"/>
            <a:ext cx="3810000" cy="457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8EFEB-AF9C-4317-B83D-70F41173C1D5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BB539-88AC-4086-950B-32929FC00977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430EA-B835-479C-84AF-601D6CADEE2A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2A2AB-B514-4605-8537-DE29943265B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2311-003F-4CDA-BC93-F238B25D4781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A395A-D3EF-4C58-945A-1C55C46FBFE0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ltGray">
          <a:xfrm>
            <a:off x="417513" y="5159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ltGray">
          <a:xfrm>
            <a:off x="800100" y="5159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ltGray">
          <a:xfrm>
            <a:off x="541338" y="9382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ltGray">
          <a:xfrm>
            <a:off x="911225" y="9382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ltGray">
          <a:xfrm>
            <a:off x="127000" y="8651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gray">
          <a:xfrm>
            <a:off x="762000" y="3333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gray">
          <a:xfrm>
            <a:off x="442913" y="11985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endParaRPr kumimoji="1" lang="en-GB" sz="2400"/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88913"/>
            <a:ext cx="7793037" cy="904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57338"/>
            <a:ext cx="7772400" cy="457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fld id="{538B1A94-D981-4D6B-8CAA-4554AF648433}" type="slidenum">
              <a:rPr lang="en-US"/>
            </a:fld>
            <a:r>
              <a:rPr lang="en-US"/>
              <a:t> / 25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GIF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cs.mcgill.ca/~joerg/taosd/TAOSD/TAOSD_files/AOM_Case_Study.pdf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 smtClean="0"/>
              <a:t>SCC204 </a:t>
            </a:r>
            <a:r>
              <a:rPr lang="en-GB" altLang="ko-KR" sz="4800" dirty="0">
                <a:ea typeface="굴림" pitchFamily="50" charset="-127"/>
              </a:rPr>
              <a:t>Software </a:t>
            </a:r>
            <a:r>
              <a:rPr lang="en-GB" altLang="ko-KR" sz="4800" dirty="0" smtClean="0">
                <a:ea typeface="굴림" pitchFamily="50" charset="-127"/>
              </a:rPr>
              <a:t>Design</a:t>
            </a:r>
            <a:endParaRPr lang="en-US" sz="4800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681290" y="4797300"/>
            <a:ext cx="3781420" cy="1584028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ko-KR" dirty="0" smtClean="0">
                <a:ea typeface="굴림" pitchFamily="50" charset="-127"/>
              </a:rPr>
              <a:t>Zhang </a:t>
            </a:r>
            <a:r>
              <a:rPr lang="en-GB" altLang="ko-KR" dirty="0" err="1" smtClean="0">
                <a:ea typeface="굴림" pitchFamily="50" charset="-127"/>
              </a:rPr>
              <a:t>Jinyu</a:t>
            </a:r>
            <a:endParaRPr lang="en-GB" altLang="ko-KR" dirty="0" smtClean="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GB" altLang="ko-KR" sz="2000" dirty="0" smtClean="0">
                <a:ea typeface="굴림" pitchFamily="50" charset="-127"/>
              </a:rPr>
              <a:t>(zjy</a:t>
            </a:r>
            <a:r>
              <a:rPr lang="en-GB" sz="2000" dirty="0" smtClean="0"/>
              <a:t>@bjtu.edu.cn)</a:t>
            </a:r>
            <a:endParaRPr lang="en-GB" sz="2000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Rectangle 13"/>
          <p:cNvSpPr txBox="1">
            <a:spLocks noChangeArrowheads="1"/>
          </p:cNvSpPr>
          <p:nvPr/>
        </p:nvSpPr>
        <p:spPr bwMode="auto">
          <a:xfrm>
            <a:off x="347592" y="2852936"/>
            <a:ext cx="8424936" cy="1440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800" smtClean="0"/>
              <a:t>Use </a:t>
            </a:r>
            <a:r>
              <a:rPr lang="en-US" sz="4800" smtClean="0"/>
              <a:t>Cases-Example</a:t>
            </a: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Avoid Functional Decomposition</a:t>
            </a:r>
            <a:endParaRPr lang="en-US" sz="4000" dirty="0"/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395536" y="2709862"/>
            <a:ext cx="1807914" cy="76517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/>
              <a:t>Enter </a:t>
            </a:r>
            <a:r>
              <a:rPr lang="en-US" sz="1800" b="1" dirty="0" smtClean="0"/>
              <a:t>username</a:t>
            </a:r>
            <a:endParaRPr lang="en-US" sz="1800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01613" y="1489075"/>
            <a:ext cx="2138362" cy="738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 smtClean="0"/>
              <a:t>Enter password</a:t>
            </a:r>
            <a:endParaRPr lang="en-US" sz="1800" b="1" dirty="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357938" y="4017963"/>
            <a:ext cx="2181225" cy="590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 smtClean="0"/>
              <a:t>Enter Profile </a:t>
            </a:r>
            <a:endParaRPr lang="en-US" sz="1800" b="1" dirty="0" smtClean="0"/>
          </a:p>
          <a:p>
            <a:pPr algn="ctr"/>
            <a:r>
              <a:rPr lang="en-GB" sz="1800" b="1" dirty="0" smtClean="0"/>
              <a:t>Information</a:t>
            </a:r>
            <a:endParaRPr lang="en-US" sz="1800" b="1" dirty="0"/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04915" y="5373216"/>
            <a:ext cx="2973388" cy="8175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 smtClean="0"/>
              <a:t>Request Add Application</a:t>
            </a:r>
            <a:endParaRPr lang="en-US" sz="1800" b="1" dirty="0"/>
          </a:p>
        </p:txBody>
      </p:sp>
      <p:grpSp>
        <p:nvGrpSpPr>
          <p:cNvPr id="11" name="Group 8"/>
          <p:cNvGrpSpPr>
            <a:grpSpLocks noChangeAspect="1"/>
          </p:cNvGrpSpPr>
          <p:nvPr/>
        </p:nvGrpSpPr>
        <p:grpSpPr bwMode="auto">
          <a:xfrm>
            <a:off x="4049713" y="3390900"/>
            <a:ext cx="482600" cy="692150"/>
            <a:chOff x="7654" y="3380"/>
            <a:chExt cx="554" cy="754"/>
          </a:xfrm>
          <a:noFill/>
        </p:grpSpPr>
        <p:sp>
          <p:nvSpPr>
            <p:cNvPr id="12" name="Oval 9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grp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grpFill/>
            <a:ln w="28575" cmpd="sng">
              <a:solidFill>
                <a:srgbClr val="00206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68713" y="3998913"/>
            <a:ext cx="2072683" cy="4783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err="1" smtClean="0">
                <a:solidFill>
                  <a:srgbClr val="002060"/>
                </a:solidFill>
              </a:rPr>
              <a:t>Facebook</a:t>
            </a:r>
            <a:r>
              <a:rPr lang="en-US" dirty="0" smtClean="0">
                <a:solidFill>
                  <a:srgbClr val="002060"/>
                </a:solidFill>
              </a:rPr>
              <a:t> User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201613" y="3680979"/>
            <a:ext cx="2638425" cy="841809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 smtClean="0"/>
              <a:t>Give Permission to</a:t>
            </a:r>
            <a:endParaRPr lang="en-US" sz="1800" b="1" dirty="0" smtClean="0"/>
          </a:p>
          <a:p>
            <a:pPr algn="ctr"/>
            <a:r>
              <a:rPr lang="en-GB" sz="1800" b="1" dirty="0" smtClean="0"/>
              <a:t>Application</a:t>
            </a:r>
            <a:endParaRPr lang="en-US" sz="1800" b="1" dirty="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5670550" y="2857500"/>
            <a:ext cx="3041650" cy="750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 smtClean="0"/>
              <a:t>Accept Terms of Service</a:t>
            </a:r>
            <a:endParaRPr lang="en-US" sz="1800" b="1" dirty="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2301875" y="2095500"/>
            <a:ext cx="1752600" cy="1228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2301875" y="3248025"/>
            <a:ext cx="16859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2901950" y="3876675"/>
            <a:ext cx="1057275" cy="40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3019425" y="4410075"/>
            <a:ext cx="977900" cy="10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597400" y="3810000"/>
            <a:ext cx="171450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4597400" y="3305175"/>
            <a:ext cx="104775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34" name="Oval 31"/>
          <p:cNvSpPr>
            <a:spLocks noChangeArrowheads="1"/>
          </p:cNvSpPr>
          <p:nvPr/>
        </p:nvSpPr>
        <p:spPr bwMode="auto">
          <a:xfrm>
            <a:off x="3225800" y="1489075"/>
            <a:ext cx="2536825" cy="6619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US" sz="1800" b="1" dirty="0" smtClean="0"/>
              <a:t>Enter sex and DOB</a:t>
            </a:r>
            <a:endParaRPr lang="en-US" sz="1800" b="1" dirty="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4359275" y="2314575"/>
            <a:ext cx="0" cy="952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Much better…</a:t>
            </a:r>
            <a:endParaRPr lang="en-US" dirty="0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1217613" y="2578100"/>
            <a:ext cx="482600" cy="692150"/>
            <a:chOff x="7654" y="3380"/>
            <a:chExt cx="554" cy="754"/>
          </a:xfrm>
          <a:noFill/>
        </p:grpSpPr>
        <p:sp>
          <p:nvSpPr>
            <p:cNvPr id="7" name="Oval 9"/>
            <p:cNvSpPr>
              <a:spLocks noChangeAspect="1"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grp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/>
            <p:cNvSpPr>
              <a:spLocks noChangeAspect="1"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/>
            <p:cNvSpPr>
              <a:spLocks noChangeAspect="1"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 noChangeAspect="1"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54" y="0"/>
                </a:cxn>
                <a:cxn ang="0">
                  <a:pos x="108" y="54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grpFill/>
            <a:ln w="28575" cmpd="sng">
              <a:solidFill>
                <a:srgbClr val="00206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836613" y="3186113"/>
            <a:ext cx="2072683" cy="4783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07950" tIns="53975" rIns="107950" bIns="53975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err="1" smtClean="0">
                <a:solidFill>
                  <a:srgbClr val="002060"/>
                </a:solidFill>
              </a:rPr>
              <a:t>Facebook</a:t>
            </a:r>
            <a:r>
              <a:rPr lang="en-US" dirty="0" smtClean="0">
                <a:solidFill>
                  <a:srgbClr val="002060"/>
                </a:solidFill>
              </a:rPr>
              <a:t> User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4097338" y="3217863"/>
            <a:ext cx="2181225" cy="590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GB" sz="1800" b="1" dirty="0" smtClean="0"/>
              <a:t>Add Application</a:t>
            </a:r>
            <a:endParaRPr lang="en-US" sz="1800" b="1" dirty="0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3409950" y="2057400"/>
            <a:ext cx="3041650" cy="7508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ffectLst/>
        </p:spPr>
        <p:txBody>
          <a:bodyPr wrap="none" lIns="92075" tIns="46038" rIns="92075" bIns="137160" anchor="ctr"/>
          <a:lstStyle/>
          <a:p>
            <a:pPr algn="ctr"/>
            <a:r>
              <a:rPr lang="en-GB" sz="1800" b="1" dirty="0" smtClean="0"/>
              <a:t>Create Account</a:t>
            </a:r>
            <a:endParaRPr lang="en-US" sz="1800" b="1" dirty="0"/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2336800" y="3009900"/>
            <a:ext cx="1714500" cy="447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336800" y="2505075"/>
            <a:ext cx="1047750" cy="276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Rule of thumb for level of granularity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7338"/>
            <a:ext cx="8343528" cy="4575175"/>
          </a:xfrm>
        </p:spPr>
        <p:txBody>
          <a:bodyPr/>
          <a:lstStyle/>
          <a:p>
            <a:r>
              <a:rPr lang="en-GB" dirty="0" smtClean="0"/>
              <a:t>Alistair Cockburn notes that use cases can be written at different levels of detail</a:t>
            </a:r>
            <a:endParaRPr lang="en-GB" dirty="0" smtClean="0"/>
          </a:p>
          <a:p>
            <a:endParaRPr lang="en-US" dirty="0"/>
          </a:p>
          <a:p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149609" y="2780928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Cloud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91371" y="4437954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Sea-level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3977" y="5303787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27009" y="6351711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Bottom of the ocean</a:t>
            </a:r>
            <a:endParaRPr lang="en-US" dirty="0"/>
          </a:p>
        </p:txBody>
      </p:sp>
      <p:pic>
        <p:nvPicPr>
          <p:cNvPr id="1026" name="Picture 2" descr="http://media.pyweek.org/dl/11/Superfly-FS/screenshot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9" r="-1"/>
          <a:stretch>
            <a:fillRect/>
          </a:stretch>
        </p:blipFill>
        <p:spPr bwMode="auto">
          <a:xfrm>
            <a:off x="1187624" y="2603375"/>
            <a:ext cx="3756357" cy="41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ej3\AppData\Local\Microsoft\Windows\Temporary Internet Files\Content.IE5\38E0TAB8\MM90028404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845" y="2571376"/>
            <a:ext cx="915293" cy="67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eej3\AppData\Local\Microsoft\Windows\Temporary Internet Files\Content.IE5\C4S06RRJ\MM900283475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946" y="2658148"/>
            <a:ext cx="749199" cy="79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eej3\AppData\Local\Microsoft\Windows\Temporary Internet Files\Content.IE5\7SPXR7AC\MM90033695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36" y="4962682"/>
            <a:ext cx="904875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leej3\AppData\Local\Microsoft\Windows\Temporary Internet Files\Content.IE5\D2IE9TOQ\MM900336941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88" y="5172669"/>
            <a:ext cx="11049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eej3\AppData\Local\Microsoft\Windows\Temporary Internet Files\Content.IE5\7SPXR7AC\MM90035447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63" y="6241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eej3\AppData\Local\Microsoft\Windows\Temporary Internet Files\Content.IE5\7SPXR7AC\MM900354470[1]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27" y="6241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leej3\AppData\Local\Microsoft\Windows\Temporary Internet Files\Content.IE5\38E0TAB8\MM900162987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524" y="5532841"/>
            <a:ext cx="1171575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1547664" y="3717032"/>
            <a:ext cx="2520280" cy="1245650"/>
          </a:xfrm>
          <a:prstGeom prst="roundRect">
            <a:avLst/>
          </a:prstGeom>
          <a:gradFill flip="none" rotWithShape="1">
            <a:gsLst>
              <a:gs pos="0">
                <a:srgbClr val="03D4A8"/>
              </a:gs>
              <a:gs pos="29000">
                <a:srgbClr val="21D6E0"/>
              </a:gs>
              <a:gs pos="90000">
                <a:srgbClr val="0087E6"/>
              </a:gs>
              <a:gs pos="100000">
                <a:srgbClr val="005CBF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6395" y="227330"/>
            <a:ext cx="1214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66180" y="5393055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66180" y="4531360"/>
            <a:ext cx="145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总体，</a:t>
            </a:r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588250" y="6519545"/>
            <a:ext cx="87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45835" y="2825115"/>
            <a:ext cx="119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老板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04585" y="4139565"/>
            <a:ext cx="87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levels of use cases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800" y="17145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Cloud level</a:t>
            </a:r>
            <a:r>
              <a:rPr lang="en-US" sz="1800" dirty="0" smtClean="0"/>
              <a:t>. Very high level summary. Typically a business goal.</a:t>
            </a:r>
            <a:endParaRPr lang="en-US" sz="1800" dirty="0" smtClean="0"/>
          </a:p>
          <a:p>
            <a:r>
              <a:rPr lang="en-US" sz="1800" b="1" dirty="0" smtClean="0"/>
              <a:t>Sea level</a:t>
            </a:r>
            <a:r>
              <a:rPr lang="en-US" sz="1800" dirty="0" smtClean="0"/>
              <a:t>. Or user goal. Key characteristics: single sitting &amp; user gets a result</a:t>
            </a:r>
            <a:endParaRPr lang="en-US" sz="1800" dirty="0" smtClean="0"/>
          </a:p>
          <a:p>
            <a:r>
              <a:rPr lang="en-US" sz="1800" b="1" dirty="0" smtClean="0"/>
              <a:t>Fish level</a:t>
            </a:r>
            <a:r>
              <a:rPr lang="en-US" sz="1800" dirty="0" smtClean="0"/>
              <a:t>. Usually the included or extending use cases</a:t>
            </a:r>
            <a:endParaRPr lang="en-US" sz="1800" dirty="0" smtClean="0"/>
          </a:p>
          <a:p>
            <a:r>
              <a:rPr lang="en-US" sz="1800" b="1" dirty="0" smtClean="0"/>
              <a:t>Bottom-of-the-ocean level</a:t>
            </a:r>
            <a:r>
              <a:rPr lang="en-US" sz="1800" dirty="0" smtClean="0"/>
              <a:t>. Too low!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584200" y="39878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Examples:</a:t>
            </a:r>
            <a:endParaRPr lang="en-US" sz="1800" b="1" dirty="0" smtClean="0"/>
          </a:p>
          <a:p>
            <a:r>
              <a:rPr lang="en-US" sz="1800" b="1" dirty="0" smtClean="0"/>
              <a:t>Cloud level</a:t>
            </a:r>
            <a:r>
              <a:rPr lang="en-US" sz="1800" dirty="0" smtClean="0"/>
              <a:t>. Sell Books Online </a:t>
            </a:r>
            <a:endParaRPr lang="en-US" sz="1800" dirty="0" smtClean="0"/>
          </a:p>
          <a:p>
            <a:r>
              <a:rPr lang="en-US" sz="1800" b="1" dirty="0" smtClean="0"/>
              <a:t>Sea level</a:t>
            </a:r>
            <a:r>
              <a:rPr lang="en-US" sz="1800" dirty="0" smtClean="0"/>
              <a:t>. Buy Book</a:t>
            </a:r>
            <a:endParaRPr lang="en-US" sz="1800" dirty="0" smtClean="0"/>
          </a:p>
          <a:p>
            <a:r>
              <a:rPr lang="en-US" sz="1800" b="1" dirty="0" smtClean="0"/>
              <a:t>Fish level</a:t>
            </a:r>
            <a:r>
              <a:rPr lang="en-US" sz="1800" dirty="0" smtClean="0"/>
              <a:t>. Login</a:t>
            </a:r>
            <a:endParaRPr lang="en-US" sz="1800" dirty="0" smtClean="0"/>
          </a:p>
          <a:p>
            <a:r>
              <a:rPr lang="en-US" sz="1800" b="1" dirty="0" smtClean="0"/>
              <a:t>Bottom-of-the-ocean level</a:t>
            </a:r>
            <a:r>
              <a:rPr lang="en-US" sz="1800" dirty="0" smtClean="0"/>
              <a:t>. Check password.</a:t>
            </a:r>
            <a:endParaRPr 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3047365" y="1598295"/>
            <a:ext cx="170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决定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87500" y="2276475"/>
            <a:ext cx="1459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team leader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2483485" y="4796790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</a:t>
            </a:r>
            <a:r>
              <a:rPr lang="en-GB" dirty="0" err="1" smtClean="0"/>
              <a:t>facebook</a:t>
            </a:r>
            <a:r>
              <a:rPr lang="en-GB" dirty="0" smtClean="0"/>
              <a:t>, come up with one example for each of the four levels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686800" cy="4343400"/>
          </a:xfrm>
        </p:spPr>
        <p:txBody>
          <a:bodyPr/>
          <a:lstStyle/>
          <a:p>
            <a:r>
              <a:rPr lang="en-GB" sz="2000" dirty="0" smtClean="0"/>
              <a:t>Cloud:</a:t>
            </a:r>
            <a:endParaRPr lang="en-GB" sz="2000" dirty="0" smtClean="0"/>
          </a:p>
          <a:p>
            <a:pPr lvl="1"/>
            <a:r>
              <a:rPr lang="en-GB" sz="1800" dirty="0" smtClean="0"/>
              <a:t>Maximize number of users</a:t>
            </a:r>
            <a:endParaRPr lang="en-GB" sz="1800" dirty="0" smtClean="0"/>
          </a:p>
          <a:p>
            <a:pPr lvl="1"/>
            <a:r>
              <a:rPr lang="en-GB" sz="1800" dirty="0" smtClean="0"/>
              <a:t>Maintain Reputation</a:t>
            </a:r>
            <a:endParaRPr lang="en-GB" sz="1800" dirty="0" smtClean="0"/>
          </a:p>
          <a:p>
            <a:pPr lvl="1"/>
            <a:r>
              <a:rPr lang="en-GB" sz="1800" dirty="0" smtClean="0"/>
              <a:t>Secure User’s Private Data</a:t>
            </a:r>
            <a:endParaRPr lang="en-GB" sz="1800" dirty="0" smtClean="0"/>
          </a:p>
          <a:p>
            <a:r>
              <a:rPr lang="en-GB" sz="2000" dirty="0" smtClean="0"/>
              <a:t>Sea:</a:t>
            </a:r>
            <a:endParaRPr lang="en-GB" sz="2000" dirty="0" smtClean="0"/>
          </a:p>
          <a:p>
            <a:pPr lvl="1"/>
            <a:r>
              <a:rPr lang="en-GB" sz="1800" dirty="0" smtClean="0"/>
              <a:t>Add Application</a:t>
            </a:r>
            <a:endParaRPr lang="en-GB" sz="1800" dirty="0" smtClean="0"/>
          </a:p>
          <a:p>
            <a:pPr lvl="1"/>
            <a:r>
              <a:rPr lang="en-GB" sz="1800" dirty="0" smtClean="0"/>
              <a:t>Add Friend</a:t>
            </a:r>
            <a:endParaRPr lang="en-GB" sz="1800" dirty="0" smtClean="0"/>
          </a:p>
          <a:p>
            <a:pPr lvl="1"/>
            <a:r>
              <a:rPr lang="en-GB" sz="1800" dirty="0" smtClean="0"/>
              <a:t>Create Account</a:t>
            </a:r>
            <a:endParaRPr lang="en-GB" sz="1800" dirty="0" smtClean="0"/>
          </a:p>
          <a:p>
            <a:r>
              <a:rPr lang="en-GB" sz="2000" dirty="0" smtClean="0"/>
              <a:t>Fish:</a:t>
            </a:r>
            <a:endParaRPr lang="en-GB" sz="2000" dirty="0" smtClean="0"/>
          </a:p>
          <a:p>
            <a:pPr lvl="1"/>
            <a:r>
              <a:rPr lang="en-GB" sz="1800" dirty="0" smtClean="0"/>
              <a:t>Login</a:t>
            </a:r>
            <a:endParaRPr lang="en-GB" sz="1800" dirty="0" smtClean="0"/>
          </a:p>
          <a:p>
            <a:pPr lvl="1"/>
            <a:r>
              <a:rPr lang="en-GB" sz="1800" dirty="0" smtClean="0"/>
              <a:t>Accept Terms of Service</a:t>
            </a:r>
            <a:endParaRPr lang="en-GB" sz="1800" dirty="0" smtClean="0"/>
          </a:p>
          <a:p>
            <a:r>
              <a:rPr lang="en-GB" sz="2000" dirty="0" smtClean="0"/>
              <a:t>Bottom-of-Ocean</a:t>
            </a:r>
            <a:endParaRPr lang="en-GB" sz="2000" dirty="0" smtClean="0"/>
          </a:p>
          <a:p>
            <a:pPr lvl="1"/>
            <a:r>
              <a:rPr lang="en-GB" sz="1800" dirty="0" smtClean="0"/>
              <a:t>Enter Password</a:t>
            </a:r>
            <a:endParaRPr lang="en-GB" sz="1800" dirty="0" smtClean="0"/>
          </a:p>
          <a:p>
            <a:pPr lvl="1"/>
            <a:r>
              <a:rPr lang="en-GB" sz="1800" dirty="0" smtClean="0"/>
              <a:t>Click on “submit”</a:t>
            </a:r>
            <a:endParaRPr lang="en-US" sz="1800" dirty="0" smtClean="0"/>
          </a:p>
          <a:p>
            <a:pPr lvl="1"/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32" y="1557338"/>
            <a:ext cx="7772400" cy="4575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800" dirty="0" smtClean="0"/>
              <a:t>Create (at least) one test case for each flow</a:t>
            </a:r>
            <a:endParaRPr lang="en-GB" sz="2800" dirty="0" smtClean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60550" y="2166938"/>
            <a:ext cx="53721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68912" y="6049089"/>
            <a:ext cx="6755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Image from: http://www.ibm.com/developerworks/rational/library/04/r-3217/index.html?S_TACT=105AGX15&amp;S_CMP=EDU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in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12" y="1569530"/>
            <a:ext cx="8271520" cy="457517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GB" sz="2400" dirty="0" smtClean="0"/>
              <a:t>Identify variables for each use case step</a:t>
            </a:r>
            <a:endParaRPr lang="en-GB" sz="2400" dirty="0" smtClean="0"/>
          </a:p>
          <a:p>
            <a:pPr marL="857250" lvl="1" indent="-457200"/>
            <a:r>
              <a:rPr lang="en-GB" sz="2000" dirty="0" smtClean="0"/>
              <a:t>Identify significantly different options for each variable</a:t>
            </a:r>
            <a:endParaRPr lang="en-GB" sz="2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sz="2400" dirty="0" smtClean="0"/>
              <a:t>Combine options to be tested into test cases</a:t>
            </a:r>
            <a:endParaRPr lang="en-GB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GB" sz="2400" dirty="0" smtClean="0"/>
              <a:t>Assign values for variables</a:t>
            </a:r>
            <a:endParaRPr lang="en-GB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GB" sz="2400" dirty="0" smtClean="0"/>
          </a:p>
          <a:p>
            <a:pPr marL="457200" indent="-457200">
              <a:buFont typeface="+mj-lt"/>
              <a:buAutoNum type="arabicPeriod" startAt="2"/>
            </a:pPr>
            <a:endParaRPr lang="en-GB" sz="2400" dirty="0" smtClean="0"/>
          </a:p>
          <a:p>
            <a:pPr marL="457200" indent="-457200">
              <a:buNone/>
            </a:pPr>
            <a:r>
              <a:rPr lang="en-GB" sz="2400" dirty="0" smtClean="0"/>
              <a:t>For more detail, see </a:t>
            </a:r>
            <a:r>
              <a:rPr lang="en-GB" sz="1800" dirty="0" smtClean="0"/>
              <a:t>http://www.ibm.com/developerworks/rational/library/04/r-3217/index.html?S_TACT=105AGX15&amp;S_CMP=EDU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12340" y="1467485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15900" y="203200"/>
          <a:ext cx="8686800" cy="625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59817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i="1" dirty="0" smtClean="0"/>
                        <a:t>Create Account</a:t>
                      </a:r>
                      <a:endParaRPr lang="en-US" sz="17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Facebook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None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intends to create a new </a:t>
                      </a:r>
                      <a:r>
                        <a:rPr lang="en-GB" sz="1700" dirty="0" err="1" smtClean="0"/>
                        <a:t>facebook</a:t>
                      </a:r>
                      <a:r>
                        <a:rPr lang="en-GB" sz="1700" baseline="0" dirty="0" smtClean="0"/>
                        <a:t> account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r>
                        <a:rPr lang="en-GB" sz="1700" dirty="0" smtClean="0"/>
                        <a:t> is at the </a:t>
                      </a:r>
                      <a:r>
                        <a:rPr lang="en-GB" sz="1700" dirty="0" err="1" smtClean="0"/>
                        <a:t>facebook</a:t>
                      </a:r>
                      <a:r>
                        <a:rPr lang="en-GB" sz="1700" dirty="0" smtClean="0"/>
                        <a:t> website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enters user details (name, email, password, sex, DOB) into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US" sz="1700" baseline="0" dirty="0" smtClean="0"/>
                        <a:t> and requests signup</a:t>
                      </a:r>
                      <a:endParaRPr lang="en-US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baseline="0" dirty="0" smtClean="0"/>
                        <a:t> validates user details &amp; presents terms of service</a:t>
                      </a:r>
                      <a:endParaRPr lang="en-GB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u="sng" baseline="0" dirty="0" smtClean="0"/>
                        <a:t>Accepts Terms of Service</a:t>
                      </a:r>
                      <a:endParaRPr lang="en-GB" sz="1700" u="sng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creates user account and asks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r>
                        <a:rPr lang="en-GB" sz="1700" u="none" baseline="0" dirty="0" smtClean="0"/>
                        <a:t> to create a profile</a:t>
                      </a:r>
                      <a:endParaRPr 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 </a:t>
                      </a:r>
                      <a:r>
                        <a:rPr lang="en-GB" sz="1700" u="none" baseline="0" dirty="0" smtClean="0"/>
                        <a:t>enters profile information</a:t>
                      </a:r>
                      <a:endParaRPr 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stores profile information and presents welcome page to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endParaRPr lang="en-GB" sz="17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5a.1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defers profile</a:t>
                      </a:r>
                      <a:endParaRPr lang="en-GB" sz="1700" baseline="0" dirty="0" smtClean="0"/>
                    </a:p>
                    <a:p>
                      <a:r>
                        <a:rPr lang="en-GB" sz="1700" dirty="0" smtClean="0"/>
                        <a:t>5a.2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GB" sz="1700" dirty="0" smtClean="0"/>
                        <a:t> presents</a:t>
                      </a:r>
                      <a:r>
                        <a:rPr lang="en-GB" sz="1700" baseline="0" dirty="0" smtClean="0"/>
                        <a:t> welcome page to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2a. User</a:t>
                      </a:r>
                      <a:r>
                        <a:rPr lang="en-GB" sz="1700" baseline="0" dirty="0" smtClean="0"/>
                        <a:t> details cannot be validated. Registration is denied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has</a:t>
                      </a:r>
                      <a:r>
                        <a:rPr lang="en-GB" sz="1700" baseline="0" dirty="0" smtClean="0"/>
                        <a:t> a registered </a:t>
                      </a:r>
                      <a:r>
                        <a:rPr lang="en-GB" sz="1700" baseline="0" dirty="0" err="1" smtClean="0"/>
                        <a:t>facebook</a:t>
                      </a:r>
                      <a:r>
                        <a:rPr lang="en-GB" sz="1700" baseline="0" dirty="0" smtClean="0"/>
                        <a:t> account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5900" y="3644900"/>
            <a:ext cx="2135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1 2 3 4 5 6</a:t>
            </a:r>
            <a:endParaRPr lang="en-US" altLang="zh-CN"/>
          </a:p>
          <a:p>
            <a:r>
              <a:rPr lang="en-US" altLang="zh-CN"/>
              <a:t>1 2</a:t>
            </a:r>
            <a:r>
              <a:rPr lang="en-US" altLang="zh-CN"/>
              <a:t>a 3 4 5a.1 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75175"/>
          </a:xfrm>
        </p:spPr>
        <p:txBody>
          <a:bodyPr/>
          <a:lstStyle/>
          <a:p>
            <a:r>
              <a:rPr lang="en-GB" sz="2800" dirty="0" smtClean="0"/>
              <a:t>Do not appear (explicitly) in use cases</a:t>
            </a:r>
            <a:endParaRPr lang="en-GB" sz="2800" dirty="0" smtClean="0"/>
          </a:p>
          <a:p>
            <a:r>
              <a:rPr lang="en-GB" sz="2800" dirty="0" smtClean="0"/>
              <a:t>They are a major reason why detractors criticise use cases</a:t>
            </a:r>
            <a:endParaRPr lang="en-GB" sz="2800" dirty="0" smtClean="0"/>
          </a:p>
          <a:p>
            <a:r>
              <a:rPr lang="en-GB" sz="2800" dirty="0" smtClean="0"/>
              <a:t>However, simple annotations can be used to add them in most cases</a:t>
            </a:r>
            <a:endParaRPr lang="en-GB" sz="2800" dirty="0" smtClean="0"/>
          </a:p>
          <a:p>
            <a:pPr lvl="1"/>
            <a:r>
              <a:rPr lang="en-GB" sz="2400" dirty="0" err="1" smtClean="0"/>
              <a:t>Facebook</a:t>
            </a:r>
            <a:r>
              <a:rPr lang="en-GB" sz="2400" dirty="0" smtClean="0"/>
              <a:t> e.g.:</a:t>
            </a:r>
            <a:endParaRPr lang="en-GB" sz="2400" dirty="0" smtClean="0"/>
          </a:p>
          <a:p>
            <a:pPr lvl="2"/>
            <a:r>
              <a:rPr lang="en-GB" sz="2000" dirty="0" smtClean="0"/>
              <a:t>NFR1: All data stored by </a:t>
            </a:r>
            <a:r>
              <a:rPr lang="en-GB" sz="2000" dirty="0" err="1" smtClean="0"/>
              <a:t>facebook</a:t>
            </a:r>
            <a:r>
              <a:rPr lang="en-GB" sz="2000" dirty="0" smtClean="0"/>
              <a:t> must respect the privacy permissions set by the user</a:t>
            </a:r>
            <a:endParaRPr lang="en-GB" sz="2000" dirty="0" smtClean="0"/>
          </a:p>
          <a:p>
            <a:pPr lvl="2"/>
            <a:r>
              <a:rPr lang="en-GB" sz="2000" dirty="0" smtClean="0"/>
              <a:t>NFR2: </a:t>
            </a:r>
            <a:r>
              <a:rPr lang="en-GB" sz="2000" dirty="0" err="1" smtClean="0"/>
              <a:t>Facebook</a:t>
            </a:r>
            <a:r>
              <a:rPr lang="en-GB" sz="2000" dirty="0" smtClean="0"/>
              <a:t> should support 300 million active users with a growth rate of 1 million per month</a:t>
            </a:r>
            <a:endParaRPr lang="en-GB" sz="20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 (revisit)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772400" cy="4575175"/>
          </a:xfrm>
        </p:spPr>
        <p:txBody>
          <a:bodyPr/>
          <a:lstStyle/>
          <a:p>
            <a:r>
              <a:rPr lang="en-GB" sz="2800" dirty="0" smtClean="0"/>
              <a:t>A way to structure (detailed) requirements</a:t>
            </a:r>
            <a:endParaRPr lang="en-GB" sz="2800" dirty="0" smtClean="0"/>
          </a:p>
          <a:p>
            <a:r>
              <a:rPr lang="en-GB" sz="2800" dirty="0" smtClean="0"/>
              <a:t>Structure according to stakeholder needs</a:t>
            </a:r>
            <a:endParaRPr lang="en-GB" sz="2800" dirty="0" smtClean="0"/>
          </a:p>
          <a:p>
            <a:r>
              <a:rPr lang="en-GB" sz="2800" dirty="0" smtClean="0"/>
              <a:t>They are good because:</a:t>
            </a:r>
            <a:endParaRPr lang="en-GB" sz="2800" dirty="0" smtClean="0"/>
          </a:p>
          <a:p>
            <a:pPr lvl="1"/>
            <a:r>
              <a:rPr lang="en-GB" sz="2400" dirty="0" smtClean="0"/>
              <a:t>They describe “scenarios” or sample execution scenarios for the system under development, which are easy to understand</a:t>
            </a:r>
            <a:endParaRPr lang="en-GB" sz="2400" dirty="0" smtClean="0"/>
          </a:p>
          <a:p>
            <a:pPr lvl="1"/>
            <a:r>
              <a:rPr lang="en-GB" sz="2400" dirty="0" smtClean="0"/>
              <a:t>They are </a:t>
            </a:r>
            <a:r>
              <a:rPr lang="en-GB" sz="2400" i="1" dirty="0" smtClean="0"/>
              <a:t>mainly</a:t>
            </a:r>
            <a:r>
              <a:rPr lang="en-GB" sz="2400" dirty="0" smtClean="0"/>
              <a:t> textual so easy to use as a way to communicate between different stakeholders</a:t>
            </a:r>
            <a:endParaRPr lang="en-GB" sz="2400" dirty="0" smtClean="0"/>
          </a:p>
          <a:p>
            <a:pPr lvl="1"/>
            <a:r>
              <a:rPr lang="en-GB" sz="2400" dirty="0" smtClean="0"/>
              <a:t>They offer a way to transition into architectural design</a:t>
            </a:r>
            <a:endParaRPr lang="en-GB" sz="2400" dirty="0" smtClean="0"/>
          </a:p>
          <a:p>
            <a:pPr lvl="1"/>
            <a:r>
              <a:rPr lang="en-GB" sz="2400" dirty="0" smtClean="0"/>
              <a:t>They can be used to derive test cases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0"/>
            <a:ext cx="7137400" cy="1143000"/>
          </a:xfrm>
        </p:spPr>
        <p:txBody>
          <a:bodyPr/>
          <a:lstStyle/>
          <a:p>
            <a:r>
              <a:rPr lang="en-GB" dirty="0" smtClean="0"/>
              <a:t>NFR1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451100" y="198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Create</a:t>
            </a:r>
            <a:endParaRPr lang="en-GB" sz="1600" dirty="0" smtClean="0"/>
          </a:p>
          <a:p>
            <a:r>
              <a:rPr lang="en-GB" sz="1600" dirty="0" smtClean="0"/>
              <a:t>Account</a:t>
            </a:r>
            <a:endParaRPr lang="en-US" sz="1600" dirty="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901700" y="2589213"/>
            <a:ext cx="365125" cy="417512"/>
            <a:chOff x="4570" y="2857"/>
            <a:chExt cx="369" cy="48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409700" y="2476500"/>
            <a:ext cx="1104900" cy="2286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TextBox 31"/>
          <p:cNvSpPr txBox="1">
            <a:spLocks noChangeArrowheads="1"/>
          </p:cNvSpPr>
          <p:nvPr/>
        </p:nvSpPr>
        <p:spPr bwMode="auto">
          <a:xfrm>
            <a:off x="546100" y="3098800"/>
            <a:ext cx="107773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err="1" smtClean="0"/>
              <a:t>Facebook</a:t>
            </a:r>
            <a:endParaRPr lang="en-GB" sz="1800" dirty="0" smtClean="0"/>
          </a:p>
          <a:p>
            <a:pPr algn="ctr"/>
            <a:r>
              <a:rPr lang="en-GB" sz="1800" dirty="0" smtClean="0"/>
              <a:t>User</a:t>
            </a:r>
            <a:endParaRPr lang="en-US" sz="18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51100" y="325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Upload Photo</a:t>
            </a:r>
            <a:endParaRPr lang="en-US" sz="1600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22500" y="41656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Add Friend</a:t>
            </a:r>
            <a:endParaRPr lang="en-US" sz="1600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460500" y="3022600"/>
            <a:ext cx="990600" cy="4572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1384300" y="3556000"/>
            <a:ext cx="914400" cy="7620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298700" y="50800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Add Application</a:t>
            </a:r>
            <a:endParaRPr lang="en-US" sz="1600" dirty="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155700" y="3784600"/>
            <a:ext cx="1219200" cy="14478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22900" y="1638300"/>
            <a:ext cx="1714500" cy="850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Accept Terms</a:t>
            </a:r>
            <a:endParaRPr lang="en-GB" sz="1600" dirty="0" smtClean="0"/>
          </a:p>
          <a:p>
            <a:r>
              <a:rPr lang="en-GB" sz="1600" dirty="0" smtClean="0"/>
              <a:t>Of Service</a:t>
            </a:r>
            <a:endParaRPr lang="en-US" sz="1600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75100" y="2184400"/>
            <a:ext cx="1447800" cy="1524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24300" y="18542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&lt;&lt;include&gt;&gt;</a:t>
            </a:r>
            <a:endParaRPr lang="en-US" sz="1800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499100" y="2870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Edit Privacy</a:t>
            </a:r>
            <a:endParaRPr lang="en-GB" sz="1600" dirty="0" smtClean="0"/>
          </a:p>
          <a:p>
            <a:r>
              <a:rPr lang="en-GB" sz="1600" dirty="0" smtClean="0"/>
              <a:t>Settings</a:t>
            </a:r>
            <a:endParaRPr lang="en-US" sz="1600" dirty="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746500" y="2565400"/>
            <a:ext cx="1752600" cy="6096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32300" y="24765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&lt;&lt;extend&gt;&gt;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1625600" y="1435100"/>
            <a:ext cx="5803900" cy="4559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7208" y="1407468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Facebook</a:t>
            </a:r>
            <a:endParaRPr lang="en-US" dirty="0"/>
          </a:p>
        </p:txBody>
      </p:sp>
      <p:grpSp>
        <p:nvGrpSpPr>
          <p:cNvPr id="5" name="Group 11"/>
          <p:cNvGrpSpPr/>
          <p:nvPr/>
        </p:nvGrpSpPr>
        <p:grpSpPr bwMode="auto">
          <a:xfrm>
            <a:off x="7988300" y="3871913"/>
            <a:ext cx="365125" cy="417512"/>
            <a:chOff x="4570" y="2857"/>
            <a:chExt cx="369" cy="480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1"/>
          <p:cNvSpPr txBox="1">
            <a:spLocks noChangeArrowheads="1"/>
          </p:cNvSpPr>
          <p:nvPr/>
        </p:nvSpPr>
        <p:spPr bwMode="auto">
          <a:xfrm>
            <a:off x="7567927" y="4343400"/>
            <a:ext cx="15760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smtClean="0"/>
              <a:t>Another</a:t>
            </a:r>
            <a:endParaRPr lang="en-GB" sz="1800" dirty="0" smtClean="0"/>
          </a:p>
          <a:p>
            <a:pPr algn="ctr"/>
            <a:r>
              <a:rPr lang="en-GB" sz="1800" dirty="0" err="1" smtClean="0"/>
              <a:t>Facebook</a:t>
            </a:r>
            <a:r>
              <a:rPr lang="en-GB" sz="1800" dirty="0" smtClean="0"/>
              <a:t> User</a:t>
            </a:r>
            <a:endParaRPr lang="en-US" sz="1800" dirty="0"/>
          </a:p>
        </p:txBody>
      </p:sp>
      <p:grpSp>
        <p:nvGrpSpPr>
          <p:cNvPr id="18" name="Group 11"/>
          <p:cNvGrpSpPr/>
          <p:nvPr/>
        </p:nvGrpSpPr>
        <p:grpSpPr bwMode="auto">
          <a:xfrm>
            <a:off x="8001000" y="2652713"/>
            <a:ext cx="365125" cy="417512"/>
            <a:chOff x="4570" y="2857"/>
            <a:chExt cx="369" cy="480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31"/>
          <p:cNvSpPr txBox="1">
            <a:spLocks noChangeArrowheads="1"/>
          </p:cNvSpPr>
          <p:nvPr/>
        </p:nvSpPr>
        <p:spPr bwMode="auto">
          <a:xfrm>
            <a:off x="7696200" y="3136900"/>
            <a:ext cx="108234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err="1" smtClean="0"/>
              <a:t>Facebook</a:t>
            </a:r>
            <a:endParaRPr lang="en-GB" sz="1800" dirty="0" smtClean="0"/>
          </a:p>
          <a:p>
            <a:pPr algn="ctr"/>
            <a:r>
              <a:rPr lang="en-GB" sz="1800" dirty="0" smtClean="0"/>
              <a:t>Admin</a:t>
            </a:r>
            <a:endParaRPr lang="en-US" sz="1800" dirty="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549900" y="36830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Maintain</a:t>
            </a:r>
            <a:endParaRPr lang="en-GB" sz="1600" dirty="0" smtClean="0"/>
          </a:p>
          <a:p>
            <a:pPr algn="ctr"/>
            <a:r>
              <a:rPr lang="en-GB" sz="1600" dirty="0" err="1" smtClean="0"/>
              <a:t>Facebook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43" idx="6"/>
          </p:cNvCxnSpPr>
          <p:nvPr/>
        </p:nvCxnSpPr>
        <p:spPr bwMode="auto">
          <a:xfrm rot="5400000">
            <a:off x="6978650" y="3257550"/>
            <a:ext cx="838200" cy="69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3" idx="6"/>
          </p:cNvCxnSpPr>
          <p:nvPr/>
        </p:nvCxnSpPr>
        <p:spPr bwMode="auto">
          <a:xfrm>
            <a:off x="3721100" y="4508500"/>
            <a:ext cx="40005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1"/>
          <p:cNvGrpSpPr/>
          <p:nvPr/>
        </p:nvGrpSpPr>
        <p:grpSpPr bwMode="auto">
          <a:xfrm>
            <a:off x="8077200" y="5141913"/>
            <a:ext cx="365125" cy="417512"/>
            <a:chOff x="4570" y="2857"/>
            <a:chExt cx="369" cy="480"/>
          </a:xfrm>
        </p:grpSpPr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7696200" y="5626100"/>
            <a:ext cx="127470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smtClean="0"/>
              <a:t>Application</a:t>
            </a:r>
            <a:endParaRPr lang="en-GB" sz="1800" dirty="0" smtClean="0"/>
          </a:p>
          <a:p>
            <a:pPr algn="ctr"/>
            <a:r>
              <a:rPr lang="en-GB" sz="1800" dirty="0" smtClean="0"/>
              <a:t>Provider</a:t>
            </a:r>
            <a:endParaRPr lang="en-US" sz="1800" dirty="0"/>
          </a:p>
        </p:txBody>
      </p:sp>
      <p:cxnSp>
        <p:nvCxnSpPr>
          <p:cNvPr id="57" name="Straight Connector 56"/>
          <p:cNvCxnSpPr>
            <a:stCxn id="16" idx="6"/>
          </p:cNvCxnSpPr>
          <p:nvPr/>
        </p:nvCxnSpPr>
        <p:spPr bwMode="auto">
          <a:xfrm>
            <a:off x="3797300" y="5422900"/>
            <a:ext cx="41148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7137400" y="2222500"/>
            <a:ext cx="1244600" cy="558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1" i="0" u="none" strike="noStrike" spc="150" normalizeH="0" baseline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NFR1</a:t>
            </a:r>
            <a:endParaRPr kumimoji="0" lang="en-US" sz="2400" b="1" i="0" u="none" strike="noStrike" spc="150" normalizeH="0" baseline="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cxnSp>
        <p:nvCxnSpPr>
          <p:cNvPr id="56" name="Straight Arrow Connector 55"/>
          <p:cNvCxnSpPr>
            <a:stCxn id="47" idx="1"/>
          </p:cNvCxnSpPr>
          <p:nvPr/>
        </p:nvCxnSpPr>
        <p:spPr bwMode="auto">
          <a:xfrm rot="10800000">
            <a:off x="6731000" y="2184400"/>
            <a:ext cx="406400" cy="3175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1"/>
            <a:endCxn id="23" idx="7"/>
          </p:cNvCxnSpPr>
          <p:nvPr/>
        </p:nvCxnSpPr>
        <p:spPr bwMode="auto">
          <a:xfrm rot="10800000" flipV="1">
            <a:off x="6778236" y="2501899"/>
            <a:ext cx="359165" cy="468733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1"/>
          </p:cNvCxnSpPr>
          <p:nvPr/>
        </p:nvCxnSpPr>
        <p:spPr bwMode="auto">
          <a:xfrm rot="10800000" flipV="1">
            <a:off x="3873500" y="2501900"/>
            <a:ext cx="3263900" cy="9525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1"/>
          </p:cNvCxnSpPr>
          <p:nvPr/>
        </p:nvCxnSpPr>
        <p:spPr bwMode="auto">
          <a:xfrm rot="10800000" flipV="1">
            <a:off x="3708400" y="2501900"/>
            <a:ext cx="3429000" cy="27559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" idx="6"/>
          </p:cNvCxnSpPr>
          <p:nvPr/>
        </p:nvCxnSpPr>
        <p:spPr bwMode="auto">
          <a:xfrm rot="10800000">
            <a:off x="3949700" y="2324100"/>
            <a:ext cx="3124200" cy="190500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0"/>
            <a:ext cx="7302500" cy="1143000"/>
          </a:xfrm>
        </p:spPr>
        <p:txBody>
          <a:bodyPr/>
          <a:lstStyle/>
          <a:p>
            <a:r>
              <a:rPr lang="en-GB" dirty="0" smtClean="0"/>
              <a:t>NFR2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451100" y="198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Create</a:t>
            </a:r>
            <a:endParaRPr lang="en-GB" sz="1600" dirty="0" smtClean="0"/>
          </a:p>
          <a:p>
            <a:r>
              <a:rPr lang="en-GB" sz="1600" dirty="0" smtClean="0"/>
              <a:t>Account</a:t>
            </a:r>
            <a:endParaRPr lang="en-US" sz="1600" dirty="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901700" y="2589213"/>
            <a:ext cx="365125" cy="417512"/>
            <a:chOff x="4570" y="2857"/>
            <a:chExt cx="369" cy="48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409700" y="2476500"/>
            <a:ext cx="1104900" cy="2286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TextBox 31"/>
          <p:cNvSpPr txBox="1">
            <a:spLocks noChangeArrowheads="1"/>
          </p:cNvSpPr>
          <p:nvPr/>
        </p:nvSpPr>
        <p:spPr bwMode="auto">
          <a:xfrm>
            <a:off x="546100" y="3098800"/>
            <a:ext cx="107773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err="1" smtClean="0"/>
              <a:t>Facebook</a:t>
            </a:r>
            <a:endParaRPr lang="en-GB" sz="1800" dirty="0" smtClean="0"/>
          </a:p>
          <a:p>
            <a:pPr algn="ctr"/>
            <a:r>
              <a:rPr lang="en-GB" sz="1800" dirty="0" smtClean="0"/>
              <a:t>User</a:t>
            </a:r>
            <a:endParaRPr lang="en-US" sz="18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51100" y="325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Upload Photo</a:t>
            </a:r>
            <a:endParaRPr lang="en-US" sz="1600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22500" y="41656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Add Friend</a:t>
            </a:r>
            <a:endParaRPr lang="en-US" sz="1600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460500" y="3022600"/>
            <a:ext cx="990600" cy="4572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1384300" y="3556000"/>
            <a:ext cx="914400" cy="7620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298700" y="50800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Add Application</a:t>
            </a:r>
            <a:endParaRPr lang="en-US" sz="1600" dirty="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155700" y="3784600"/>
            <a:ext cx="1219200" cy="14478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22900" y="1638300"/>
            <a:ext cx="1625600" cy="850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Accept Terms</a:t>
            </a:r>
            <a:endParaRPr lang="en-GB" sz="1600" dirty="0" smtClean="0"/>
          </a:p>
          <a:p>
            <a:r>
              <a:rPr lang="en-GB" sz="1600" dirty="0" smtClean="0"/>
              <a:t>Of Service</a:t>
            </a:r>
            <a:endParaRPr lang="en-US" sz="1600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75100" y="2184400"/>
            <a:ext cx="1447800" cy="1524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24300" y="18542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&lt;&lt;include&gt;&gt;</a:t>
            </a:r>
            <a:endParaRPr lang="en-US" sz="1800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499100" y="2870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Edit Privacy</a:t>
            </a:r>
            <a:endParaRPr lang="en-GB" sz="1600" dirty="0" smtClean="0"/>
          </a:p>
          <a:p>
            <a:r>
              <a:rPr lang="en-GB" sz="1600" dirty="0" smtClean="0"/>
              <a:t>Settings</a:t>
            </a:r>
            <a:endParaRPr lang="en-US" sz="1600" dirty="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746500" y="2565400"/>
            <a:ext cx="1752600" cy="6096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432300" y="24765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&lt;&lt;extend&gt;&gt;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1625600" y="1435100"/>
            <a:ext cx="5803900" cy="4559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7208" y="1407468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Facebook</a:t>
            </a:r>
            <a:endParaRPr lang="en-US" dirty="0"/>
          </a:p>
        </p:txBody>
      </p:sp>
      <p:grpSp>
        <p:nvGrpSpPr>
          <p:cNvPr id="5" name="Group 11"/>
          <p:cNvGrpSpPr/>
          <p:nvPr/>
        </p:nvGrpSpPr>
        <p:grpSpPr bwMode="auto">
          <a:xfrm>
            <a:off x="7988300" y="3871913"/>
            <a:ext cx="365125" cy="417512"/>
            <a:chOff x="4570" y="2857"/>
            <a:chExt cx="369" cy="480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1"/>
          <p:cNvSpPr txBox="1">
            <a:spLocks noChangeArrowheads="1"/>
          </p:cNvSpPr>
          <p:nvPr/>
        </p:nvSpPr>
        <p:spPr bwMode="auto">
          <a:xfrm>
            <a:off x="7567927" y="4343400"/>
            <a:ext cx="15760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smtClean="0"/>
              <a:t>Another</a:t>
            </a:r>
            <a:endParaRPr lang="en-GB" sz="1800" dirty="0" smtClean="0"/>
          </a:p>
          <a:p>
            <a:pPr algn="ctr"/>
            <a:r>
              <a:rPr lang="en-GB" sz="1800" dirty="0" err="1" smtClean="0"/>
              <a:t>Facebook</a:t>
            </a:r>
            <a:r>
              <a:rPr lang="en-GB" sz="1800" dirty="0" smtClean="0"/>
              <a:t> User</a:t>
            </a:r>
            <a:endParaRPr lang="en-US" sz="1800" dirty="0"/>
          </a:p>
        </p:txBody>
      </p:sp>
      <p:grpSp>
        <p:nvGrpSpPr>
          <p:cNvPr id="18" name="Group 11"/>
          <p:cNvGrpSpPr/>
          <p:nvPr/>
        </p:nvGrpSpPr>
        <p:grpSpPr bwMode="auto">
          <a:xfrm>
            <a:off x="8001000" y="2652713"/>
            <a:ext cx="365125" cy="417512"/>
            <a:chOff x="4570" y="2857"/>
            <a:chExt cx="369" cy="480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31"/>
          <p:cNvSpPr txBox="1">
            <a:spLocks noChangeArrowheads="1"/>
          </p:cNvSpPr>
          <p:nvPr/>
        </p:nvSpPr>
        <p:spPr bwMode="auto">
          <a:xfrm>
            <a:off x="7696200" y="3136900"/>
            <a:ext cx="108234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err="1" smtClean="0"/>
              <a:t>Facebook</a:t>
            </a:r>
            <a:endParaRPr lang="en-GB" sz="1800" dirty="0" smtClean="0"/>
          </a:p>
          <a:p>
            <a:pPr algn="ctr"/>
            <a:r>
              <a:rPr lang="en-GB" sz="1800" dirty="0" smtClean="0"/>
              <a:t>Admin</a:t>
            </a:r>
            <a:endParaRPr lang="en-US" sz="1800" dirty="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549900" y="36830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Maintain</a:t>
            </a:r>
            <a:endParaRPr lang="en-GB" sz="1600" dirty="0" smtClean="0"/>
          </a:p>
          <a:p>
            <a:pPr algn="ctr"/>
            <a:r>
              <a:rPr lang="en-GB" sz="1600" dirty="0" err="1" smtClean="0"/>
              <a:t>Facebook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43" idx="6"/>
          </p:cNvCxnSpPr>
          <p:nvPr/>
        </p:nvCxnSpPr>
        <p:spPr bwMode="auto">
          <a:xfrm rot="5400000">
            <a:off x="6978650" y="3257550"/>
            <a:ext cx="838200" cy="69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3" idx="6"/>
          </p:cNvCxnSpPr>
          <p:nvPr/>
        </p:nvCxnSpPr>
        <p:spPr bwMode="auto">
          <a:xfrm>
            <a:off x="3721100" y="4508500"/>
            <a:ext cx="40005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11"/>
          <p:cNvGrpSpPr/>
          <p:nvPr/>
        </p:nvGrpSpPr>
        <p:grpSpPr bwMode="auto">
          <a:xfrm>
            <a:off x="8077200" y="5141913"/>
            <a:ext cx="365125" cy="417512"/>
            <a:chOff x="4570" y="2857"/>
            <a:chExt cx="369" cy="480"/>
          </a:xfrm>
        </p:grpSpPr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7696200" y="5626100"/>
            <a:ext cx="127470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smtClean="0"/>
              <a:t>Application</a:t>
            </a:r>
            <a:endParaRPr lang="en-GB" sz="1800" dirty="0" smtClean="0"/>
          </a:p>
          <a:p>
            <a:pPr algn="ctr"/>
            <a:r>
              <a:rPr lang="en-GB" sz="1800" dirty="0" smtClean="0"/>
              <a:t>Provider</a:t>
            </a:r>
            <a:endParaRPr lang="en-US" sz="1800" dirty="0"/>
          </a:p>
        </p:txBody>
      </p:sp>
      <p:cxnSp>
        <p:nvCxnSpPr>
          <p:cNvPr id="57" name="Straight Connector 56"/>
          <p:cNvCxnSpPr>
            <a:stCxn id="16" idx="6"/>
          </p:cNvCxnSpPr>
          <p:nvPr/>
        </p:nvCxnSpPr>
        <p:spPr bwMode="auto">
          <a:xfrm>
            <a:off x="3797300" y="5422900"/>
            <a:ext cx="41148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7137400" y="2222500"/>
            <a:ext cx="1244600" cy="558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sz="2400" b="1" i="0" u="none" strike="noStrike" spc="150" normalizeH="0" baseline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anose="02020603050405020304" charset="0"/>
              </a:rPr>
              <a:t>NFR2</a:t>
            </a:r>
            <a:endParaRPr kumimoji="0" lang="en-US" sz="2400" b="1" i="0" u="none" strike="noStrike" spc="150" normalizeH="0" baseline="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Times New Roman" panose="02020603050405020304" charset="0"/>
            </a:endParaRPr>
          </a:p>
        </p:txBody>
      </p:sp>
      <p:cxnSp>
        <p:nvCxnSpPr>
          <p:cNvPr id="56" name="Straight Arrow Connector 55"/>
          <p:cNvCxnSpPr>
            <a:stCxn id="47" idx="1"/>
            <a:endCxn id="4" idx="6"/>
          </p:cNvCxnSpPr>
          <p:nvPr/>
        </p:nvCxnSpPr>
        <p:spPr bwMode="auto">
          <a:xfrm rot="10800000">
            <a:off x="3949700" y="2324100"/>
            <a:ext cx="3187700" cy="1778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1"/>
            <a:endCxn id="43" idx="7"/>
          </p:cNvCxnSpPr>
          <p:nvPr/>
        </p:nvCxnSpPr>
        <p:spPr bwMode="auto">
          <a:xfrm rot="10800000" flipV="1">
            <a:off x="6829036" y="2501899"/>
            <a:ext cx="308365" cy="1281533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7" idx="1"/>
          </p:cNvCxnSpPr>
          <p:nvPr/>
        </p:nvCxnSpPr>
        <p:spPr bwMode="auto">
          <a:xfrm rot="10800000" flipV="1">
            <a:off x="3898900" y="2501900"/>
            <a:ext cx="3238500" cy="95250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7338"/>
            <a:ext cx="8559552" cy="4575175"/>
          </a:xfrm>
        </p:spPr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Good exemplar of industrial-strength use case document:</a:t>
            </a:r>
            <a:endParaRPr lang="en-GB" sz="2400" dirty="0" smtClean="0"/>
          </a:p>
          <a:p>
            <a:pPr lvl="1"/>
            <a:r>
              <a:rPr lang="en-US" sz="2000" dirty="0" smtClean="0">
                <a:hlinkClick r:id="rId1"/>
              </a:rPr>
              <a:t>http://www.cs.mcgill.ca/~joerg/taosd/TAOSD/TAOSD_files/AOM_Case_Study.pdf</a:t>
            </a:r>
            <a:endParaRPr lang="en-US" sz="2000" dirty="0" smtClean="0"/>
          </a:p>
          <a:p>
            <a:pPr lvl="1"/>
            <a:endParaRPr lang="en-GB" sz="2000" dirty="0" smtClean="0"/>
          </a:p>
          <a:p>
            <a:r>
              <a:rPr lang="en-GB" sz="2400" dirty="0" smtClean="0"/>
              <a:t>Use cases used in acceptance testing:</a:t>
            </a:r>
            <a:endParaRPr lang="en-GB" sz="2400" dirty="0" smtClean="0"/>
          </a:p>
          <a:p>
            <a:pPr lvl="1"/>
            <a:r>
              <a:rPr lang="en-GB" sz="2000" dirty="0" smtClean="0"/>
              <a:t>http://www.ibm.com/developerworks/rational/library/04/r-3217/index.html?S_TACT=105AGX15&amp;S_CMP=EDU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641026"/>
          <p:cNvSpPr>
            <a:spLocks noChangeArrowheads="1" noChangeShapeType="1" noTextEdit="1"/>
          </p:cNvSpPr>
          <p:nvPr/>
        </p:nvSpPr>
        <p:spPr bwMode="black">
          <a:xfrm>
            <a:off x="6162512" y="770814"/>
            <a:ext cx="1622425" cy="2392362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23900" kern="10" dirty="0">
                <a:ln w="9525">
                  <a:noFill/>
                  <a:round/>
                </a:ln>
                <a:gradFill rotWithShape="1">
                  <a:gsLst>
                    <a:gs pos="0">
                      <a:schemeClr val="bg2">
                        <a:alpha val="50000"/>
                      </a:schemeClr>
                    </a:gs>
                    <a:gs pos="100000">
                      <a:srgbClr val="C7C7C7"/>
                    </a:gs>
                  </a:gsLst>
                  <a:lin ang="5400000" scaled="1"/>
                </a:gradFill>
                <a:latin typeface="Calibri" panose="020F0502020204030204" charset="0"/>
              </a:rPr>
              <a:t>?</a:t>
            </a:r>
            <a:endParaRPr lang="en-US" sz="23900" kern="10" dirty="0">
              <a:ln w="9525">
                <a:noFill/>
                <a:round/>
              </a:ln>
              <a:gradFill rotWithShape="1">
                <a:gsLst>
                  <a:gs pos="0">
                    <a:schemeClr val="bg2">
                      <a:alpha val="50000"/>
                    </a:schemeClr>
                  </a:gs>
                  <a:gs pos="100000">
                    <a:srgbClr val="C7C7C7"/>
                  </a:gs>
                </a:gsLst>
                <a:lin ang="5400000" scaled="1"/>
              </a:gradFill>
              <a:latin typeface="Calibri" panose="020F050202020403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11761" y="2204864"/>
            <a:ext cx="38098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Question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824" y="0"/>
            <a:ext cx="7496175" cy="1143000"/>
          </a:xfrm>
        </p:spPr>
        <p:txBody>
          <a:bodyPr/>
          <a:lstStyle/>
          <a:p>
            <a:r>
              <a:rPr lang="en-GB" dirty="0" smtClean="0"/>
              <a:t>Functional use cases</a:t>
            </a:r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451100" y="198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Create</a:t>
            </a:r>
            <a:endParaRPr lang="en-GB" sz="1600" dirty="0" smtClean="0"/>
          </a:p>
          <a:p>
            <a:r>
              <a:rPr lang="en-GB" sz="1600" dirty="0" smtClean="0"/>
              <a:t>Account</a:t>
            </a:r>
            <a:endParaRPr lang="en-US" sz="1600" dirty="0"/>
          </a:p>
        </p:txBody>
      </p:sp>
      <p:grpSp>
        <p:nvGrpSpPr>
          <p:cNvPr id="3" name="Group 11"/>
          <p:cNvGrpSpPr/>
          <p:nvPr/>
        </p:nvGrpSpPr>
        <p:grpSpPr bwMode="auto">
          <a:xfrm>
            <a:off x="901700" y="2589213"/>
            <a:ext cx="365125" cy="417512"/>
            <a:chOff x="4570" y="2857"/>
            <a:chExt cx="369" cy="480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21"/>
          <p:cNvSpPr>
            <a:spLocks noChangeShapeType="1"/>
          </p:cNvSpPr>
          <p:nvPr/>
        </p:nvSpPr>
        <p:spPr bwMode="auto">
          <a:xfrm flipV="1">
            <a:off x="1409700" y="2476500"/>
            <a:ext cx="1104900" cy="2286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" name="TextBox 31"/>
          <p:cNvSpPr txBox="1">
            <a:spLocks noChangeArrowheads="1"/>
          </p:cNvSpPr>
          <p:nvPr/>
        </p:nvSpPr>
        <p:spPr bwMode="auto">
          <a:xfrm>
            <a:off x="546100" y="3098800"/>
            <a:ext cx="107773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err="1" smtClean="0"/>
              <a:t>Facebook</a:t>
            </a:r>
            <a:endParaRPr lang="en-GB" sz="1800" dirty="0" smtClean="0"/>
          </a:p>
          <a:p>
            <a:pPr algn="ctr"/>
            <a:r>
              <a:rPr lang="en-GB" sz="1800" dirty="0" smtClean="0"/>
              <a:t>User</a:t>
            </a:r>
            <a:endParaRPr lang="en-US" sz="18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451100" y="325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Upload Photo</a:t>
            </a:r>
            <a:endParaRPr lang="en-US" sz="1600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2222500" y="41656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Add Friend</a:t>
            </a:r>
            <a:endParaRPr lang="en-US" sz="1600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1460500" y="3022600"/>
            <a:ext cx="990600" cy="4572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1384300" y="3556000"/>
            <a:ext cx="914400" cy="7620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298700" y="50800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Add Application</a:t>
            </a:r>
            <a:endParaRPr lang="en-US" sz="1600" dirty="0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1155700" y="3784600"/>
            <a:ext cx="1219200" cy="1447800"/>
          </a:xfrm>
          <a:prstGeom prst="line">
            <a:avLst/>
          </a:prstGeom>
          <a:noFill/>
          <a:ln w="4826">
            <a:solidFill>
              <a:srgbClr val="000000"/>
            </a:solidFill>
            <a:round/>
            <a:tailEnd type="none" w="lg" len="lg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422900" y="1803400"/>
            <a:ext cx="1625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Accept Terms</a:t>
            </a:r>
            <a:endParaRPr lang="en-GB" sz="1600" dirty="0" smtClean="0"/>
          </a:p>
          <a:p>
            <a:r>
              <a:rPr lang="en-GB" sz="1600" dirty="0" smtClean="0"/>
              <a:t>Of Service</a:t>
            </a:r>
            <a:endParaRPr lang="en-US" sz="1600" dirty="0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V="1">
            <a:off x="3975100" y="2184400"/>
            <a:ext cx="1447800" cy="1524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24300" y="18542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&lt;&lt;include&gt;&gt;</a:t>
            </a:r>
            <a:endParaRPr lang="en-US" sz="1800" dirty="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5499100" y="2870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Edit Privacy</a:t>
            </a:r>
            <a:endParaRPr lang="en-GB" sz="1600" dirty="0" smtClean="0"/>
          </a:p>
          <a:p>
            <a:r>
              <a:rPr lang="en-GB" sz="1600" dirty="0" smtClean="0"/>
              <a:t>Settings</a:t>
            </a:r>
            <a:endParaRPr lang="en-US" sz="1600" dirty="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746500" y="2565400"/>
            <a:ext cx="1752600" cy="6096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532514" y="288555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&lt;&lt;extend&gt;&gt;</a:t>
            </a:r>
            <a:endParaRPr lang="en-US" sz="1800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1625600" y="1435100"/>
            <a:ext cx="5803900" cy="45593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57208" y="1407468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 smtClean="0"/>
              <a:t>Facebook</a:t>
            </a:r>
            <a:endParaRPr lang="en-US" dirty="0"/>
          </a:p>
        </p:txBody>
      </p:sp>
      <p:grpSp>
        <p:nvGrpSpPr>
          <p:cNvPr id="28" name="Group 11"/>
          <p:cNvGrpSpPr/>
          <p:nvPr/>
        </p:nvGrpSpPr>
        <p:grpSpPr bwMode="auto">
          <a:xfrm>
            <a:off x="7988300" y="3871913"/>
            <a:ext cx="365125" cy="417512"/>
            <a:chOff x="4570" y="2857"/>
            <a:chExt cx="369" cy="480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1"/>
          <p:cNvSpPr txBox="1">
            <a:spLocks noChangeArrowheads="1"/>
          </p:cNvSpPr>
          <p:nvPr/>
        </p:nvSpPr>
        <p:spPr bwMode="auto">
          <a:xfrm>
            <a:off x="7567927" y="4343400"/>
            <a:ext cx="157607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smtClean="0"/>
              <a:t>Another</a:t>
            </a:r>
            <a:endParaRPr lang="en-GB" sz="1800" dirty="0" smtClean="0"/>
          </a:p>
          <a:p>
            <a:pPr algn="ctr"/>
            <a:r>
              <a:rPr lang="en-GB" sz="1800" dirty="0" err="1" smtClean="0"/>
              <a:t>Facebook</a:t>
            </a:r>
            <a:r>
              <a:rPr lang="en-GB" sz="1800" dirty="0" smtClean="0"/>
              <a:t> User</a:t>
            </a:r>
            <a:endParaRPr lang="en-US" sz="1800" dirty="0"/>
          </a:p>
        </p:txBody>
      </p:sp>
      <p:grpSp>
        <p:nvGrpSpPr>
          <p:cNvPr id="37" name="Group 11"/>
          <p:cNvGrpSpPr/>
          <p:nvPr/>
        </p:nvGrpSpPr>
        <p:grpSpPr bwMode="auto">
          <a:xfrm>
            <a:off x="8001000" y="2652713"/>
            <a:ext cx="365125" cy="417512"/>
            <a:chOff x="4570" y="2857"/>
            <a:chExt cx="369" cy="480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Box 31"/>
          <p:cNvSpPr txBox="1">
            <a:spLocks noChangeArrowheads="1"/>
          </p:cNvSpPr>
          <p:nvPr/>
        </p:nvSpPr>
        <p:spPr bwMode="auto">
          <a:xfrm>
            <a:off x="7696200" y="3136900"/>
            <a:ext cx="108234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err="1" smtClean="0"/>
              <a:t>Facebook</a:t>
            </a:r>
            <a:endParaRPr lang="en-GB" sz="1800" dirty="0" smtClean="0"/>
          </a:p>
          <a:p>
            <a:pPr algn="ctr"/>
            <a:r>
              <a:rPr lang="en-GB" sz="1800" dirty="0" smtClean="0"/>
              <a:t>Admin</a:t>
            </a:r>
            <a:endParaRPr lang="en-US" sz="1800" dirty="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5549900" y="36830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Maintain</a:t>
            </a:r>
            <a:endParaRPr lang="en-GB" sz="1600" dirty="0" smtClean="0"/>
          </a:p>
          <a:p>
            <a:pPr algn="ctr"/>
            <a:r>
              <a:rPr lang="en-GB" sz="1600" dirty="0" err="1" smtClean="0"/>
              <a:t>Facebook</a:t>
            </a:r>
            <a:endParaRPr lang="en-US" sz="1600" dirty="0"/>
          </a:p>
        </p:txBody>
      </p:sp>
      <p:cxnSp>
        <p:nvCxnSpPr>
          <p:cNvPr id="45" name="Straight Connector 44"/>
          <p:cNvCxnSpPr>
            <a:endCxn id="43" idx="6"/>
          </p:cNvCxnSpPr>
          <p:nvPr/>
        </p:nvCxnSpPr>
        <p:spPr bwMode="auto">
          <a:xfrm rot="5400000">
            <a:off x="6978650" y="3257550"/>
            <a:ext cx="838200" cy="698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13" idx="6"/>
          </p:cNvCxnSpPr>
          <p:nvPr/>
        </p:nvCxnSpPr>
        <p:spPr bwMode="auto">
          <a:xfrm>
            <a:off x="3721100" y="4508500"/>
            <a:ext cx="400050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11"/>
          <p:cNvGrpSpPr/>
          <p:nvPr/>
        </p:nvGrpSpPr>
        <p:grpSpPr bwMode="auto">
          <a:xfrm>
            <a:off x="8077200" y="5141913"/>
            <a:ext cx="365125" cy="417512"/>
            <a:chOff x="4570" y="2857"/>
            <a:chExt cx="369" cy="480"/>
          </a:xfrm>
        </p:grpSpPr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667" y="2857"/>
              <a:ext cx="186" cy="1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4756" y="3017"/>
              <a:ext cx="3" cy="1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4627" y="3058"/>
              <a:ext cx="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5"/>
            <p:cNvSpPr/>
            <p:nvPr/>
          </p:nvSpPr>
          <p:spPr bwMode="auto">
            <a:xfrm>
              <a:off x="4570" y="3168"/>
              <a:ext cx="369" cy="169"/>
            </a:xfrm>
            <a:custGeom>
              <a:avLst/>
              <a:gdLst>
                <a:gd name="T0" fmla="*/ 0 w 34"/>
                <a:gd name="T1" fmla="*/ 1680 h 17"/>
                <a:gd name="T2" fmla="*/ 2008 w 34"/>
                <a:gd name="T3" fmla="*/ 0 h 17"/>
                <a:gd name="T4" fmla="*/ 4005 w 34"/>
                <a:gd name="T5" fmla="*/ 1680 h 17"/>
                <a:gd name="T6" fmla="*/ 0 60000 65536"/>
                <a:gd name="T7" fmla="*/ 0 60000 65536"/>
                <a:gd name="T8" fmla="*/ 0 60000 65536"/>
                <a:gd name="T9" fmla="*/ 0 w 34"/>
                <a:gd name="T10" fmla="*/ 0 h 17"/>
                <a:gd name="T11" fmla="*/ 34 w 34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7696200" y="5626100"/>
            <a:ext cx="127470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GB" sz="1800" dirty="0" smtClean="0"/>
              <a:t>Application</a:t>
            </a:r>
            <a:endParaRPr lang="en-GB" sz="1800" dirty="0" smtClean="0"/>
          </a:p>
          <a:p>
            <a:pPr algn="ctr"/>
            <a:r>
              <a:rPr lang="en-GB" sz="1800" dirty="0" smtClean="0"/>
              <a:t>Provider</a:t>
            </a:r>
            <a:endParaRPr lang="en-US" sz="1800" dirty="0"/>
          </a:p>
        </p:txBody>
      </p:sp>
      <p:cxnSp>
        <p:nvCxnSpPr>
          <p:cNvPr id="57" name="Straight Connector 56"/>
          <p:cNvCxnSpPr>
            <a:stCxn id="16" idx="6"/>
          </p:cNvCxnSpPr>
          <p:nvPr/>
        </p:nvCxnSpPr>
        <p:spPr bwMode="auto">
          <a:xfrm>
            <a:off x="3797300" y="5422900"/>
            <a:ext cx="4114800" cy="12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1" name="Group 80"/>
          <p:cNvGrpSpPr/>
          <p:nvPr/>
        </p:nvGrpSpPr>
        <p:grpSpPr>
          <a:xfrm>
            <a:off x="3745935" y="2742406"/>
            <a:ext cx="3693038" cy="3807840"/>
            <a:chOff x="3745935" y="2742406"/>
            <a:chExt cx="3693038" cy="3807840"/>
          </a:xfrm>
        </p:grpSpPr>
        <p:sp>
          <p:nvSpPr>
            <p:cNvPr id="59" name="Oval 4"/>
            <p:cNvSpPr>
              <a:spLocks noChangeArrowheads="1"/>
            </p:cNvSpPr>
            <p:nvPr/>
          </p:nvSpPr>
          <p:spPr bwMode="auto">
            <a:xfrm>
              <a:off x="3745935" y="2742406"/>
              <a:ext cx="1101801" cy="655638"/>
            </a:xfrm>
            <a:prstGeom prst="ellipse">
              <a:avLst/>
            </a:prstGeom>
            <a:noFill/>
            <a:ln w="57150">
              <a:solidFill>
                <a:srgbClr val="EB192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4527296" y="5626321"/>
              <a:ext cx="2911677" cy="923925"/>
            </a:xfrm>
            <a:prstGeom prst="rect">
              <a:avLst/>
            </a:prstGeom>
            <a:solidFill>
              <a:srgbClr val="EB1921"/>
            </a:solidFill>
            <a:ln w="9525">
              <a:solidFill>
                <a:srgbClr val="EB1921"/>
              </a:solidFill>
              <a:miter lim="800000"/>
            </a:ln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Extend is used when a use case conditionally adds steps to another </a:t>
              </a:r>
              <a:r>
                <a:rPr lang="en-GB" dirty="0" smtClean="0">
                  <a:solidFill>
                    <a:schemeClr val="bg1"/>
                  </a:solidFill>
                </a:rPr>
                <a:t>use case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Arrow Connector 33"/>
            <p:cNvCxnSpPr>
              <a:stCxn id="60" idx="0"/>
              <a:endCxn id="59" idx="4"/>
            </p:cNvCxnSpPr>
            <p:nvPr/>
          </p:nvCxnSpPr>
          <p:spPr bwMode="auto">
            <a:xfrm flipH="1" flipV="1">
              <a:off x="4296836" y="3398044"/>
              <a:ext cx="1686299" cy="222827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4192310" y="30381"/>
            <a:ext cx="4951756" cy="2247901"/>
            <a:chOff x="4192310" y="30381"/>
            <a:chExt cx="4951756" cy="2247901"/>
          </a:xfrm>
        </p:grpSpPr>
        <p:sp>
          <p:nvSpPr>
            <p:cNvPr id="67" name="Oval 4"/>
            <p:cNvSpPr>
              <a:spLocks noChangeArrowheads="1"/>
            </p:cNvSpPr>
            <p:nvPr/>
          </p:nvSpPr>
          <p:spPr bwMode="auto">
            <a:xfrm>
              <a:off x="4192310" y="1690907"/>
              <a:ext cx="1101801" cy="587375"/>
            </a:xfrm>
            <a:prstGeom prst="ellipse">
              <a:avLst/>
            </a:prstGeom>
            <a:noFill/>
            <a:ln w="57150">
              <a:solidFill>
                <a:srgbClr val="EB192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5"/>
            <p:cNvSpPr txBox="1">
              <a:spLocks noChangeArrowheads="1"/>
            </p:cNvSpPr>
            <p:nvPr/>
          </p:nvSpPr>
          <p:spPr bwMode="auto">
            <a:xfrm>
              <a:off x="6232389" y="30381"/>
              <a:ext cx="2911677" cy="1200150"/>
            </a:xfrm>
            <a:prstGeom prst="rect">
              <a:avLst/>
            </a:prstGeom>
            <a:solidFill>
              <a:srgbClr val="EB1921"/>
            </a:solidFill>
            <a:ln w="9525">
              <a:solidFill>
                <a:srgbClr val="EB1921"/>
              </a:solidFill>
              <a:miter lim="800000"/>
            </a:ln>
          </p:spPr>
          <p:txBody>
            <a:bodyPr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Include is used to extract use case fragments that are duplicated in multiple use cases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/>
            <p:cNvCxnSpPr>
              <a:endCxn id="67" idx="7"/>
            </p:cNvCxnSpPr>
            <p:nvPr/>
          </p:nvCxnSpPr>
          <p:spPr bwMode="auto">
            <a:xfrm flipH="1">
              <a:off x="5132037" y="1230531"/>
              <a:ext cx="1850654" cy="5463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8" name="Line 21"/>
          <p:cNvSpPr>
            <a:spLocks noChangeShapeType="1"/>
          </p:cNvSpPr>
          <p:nvPr/>
        </p:nvSpPr>
        <p:spPr bwMode="auto">
          <a:xfrm flipV="1">
            <a:off x="3721100" y="2476500"/>
            <a:ext cx="2030792" cy="2804584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115388" y="477258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&lt;&lt;include&gt;&gt;</a:t>
            </a:r>
            <a:endParaRPr 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6372225" y="1143000"/>
            <a:ext cx="2215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Include用于提取多个重复的用例片段用例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267585" y="5805170"/>
            <a:ext cx="2167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当用例有条件地向另一个用例添加步骤时，使用Extend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12260" y="131064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包含谁，</a:t>
            </a:r>
            <a:r>
              <a:rPr lang="zh-CN" altLang="en-US"/>
              <a:t>指向谁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442460" y="5349875"/>
            <a:ext cx="250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谁用，指向</a:t>
            </a:r>
            <a:r>
              <a:rPr lang="zh-CN" altLang="en-US"/>
              <a:t>谁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65015" y="2179955"/>
            <a:ext cx="101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4430395" y="3208020"/>
            <a:ext cx="93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15900" y="203200"/>
          <a:ext cx="8686800" cy="625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0"/>
                <a:gridCol w="59817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i="1" dirty="0" smtClean="0"/>
                        <a:t>Create Account</a:t>
                      </a:r>
                      <a:endParaRPr lang="en-US" sz="17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Facebook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None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intends to create a new </a:t>
                      </a:r>
                      <a:r>
                        <a:rPr lang="en-GB" sz="1700" dirty="0" err="1" smtClean="0"/>
                        <a:t>facebook</a:t>
                      </a:r>
                      <a:r>
                        <a:rPr lang="en-GB" sz="1700" baseline="0" dirty="0" smtClean="0"/>
                        <a:t> account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r>
                        <a:rPr lang="en-GB" sz="1700" dirty="0" smtClean="0"/>
                        <a:t> is at the </a:t>
                      </a:r>
                      <a:r>
                        <a:rPr lang="en-GB" sz="1700" dirty="0" err="1" smtClean="0"/>
                        <a:t>facebook</a:t>
                      </a:r>
                      <a:r>
                        <a:rPr lang="en-GB" sz="1700" dirty="0" smtClean="0"/>
                        <a:t> website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enters user details (name, email, password, sex, DOB) into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US" sz="1700" baseline="0" dirty="0" smtClean="0"/>
                        <a:t> and requests signup</a:t>
                      </a:r>
                      <a:endParaRPr lang="en-US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baseline="0" dirty="0" smtClean="0"/>
                        <a:t> validates user details &amp; presents terms of service</a:t>
                      </a:r>
                      <a:endParaRPr lang="en-GB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u="sng" baseline="0" dirty="0" smtClean="0"/>
                        <a:t>Accepts Terms of Service</a:t>
                      </a:r>
                      <a:endParaRPr lang="en-GB" sz="1700" u="sng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creates user account and asks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r>
                        <a:rPr lang="en-GB" sz="1700" u="none" baseline="0" dirty="0" smtClean="0"/>
                        <a:t> to create a profile</a:t>
                      </a:r>
                      <a:endParaRPr 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 </a:t>
                      </a:r>
                      <a:r>
                        <a:rPr lang="en-GB" sz="1700" u="none" baseline="0" dirty="0" smtClean="0"/>
                        <a:t>enters profile information</a:t>
                      </a:r>
                      <a:endParaRPr 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stores profile information and presents welcome page to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endParaRPr lang="en-GB" sz="17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5a.1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defers profile</a:t>
                      </a:r>
                      <a:endParaRPr lang="en-GB" sz="1700" baseline="0" dirty="0" smtClean="0"/>
                    </a:p>
                    <a:p>
                      <a:r>
                        <a:rPr lang="en-GB" sz="1700" dirty="0" smtClean="0"/>
                        <a:t>5a.2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GB" sz="1700" dirty="0" smtClean="0"/>
                        <a:t> presents</a:t>
                      </a:r>
                      <a:r>
                        <a:rPr lang="en-GB" sz="1700" baseline="0" dirty="0" smtClean="0"/>
                        <a:t> welcome page to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2a. User</a:t>
                      </a:r>
                      <a:r>
                        <a:rPr lang="en-GB" sz="1700" baseline="0" dirty="0" smtClean="0"/>
                        <a:t> details cannot be validated. Registration is denied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has</a:t>
                      </a:r>
                      <a:r>
                        <a:rPr lang="en-GB" sz="1700" baseline="0" dirty="0" smtClean="0"/>
                        <a:t> a registered </a:t>
                      </a:r>
                      <a:r>
                        <a:rPr lang="en-GB" sz="1700" baseline="0" dirty="0" err="1" smtClean="0"/>
                        <a:t>facebook</a:t>
                      </a:r>
                      <a:r>
                        <a:rPr lang="en-GB" sz="1700" baseline="0" dirty="0" smtClean="0"/>
                        <a:t> account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187450" y="621030"/>
            <a:ext cx="1078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属于</a:t>
            </a:r>
            <a:r>
              <a:rPr lang="zh-CN" altLang="en-US"/>
              <a:t>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00695" y="2564765"/>
            <a:ext cx="92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03800" y="4004945"/>
            <a:ext cx="72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56325" y="5085080"/>
            <a:ext cx="658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down the use cases for:</a:t>
            </a:r>
            <a:endParaRPr lang="en-GB" dirty="0" smtClean="0"/>
          </a:p>
          <a:p>
            <a:pPr lvl="1"/>
            <a:r>
              <a:rPr lang="en-GB" dirty="0" smtClean="0"/>
              <a:t>Add Friend</a:t>
            </a:r>
            <a:endParaRPr lang="en-GB" dirty="0" smtClean="0"/>
          </a:p>
          <a:p>
            <a:pPr lvl="1"/>
            <a:r>
              <a:rPr lang="en-GB" dirty="0" smtClean="0"/>
              <a:t>Add Application</a:t>
            </a:r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</p:nvPr>
        </p:nvGraphicFramePr>
        <p:xfrm>
          <a:off x="215900" y="203200"/>
          <a:ext cx="8686800" cy="625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6600"/>
                <a:gridCol w="66802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i="1" dirty="0" smtClean="0"/>
                        <a:t>Add Friend</a:t>
                      </a:r>
                      <a:endParaRPr lang="en-US" sz="17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Facebook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smtClean="0"/>
                        <a:t>Another</a:t>
                      </a:r>
                      <a:r>
                        <a:rPr lang="en-GB" sz="1700" i="1" baseline="0" dirty="0" smtClean="0"/>
                        <a:t>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dirty="0" smtClean="0"/>
                        <a:t> </a:t>
                      </a:r>
                      <a:r>
                        <a:rPr lang="en-GB" sz="1700" i="1" dirty="0" smtClean="0"/>
                        <a:t>User</a:t>
                      </a:r>
                      <a:r>
                        <a:rPr lang="en-GB" sz="1700" dirty="0" smtClean="0"/>
                        <a:t> intends to add </a:t>
                      </a:r>
                      <a:r>
                        <a:rPr lang="en-GB" sz="1700" i="1" dirty="0" smtClean="0"/>
                        <a:t>Another</a:t>
                      </a:r>
                      <a:r>
                        <a:rPr lang="en-GB" sz="1700" dirty="0" smtClean="0"/>
                        <a:t>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GB" sz="1700" dirty="0" smtClean="0"/>
                        <a:t> </a:t>
                      </a:r>
                      <a:r>
                        <a:rPr lang="en-GB" sz="1700" i="1" dirty="0" smtClean="0"/>
                        <a:t>User</a:t>
                      </a:r>
                      <a:r>
                        <a:rPr lang="en-GB" sz="1700" baseline="0" dirty="0" smtClean="0"/>
                        <a:t> as a friend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is logged in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requests a list of potential friends</a:t>
                      </a:r>
                      <a:endParaRPr lang="en-US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baseline="0" dirty="0" smtClean="0"/>
                        <a:t> suggests potential friends</a:t>
                      </a:r>
                      <a:endParaRPr lang="en-GB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u="none" baseline="0" dirty="0" smtClean="0"/>
                        <a:t>selects a friend, </a:t>
                      </a:r>
                      <a:r>
                        <a:rPr lang="en-GB" sz="1700" i="1" u="none" baseline="0" dirty="0" smtClean="0"/>
                        <a:t>Another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r>
                        <a:rPr lang="en-GB" sz="1700" u="none" baseline="0" dirty="0" smtClean="0"/>
                        <a:t>, to add</a:t>
                      </a:r>
                      <a:endParaRPr lang="en-GB" sz="1700" u="sng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informs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 </a:t>
                      </a:r>
                      <a:r>
                        <a:rPr lang="en-GB" sz="1700" u="none" baseline="0" dirty="0" smtClean="0"/>
                        <a:t>that it will need to confirm with </a:t>
                      </a:r>
                      <a:r>
                        <a:rPr lang="en-GB" sz="1700" i="1" u="none" baseline="0" dirty="0" smtClean="0"/>
                        <a:t>Another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 </a:t>
                      </a:r>
                      <a:r>
                        <a:rPr lang="en-GB" sz="1700" u="none" baseline="0" dirty="0" smtClean="0"/>
                        <a:t>first</a:t>
                      </a:r>
                      <a:endParaRPr 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contacts </a:t>
                      </a:r>
                      <a:r>
                        <a:rPr lang="en-GB" sz="1700" i="1" u="none" baseline="0" dirty="0" smtClean="0"/>
                        <a:t>Another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endParaRPr lang="en-GB" sz="1700" i="1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smtClean="0"/>
                        <a:t>Another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 </a:t>
                      </a:r>
                      <a:r>
                        <a:rPr lang="en-GB" sz="1700" u="none" baseline="0" dirty="0" smtClean="0"/>
                        <a:t>confirms friendship with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endParaRPr lang="en-GB" sz="1700" i="1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notifies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 </a:t>
                      </a:r>
                      <a:r>
                        <a:rPr lang="en-GB" sz="1700" u="none" baseline="0" dirty="0" smtClean="0"/>
                        <a:t>and adds </a:t>
                      </a:r>
                      <a:r>
                        <a:rPr lang="en-GB" sz="1700" i="1" u="none" baseline="0" dirty="0" smtClean="0"/>
                        <a:t>Another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</a:t>
                      </a:r>
                      <a:r>
                        <a:rPr lang="en-GB" sz="1700" u="none" baseline="0" dirty="0" smtClean="0"/>
                        <a:t> to his/her friend list</a:t>
                      </a:r>
                      <a:endParaRPr lang="en-GB" sz="17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1a: </a:t>
                      </a: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searches for potential friends using keywords</a:t>
                      </a:r>
                      <a:endParaRPr lang="en-GB" sz="1700" baseline="0" dirty="0" smtClean="0"/>
                    </a:p>
                    <a:p>
                      <a:r>
                        <a:rPr lang="en-GB" sz="1700" dirty="0" smtClean="0"/>
                        <a:t>3a: (additional step)</a:t>
                      </a:r>
                      <a:r>
                        <a:rPr lang="en-GB" sz="1700" baseline="0" dirty="0" smtClean="0"/>
                        <a:t> After selecting a friend,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adds a personal welcome message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6a: Another</a:t>
                      </a:r>
                      <a:r>
                        <a:rPr lang="en-GB" sz="1700" baseline="0" dirty="0" smtClean="0"/>
                        <a:t>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chooses to ignore. End.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r>
                        <a:rPr lang="en-GB" sz="1700" dirty="0" smtClean="0"/>
                        <a:t> is friends with </a:t>
                      </a:r>
                      <a:r>
                        <a:rPr lang="en-GB" sz="1700" i="1" dirty="0" smtClean="0"/>
                        <a:t>Another</a:t>
                      </a:r>
                      <a:r>
                        <a:rPr lang="en-GB" sz="1700" i="1" baseline="0" dirty="0" smtClean="0"/>
                        <a:t>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956810" y="5405755"/>
            <a:ext cx="206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表明</a:t>
            </a:r>
            <a:r>
              <a:rPr lang="zh-CN" altLang="en-US"/>
              <a:t>身份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228600" y="121920"/>
          <a:ext cx="8686800" cy="572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136"/>
                <a:gridCol w="671966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Use case name: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="1" i="1" dirty="0" smtClean="0"/>
                        <a:t>Add Application</a:t>
                      </a:r>
                      <a:endParaRPr lang="en-US" sz="1700" b="1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Scope: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Facebook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Primary actor: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Secondary actors: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smtClean="0"/>
                        <a:t>Application</a:t>
                      </a:r>
                      <a:r>
                        <a:rPr lang="en-GB" sz="1700" i="1" baseline="0" dirty="0" smtClean="0"/>
                        <a:t> Provider</a:t>
                      </a:r>
                      <a:endParaRPr lang="en-US" sz="17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Summary: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</a:t>
                      </a:r>
                      <a:r>
                        <a:rPr lang="en-GB" sz="1700" i="1" baseline="0" dirty="0" smtClean="0"/>
                        <a:t> </a:t>
                      </a:r>
                      <a:r>
                        <a:rPr lang="en-GB" sz="1700" baseline="0" dirty="0" smtClean="0"/>
                        <a:t>wishes to add a new application to his/her profile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Preconditions: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is logged in and has</a:t>
                      </a:r>
                      <a:r>
                        <a:rPr lang="en-GB" sz="1700" baseline="0" dirty="0" smtClean="0"/>
                        <a:t> chosen the application to add</a:t>
                      </a:r>
                      <a:endParaRPr lang="en-US" sz="1700" dirty="0"/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Main</a:t>
                      </a:r>
                      <a:r>
                        <a:rPr lang="en-GB" sz="1700" baseline="0" dirty="0" smtClean="0"/>
                        <a:t> success scenario: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sz="1700" i="1" dirty="0" err="1" smtClean="0"/>
                        <a:t>Facebook</a:t>
                      </a:r>
                      <a:r>
                        <a:rPr lang="en-GB" sz="1700" i="1" dirty="0" smtClean="0"/>
                        <a:t> User </a:t>
                      </a:r>
                      <a:r>
                        <a:rPr lang="en-GB" sz="1700" dirty="0" smtClean="0"/>
                        <a:t>requests application</a:t>
                      </a:r>
                      <a:r>
                        <a:rPr lang="en-GB" sz="1700" baseline="0" dirty="0" smtClean="0"/>
                        <a:t> to be added</a:t>
                      </a:r>
                      <a:endParaRPr lang="en-US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baseline="0" dirty="0" smtClean="0"/>
                        <a:t> prompts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to give permission for application to access his/her profile</a:t>
                      </a:r>
                      <a:endParaRPr lang="en-GB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 </a:t>
                      </a:r>
                      <a:r>
                        <a:rPr lang="en-GB" sz="1700" baseline="0" dirty="0" smtClean="0"/>
                        <a:t>grants permission</a:t>
                      </a:r>
                      <a:endParaRPr lang="en-GB" sz="1700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u="none" baseline="0" dirty="0" smtClean="0"/>
                        <a:t> adds application from </a:t>
                      </a:r>
                      <a:r>
                        <a:rPr lang="en-GB" sz="1700" i="1" u="none" baseline="0" dirty="0" smtClean="0"/>
                        <a:t>Application Provider </a:t>
                      </a:r>
                      <a:r>
                        <a:rPr lang="en-GB" sz="1700" u="none" baseline="0" dirty="0" smtClean="0"/>
                        <a:t>to profile</a:t>
                      </a:r>
                      <a:endParaRPr lang="en-GB" sz="1700" u="none" baseline="0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sz="1700" i="1" u="none" baseline="0" dirty="0" smtClean="0"/>
                        <a:t>Application Provider </a:t>
                      </a:r>
                      <a:r>
                        <a:rPr lang="en-GB" sz="1700" u="none" baseline="0" dirty="0" smtClean="0"/>
                        <a:t>accesses </a:t>
                      </a:r>
                      <a:r>
                        <a:rPr lang="en-GB" sz="1700" i="1" u="none" baseline="0" dirty="0" err="1" smtClean="0"/>
                        <a:t>Facebook</a:t>
                      </a:r>
                      <a:r>
                        <a:rPr lang="en-GB" sz="1700" i="1" u="none" baseline="0" dirty="0" smtClean="0"/>
                        <a:t> User’s </a:t>
                      </a:r>
                      <a:r>
                        <a:rPr lang="en-GB" sz="1700" u="none" baseline="0" dirty="0" smtClean="0"/>
                        <a:t>profile and starts</a:t>
                      </a:r>
                      <a:endParaRPr lang="en-GB" sz="1700" u="none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Alternatives: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baseline="0" dirty="0" smtClean="0"/>
                        <a:t>2a: Application is a </a:t>
                      </a:r>
                      <a:r>
                        <a:rPr lang="en-GB" sz="1700" baseline="0" dirty="0" err="1" smtClean="0"/>
                        <a:t>facebook</a:t>
                      </a:r>
                      <a:r>
                        <a:rPr lang="en-GB" sz="1700" baseline="0" dirty="0" smtClean="0"/>
                        <a:t> app, not from a 3</a:t>
                      </a:r>
                      <a:r>
                        <a:rPr lang="en-GB" sz="1700" baseline="30000" dirty="0" smtClean="0"/>
                        <a:t>rd</a:t>
                      </a:r>
                      <a:r>
                        <a:rPr lang="en-GB" sz="1700" baseline="0" dirty="0" smtClean="0"/>
                        <a:t> party. Therefore no need for permission rights. </a:t>
                      </a:r>
                      <a:r>
                        <a:rPr lang="en-GB" sz="1700" baseline="0" dirty="0" err="1" smtClean="0"/>
                        <a:t>Goto</a:t>
                      </a:r>
                      <a:r>
                        <a:rPr lang="en-GB" sz="1700" baseline="0" dirty="0" smtClean="0"/>
                        <a:t> 4.</a:t>
                      </a:r>
                      <a:endParaRPr lang="en-GB" sz="17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Exceptions: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700" dirty="0" smtClean="0"/>
                        <a:t>3a: </a:t>
                      </a:r>
                      <a:r>
                        <a:rPr lang="en-GB" sz="1700" i="1" dirty="0" smtClean="0"/>
                        <a:t>Facebook User</a:t>
                      </a:r>
                      <a:r>
                        <a:rPr lang="en-GB" sz="1700" i="1" baseline="0" dirty="0" smtClean="0"/>
                        <a:t> </a:t>
                      </a:r>
                      <a:r>
                        <a:rPr lang="en-GB" sz="1700" baseline="0" dirty="0" smtClean="0"/>
                        <a:t>denies permission. End without adding app.</a:t>
                      </a:r>
                      <a:endParaRPr lang="en-US" sz="1700" dirty="0" smtClean="0"/>
                    </a:p>
                    <a:p>
                      <a:r>
                        <a:rPr lang="en-GB" sz="1700" dirty="0" smtClean="0"/>
                        <a:t>4a: </a:t>
                      </a:r>
                      <a:r>
                        <a:rPr lang="en-GB" sz="1700" i="1" dirty="0" smtClean="0"/>
                        <a:t>Application Provider </a:t>
                      </a:r>
                      <a:r>
                        <a:rPr lang="en-GB" sz="1700" dirty="0" smtClean="0"/>
                        <a:t>cannot be contacted</a:t>
                      </a:r>
                      <a:r>
                        <a:rPr lang="en-GB" sz="1700" baseline="0" dirty="0" smtClean="0"/>
                        <a:t> even after multiple (5 times) tries. End without adding app.</a:t>
                      </a:r>
                      <a:endParaRPr lang="en-US" sz="17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700" dirty="0" err="1" smtClean="0"/>
                        <a:t>Postconditions</a:t>
                      </a:r>
                      <a:r>
                        <a:rPr lang="en-GB" sz="1700" dirty="0" smtClean="0"/>
                        <a:t>: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700" dirty="0" smtClean="0"/>
                        <a:t>Chosen</a:t>
                      </a:r>
                      <a:r>
                        <a:rPr lang="en-GB" sz="1700" baseline="0" dirty="0" smtClean="0"/>
                        <a:t> application added to </a:t>
                      </a:r>
                      <a:r>
                        <a:rPr lang="en-GB" sz="1700" i="1" baseline="0" dirty="0" err="1" smtClean="0"/>
                        <a:t>Facebook</a:t>
                      </a:r>
                      <a:r>
                        <a:rPr lang="en-GB" sz="1700" i="1" baseline="0" dirty="0" smtClean="0"/>
                        <a:t> User’s </a:t>
                      </a:r>
                      <a:r>
                        <a:rPr lang="en-GB" sz="1700" baseline="0" dirty="0" smtClean="0"/>
                        <a:t>profile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1460" y="3716655"/>
            <a:ext cx="214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表示另一个</a:t>
            </a:r>
            <a:r>
              <a:rPr lang="zh-CN" altLang="en-US"/>
              <a:t>选择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 Guidelines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Avoid Excessive Structuring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Avoid Functional Decomposition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Use Cases in Testing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Non-functional requirements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577080" y="1426845"/>
            <a:ext cx="330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多个</a:t>
            </a:r>
            <a:r>
              <a:rPr lang="en-US" altLang="zh-CN"/>
              <a:t>if--else-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381500" y="3912235"/>
            <a:ext cx="235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不用</a:t>
            </a:r>
            <a:r>
              <a:rPr lang="zh-CN" altLang="en-US"/>
              <a:t>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Excessive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03700"/>
            <a:ext cx="4013200" cy="1739900"/>
          </a:xfrm>
        </p:spPr>
        <p:txBody>
          <a:bodyPr/>
          <a:lstStyle/>
          <a:p>
            <a:r>
              <a:rPr lang="en-GB" sz="2800" dirty="0" smtClean="0"/>
              <a:t>Understand the difference between include and extend</a:t>
            </a:r>
            <a:endParaRPr lang="en-GB" sz="2800" dirty="0" smtClean="0"/>
          </a:p>
          <a:p>
            <a:r>
              <a:rPr lang="en-GB" sz="2800" dirty="0" smtClean="0"/>
              <a:t>Only use when absolutely necessary</a:t>
            </a:r>
            <a:endParaRPr lang="en-US" sz="28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51100" y="19812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Add Friend</a:t>
            </a:r>
            <a:endParaRPr lang="en-US" sz="16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22900" y="18034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Log in</a:t>
            </a:r>
            <a:endParaRPr lang="en-US" sz="1600" dirty="0"/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V="1">
            <a:off x="3975100" y="2184400"/>
            <a:ext cx="1447800" cy="1524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4300" y="18542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&lt;&lt;include&gt;&gt;</a:t>
            </a:r>
            <a:endParaRPr lang="en-US" sz="1800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692400" y="34798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GB" sz="1600" dirty="0" smtClean="0"/>
              <a:t>Add Application</a:t>
            </a:r>
            <a:endParaRPr lang="en-US" sz="1600" dirty="0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4216400" y="2476500"/>
            <a:ext cx="1803400" cy="13589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none" w="med" len="med"/>
            <a:tailEnd type="arrow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48300" y="29464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&lt;&lt;include&gt;&gt;</a:t>
            </a:r>
            <a:endParaRPr lang="en-US" sz="1800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140200" y="45974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Create</a:t>
            </a:r>
            <a:endParaRPr lang="en-GB" sz="1600" dirty="0" smtClean="0"/>
          </a:p>
          <a:p>
            <a:r>
              <a:rPr lang="en-GB" sz="1600" dirty="0" smtClean="0"/>
              <a:t>Account</a:t>
            </a:r>
            <a:endParaRPr lang="en-US" sz="160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188200" y="5486400"/>
            <a:ext cx="14986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wrap="none" anchor="ctr"/>
          <a:lstStyle/>
          <a:p>
            <a:r>
              <a:rPr lang="en-GB" sz="1600" dirty="0" smtClean="0"/>
              <a:t>Edit Privacy</a:t>
            </a:r>
            <a:endParaRPr lang="en-GB" sz="1600" dirty="0" smtClean="0"/>
          </a:p>
          <a:p>
            <a:r>
              <a:rPr lang="en-GB" sz="1600" dirty="0" smtClean="0"/>
              <a:t>Settings</a:t>
            </a:r>
            <a:endParaRPr lang="en-US" sz="1600" dirty="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5435600" y="5181600"/>
            <a:ext cx="1752600" cy="609600"/>
          </a:xfrm>
          <a:prstGeom prst="line">
            <a:avLst/>
          </a:prstGeom>
          <a:noFill/>
          <a:ln w="4826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21400" y="50927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/>
              <a:t>&lt;&lt;extend&gt;&gt;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493344e3-41c7-4f6d-8d4b-90d77b391f0a}"/>
</p:tagLst>
</file>

<file path=ppt/tags/tag2.xml><?xml version="1.0" encoding="utf-8"?>
<p:tagLst xmlns:p="http://schemas.openxmlformats.org/presentationml/2006/main">
  <p:tag name="KSO_WM_UNIT_TABLE_BEAUTIFY" val="smartTable{2329ac4d-c0a7-429a-bdd7-676fad25c831}"/>
</p:tagLst>
</file>

<file path=ppt/tags/tag3.xml><?xml version="1.0" encoding="utf-8"?>
<p:tagLst xmlns:p="http://schemas.openxmlformats.org/presentationml/2006/main">
  <p:tag name="KSO_WM_UNIT_TABLE_BEAUTIFY" val="smartTable{0509a730-e380-42da-8344-7ad39661eda2}"/>
</p:tagLst>
</file>

<file path=ppt/tags/tag4.xml><?xml version="1.0" encoding="utf-8"?>
<p:tagLst xmlns:p="http://schemas.openxmlformats.org/presentationml/2006/main">
  <p:tag name="KSO_WPP_MARK_KEY" val="a106bfec-60da-43f8-9c2a-722c3bbaacb6"/>
  <p:tag name="COMMONDATA" val="eyJoZGlkIjoiNzY3ZmQyNGM1MWJhYjJhYzU3NTJjZTdiYzk3YzRhOGI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7648</Words>
  <Application>WPS 演示</Application>
  <PresentationFormat>全屏显示(4:3)</PresentationFormat>
  <Paragraphs>534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Tahoma</vt:lpstr>
      <vt:lpstr>굴림</vt:lpstr>
      <vt:lpstr>Malgun Gothic</vt:lpstr>
      <vt:lpstr>Times New Roman</vt:lpstr>
      <vt:lpstr>微软雅黑</vt:lpstr>
      <vt:lpstr>Arial Unicode MS</vt:lpstr>
      <vt:lpstr>Calibri</vt:lpstr>
      <vt:lpstr>Blends</vt:lpstr>
      <vt:lpstr>SCC204 Software Design</vt:lpstr>
      <vt:lpstr>Use Cases (revisit)</vt:lpstr>
      <vt:lpstr>Functional use cases</vt:lpstr>
      <vt:lpstr>PowerPoint 演示文稿</vt:lpstr>
      <vt:lpstr>Exercise</vt:lpstr>
      <vt:lpstr>PowerPoint 演示文稿</vt:lpstr>
      <vt:lpstr>PowerPoint 演示文稿</vt:lpstr>
      <vt:lpstr>Use Case Guidelines</vt:lpstr>
      <vt:lpstr>Avoid Excessive Structuring</vt:lpstr>
      <vt:lpstr>Avoid Functional Decomposition</vt:lpstr>
      <vt:lpstr>Much better…</vt:lpstr>
      <vt:lpstr>Rule of thumb for level of granularity</vt:lpstr>
      <vt:lpstr>4 levels of use cases</vt:lpstr>
      <vt:lpstr>Exercise</vt:lpstr>
      <vt:lpstr>Possible Answer</vt:lpstr>
      <vt:lpstr>Use Cases in Testing</vt:lpstr>
      <vt:lpstr>Use Cases in Testing</vt:lpstr>
      <vt:lpstr>PowerPoint 演示文稿</vt:lpstr>
      <vt:lpstr>Non-functional Requirements</vt:lpstr>
      <vt:lpstr>NFR1</vt:lpstr>
      <vt:lpstr>NFR2</vt:lpstr>
      <vt:lpstr>Resources</vt:lpstr>
      <vt:lpstr>PowerPoint 演示文稿</vt:lpstr>
    </vt:vector>
  </TitlesOfParts>
  <Company>Lancaster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CSc161 Software Quality</dc:title>
  <dc:creator>Ian Warren</dc:creator>
  <cp:lastModifiedBy>.</cp:lastModifiedBy>
  <cp:revision>367</cp:revision>
  <cp:lastPrinted>2012-10-18T07:27:00Z</cp:lastPrinted>
  <dcterms:created xsi:type="dcterms:W3CDTF">2003-10-01T12:02:00Z</dcterms:created>
  <dcterms:modified xsi:type="dcterms:W3CDTF">2022-10-24T16:51:40Z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1659AF5B41A54DE0B028759006C41066</vt:lpwstr>
  </property>
  <property fmtid="{D5CDD505-2E9C-101B-9397-08002B2CF9AE}" pid="3" name="KSOProductBuildVer">
    <vt:lpwstr>2052-11.1.0.12598</vt:lpwstr>
  </property>
</Properties>
</file>