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1"/>
  </p:handoutMasterIdLst>
  <p:sldIdLst>
    <p:sldId id="293" r:id="rId4"/>
    <p:sldId id="410" r:id="rId5"/>
    <p:sldId id="418" r:id="rId7"/>
    <p:sldId id="419" r:id="rId8"/>
    <p:sldId id="420" r:id="rId9"/>
    <p:sldId id="421" r:id="rId10"/>
  </p:sldIdLst>
  <p:sldSz cx="9144000" cy="6858000" type="screen4x3"/>
  <p:notesSz cx="6797675" cy="9928225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0" autoAdjust="0"/>
    <p:restoredTop sz="93989" autoAdjust="0"/>
  </p:normalViewPr>
  <p:slideViewPr>
    <p:cSldViewPr>
      <p:cViewPr varScale="1">
        <p:scale>
          <a:sx n="86" d="100"/>
          <a:sy n="86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879"/>
            <a:ext cx="9143998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381000" y="4395788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dirty="0" smtClean="0">
                <a:latin typeface="Arial" panose="020B0604020202020204" pitchFamily="34" charset="0"/>
              </a:rPr>
              <a:t>Zhang </a:t>
            </a:r>
            <a:r>
              <a:rPr lang="en-US" dirty="0" err="1" smtClean="0">
                <a:latin typeface="Arial" panose="020B0604020202020204" pitchFamily="34" charset="0"/>
              </a:rPr>
              <a:t>Jinyu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–   </a:t>
            </a:r>
            <a:r>
              <a:rPr lang="en-US" dirty="0" smtClean="0">
                <a:latin typeface="Arial" panose="020B0604020202020204" pitchFamily="34" charset="0"/>
              </a:rPr>
              <a:t>zjy@bjtu.edu.cn</a:t>
            </a: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panose="020B0604020202020204" pitchFamily="34" charset="0"/>
              </a:rPr>
              <a:t>School </a:t>
            </a:r>
            <a:r>
              <a:rPr lang="en-US" dirty="0">
                <a:latin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</a:rPr>
              <a:t>Computer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</a:rPr>
              <a:t>Information Technology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panose="020B0604020202020204" pitchFamily="34" charset="0"/>
              </a:rPr>
              <a:t>SD408</a:t>
            </a:r>
            <a:endParaRPr lang="en-US" dirty="0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95536" y="2420888"/>
            <a:ext cx="8496944" cy="187220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SCC204 Software Design 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3200" dirty="0" smtClean="0">
                <a:solidFill>
                  <a:srgbClr val="BC0D16"/>
                </a:solidFill>
              </a:rPr>
              <a:t>(</a:t>
            </a:r>
            <a:r>
              <a:rPr lang="en-GB" sz="3200" dirty="0" smtClean="0">
                <a:solidFill>
                  <a:srgbClr val="BC0D16"/>
                </a:solidFill>
              </a:rPr>
              <a:t>Workshop-Style)</a:t>
            </a:r>
            <a:endParaRPr lang="en-GB" sz="3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MS PGothic" panose="020B0600070205080204" charset="-128"/>
              </a:defRPr>
            </a:lvl9pPr>
          </a:lstStyle>
          <a:p>
            <a:pPr eaLnBrk="1" hangingPunct="1"/>
            <a:fld id="{6A8FD28C-6550-6A41-AC40-05CA738AFA1F}" type="slidenum">
              <a:rPr lang="en-US" sz="1000">
                <a:solidFill>
                  <a:srgbClr val="8990A0"/>
                </a:solidFill>
              </a:rPr>
            </a:fld>
            <a:endParaRPr lang="en-US" sz="1000" dirty="0">
              <a:solidFill>
                <a:srgbClr val="8990A0"/>
              </a:solidFill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239125" cy="720080"/>
          </a:xfrm>
        </p:spPr>
        <p:txBody>
          <a:bodyPr/>
          <a:lstStyle/>
          <a:p>
            <a:pPr algn="l"/>
            <a:r>
              <a:rPr lang="en-GB" sz="3200" dirty="0">
                <a:solidFill>
                  <a:srgbClr val="AB0E16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rPr>
              <a:t>Architectural Design Example: </a:t>
            </a:r>
            <a:r>
              <a:rPr lang="en-GB" sz="3200" dirty="0" smtClean="0">
                <a:solidFill>
                  <a:srgbClr val="AB0E16"/>
                </a:solidFill>
                <a:latin typeface="Credit Suisse Type Roman" charset="0"/>
                <a:ea typeface="MS PGothic" panose="020B0600070205080204" charset="-128"/>
                <a:cs typeface="MS PGothic" panose="020B0600070205080204" charset="-128"/>
              </a:rPr>
              <a:t>ICU</a:t>
            </a:r>
            <a:endParaRPr lang="en-GB" sz="3200" dirty="0">
              <a:solidFill>
                <a:srgbClr val="AB0E16"/>
              </a:solidFill>
              <a:latin typeface="Credit Suisse Type Roman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77" y="1052736"/>
            <a:ext cx="9114323" cy="5688632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sz="2000" dirty="0">
                <a:latin typeface="Arial" panose="020B0604020202020204"/>
                <a:cs typeface="Arial" panose="020B0604020202020204"/>
              </a:rPr>
              <a:t>A hospital intensive care unit (ICU) with 100 beds is designed to monitor the blood pressure, heart rate and respiration rate of a number of 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patients</a:t>
            </a:r>
            <a:endParaRPr lang="en-US" sz="2000" dirty="0" smtClean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sz="2000" dirty="0" smtClean="0">
                <a:latin typeface="Arial" panose="020B0604020202020204"/>
                <a:cs typeface="Arial" panose="020B0604020202020204"/>
              </a:rPr>
              <a:t>nurse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can reset the monitoring equipment ready for another emergency</a:t>
            </a:r>
            <a:r>
              <a:rPr lang="en-US" sz="2000" dirty="0" smtClean="0">
                <a:latin typeface="Arial" panose="020B0604020202020204"/>
                <a:cs typeface="Arial" panose="020B0604020202020204"/>
              </a:rPr>
              <a:t>.</a:t>
            </a:r>
            <a:r>
              <a:rPr lang="en-US" altLang="zh-CN" sz="2000" dirty="0">
                <a:latin typeface="Arial" panose="020B0604020202020204"/>
                <a:cs typeface="Arial" panose="020B0604020202020204"/>
              </a:rPr>
              <a:t> –  Each patient is in a bed, which has its own individual set of monitoring equipment and an alarm. Each bed has three monitors, each of which can measure one of the three vital signs described </a:t>
            </a:r>
            <a:endParaRPr lang="en-US" altLang="zh-CN" sz="2000" dirty="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zh-CN" sz="1600" dirty="0">
                <a:latin typeface="Arial" panose="020B0604020202020204"/>
                <a:cs typeface="Arial" panose="020B0604020202020204"/>
              </a:rPr>
              <a:t>–  The monitoring equipment is communicates with a central management system, which in turn provides a display the current values of the vital signs of any patient </a:t>
            </a:r>
            <a:endParaRPr lang="en-US" altLang="zh-CN" sz="1600" dirty="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zh-CN" sz="1600" dirty="0">
                <a:latin typeface="Arial" panose="020B0604020202020204"/>
                <a:cs typeface="Arial" panose="020B0604020202020204"/>
              </a:rPr>
              <a:t>–  The management system also maintains a record of the emergency calls received from each bed   </a:t>
            </a:r>
            <a:endParaRPr lang="en-US" altLang="zh-CN" sz="1600" dirty="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zh-CN" sz="1600" dirty="0">
                <a:latin typeface="Arial" panose="020B0604020202020204"/>
                <a:cs typeface="Arial" panose="020B0604020202020204"/>
              </a:rPr>
              <a:t>–  When the monitoring equipment detects an abnormal change in a patient’s state, it sets off the alarm and communicates the state of the patient to the management system, which updates its display and pages the relevant nurse. After dealing with the emergency, </a:t>
            </a:r>
            <a:endParaRPr lang="en-US" altLang="zh-CN" sz="1600" dirty="0" smtClean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Your Task </a:t>
            </a:r>
            <a:endParaRPr lang="en-US" sz="2000" dirty="0" smtClean="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300"/>
              </a:spcAft>
              <a:defRPr/>
            </a:pPr>
            <a:r>
              <a:rPr lang="en-US" sz="1600" dirty="0" smtClean="0">
                <a:latin typeface="Arial" panose="020B0604020202020204"/>
                <a:cs typeface="Arial" panose="020B0604020202020204"/>
              </a:rPr>
              <a:t>1</a:t>
            </a:r>
            <a:r>
              <a:rPr lang="en-US" sz="1600" dirty="0">
                <a:latin typeface="Arial" panose="020B0604020202020204"/>
                <a:cs typeface="Arial" panose="020B0604020202020204"/>
              </a:rPr>
              <a:t>.  Use a box and line diagram to identify possible sub-systems for the ICU monitoring system. </a:t>
            </a:r>
            <a:endParaRPr lang="en-GB" sz="1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787900" y="148463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呼吸率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solidFill>
                  <a:srgbClr val="AB0E16"/>
                </a:solidFill>
                <a:latin typeface="Credit Suisse Type Roman" charset="0"/>
                <a:ea typeface="MS PGothic" panose="020B0600070205080204" charset="-128"/>
              </a:rPr>
              <a:t>Hints</a:t>
            </a:r>
            <a:endParaRPr lang="en-US" sz="3600" dirty="0">
              <a:solidFill>
                <a:srgbClr val="AB0E16"/>
              </a:solidFill>
              <a:latin typeface="Credit Suisse Type Roman" charset="0"/>
              <a:ea typeface="MS PGothic" panose="020B060007020508020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71" y="1655984"/>
            <a:ext cx="8856984" cy="4895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500" dirty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1.  What are the major functions the system needs to carry out? </a:t>
            </a:r>
            <a:endParaRPr lang="en-US" sz="2500" dirty="0" smtClean="0"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  <a:p>
            <a:pPr marL="0" indent="0">
              <a:buNone/>
              <a:defRPr/>
            </a:pPr>
            <a:r>
              <a:rPr lang="en-US" sz="2500" dirty="0" smtClean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2</a:t>
            </a:r>
            <a:r>
              <a:rPr lang="en-US" sz="2500" dirty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.  Associate the major system functions with sub-systems by grouping together logically similar functions </a:t>
            </a:r>
            <a:endParaRPr lang="en-US" sz="2500" dirty="0" smtClean="0"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  <a:p>
            <a:pPr marL="0" indent="0">
              <a:buNone/>
              <a:defRPr/>
            </a:pPr>
            <a:r>
              <a:rPr lang="en-US" sz="2500" dirty="0" smtClean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3</a:t>
            </a:r>
            <a:r>
              <a:rPr lang="en-US" sz="2500" dirty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.  What architectural style best suits the system?  </a:t>
            </a:r>
            <a:endParaRPr lang="en-US" sz="2500" dirty="0" smtClean="0"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  <a:p>
            <a:pPr marL="400050" lvl="1" indent="0">
              <a:buNone/>
              <a:defRPr/>
            </a:pPr>
            <a:r>
              <a:rPr lang="en-US" sz="2100" dirty="0" smtClean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–</a:t>
            </a:r>
            <a:r>
              <a:rPr lang="en-US" sz="2100" dirty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  i.e. based on the system description, how should the sub-systems interact  </a:t>
            </a:r>
            <a:endParaRPr lang="en-US" sz="2100" dirty="0" smtClean="0"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  <a:p>
            <a:pPr marL="0" indent="0">
              <a:buNone/>
              <a:defRPr/>
            </a:pPr>
            <a:r>
              <a:rPr lang="en-US" sz="2500" dirty="0" smtClean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4</a:t>
            </a:r>
            <a:r>
              <a:rPr lang="en-US" sz="2500" dirty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.  Decompose each sub-system to show further sub-systems or modules </a:t>
            </a:r>
            <a:endParaRPr lang="en-US" sz="2500" dirty="0" smtClean="0">
              <a:latin typeface="Arial" panose="020B0604020202020204"/>
              <a:ea typeface="MS PGothic" panose="020B0600070205080204" charset="-128"/>
              <a:cs typeface="Arial" panose="020B0604020202020204"/>
            </a:endParaRPr>
          </a:p>
          <a:p>
            <a:pPr marL="400050" lvl="1" indent="0">
              <a:buNone/>
              <a:defRPr/>
            </a:pPr>
            <a:r>
              <a:rPr lang="en-US" sz="2100" dirty="0" smtClean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–</a:t>
            </a:r>
            <a:r>
              <a:rPr lang="en-US" sz="2100" dirty="0">
                <a:latin typeface="Arial" panose="020B0604020202020204"/>
                <a:ea typeface="MS PGothic" panose="020B0600070205080204" charset="-128"/>
                <a:cs typeface="Arial" panose="020B0604020202020204"/>
              </a:rPr>
              <a:t>  What is the configuration of the modules in each subsystem (i.e. how are they linked – See (3) above for hint)? </a:t>
            </a:r>
            <a:endParaRPr lang="en-US" sz="2100" dirty="0" smtClean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880" y="2132965"/>
            <a:ext cx="7000875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124585"/>
            <a:ext cx="821436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250" y="980440"/>
            <a:ext cx="7429500" cy="3914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901d70d-6901-4793-9d3b-ed8713a07f66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演示</Application>
  <PresentationFormat>全屏显示(4:3)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Arial</vt:lpstr>
      <vt:lpstr>Monotype Sorts</vt:lpstr>
      <vt:lpstr>Wingdings</vt:lpstr>
      <vt:lpstr>Credit Suisse Type Roman</vt:lpstr>
      <vt:lpstr>Segoe Print</vt:lpstr>
      <vt:lpstr>MS PGothic</vt:lpstr>
      <vt:lpstr>Calibri</vt:lpstr>
      <vt:lpstr>微软雅黑</vt:lpstr>
      <vt:lpstr>Arial Unicode MS</vt:lpstr>
      <vt:lpstr>Custom Design</vt:lpstr>
      <vt:lpstr>Slide 2: Text Only</vt:lpstr>
      <vt:lpstr>PowerPoint 演示文稿</vt:lpstr>
      <vt:lpstr>Architectural Design Example: ICU</vt:lpstr>
      <vt:lpstr>Hints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394</cp:revision>
  <cp:lastPrinted>2016-10-13T15:38:00Z</cp:lastPrinted>
  <dcterms:created xsi:type="dcterms:W3CDTF">2011-10-31T13:04:00Z</dcterms:created>
  <dcterms:modified xsi:type="dcterms:W3CDTF">2022-11-08T03:38:54Z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D924B644D48C419C9FFFAF6116399F78</vt:lpwstr>
  </property>
  <property fmtid="{D5CDD505-2E9C-101B-9397-08002B2CF9AE}" pid="3" name="KSOProductBuildVer">
    <vt:lpwstr>2052-11.1.0.12763</vt:lpwstr>
  </property>
</Properties>
</file>