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48"/>
  </p:handoutMasterIdLst>
  <p:sldIdLst>
    <p:sldId id="293" r:id="rId4"/>
    <p:sldId id="567" r:id="rId5"/>
    <p:sldId id="568" r:id="rId6"/>
    <p:sldId id="569" r:id="rId7"/>
    <p:sldId id="570" r:id="rId8"/>
    <p:sldId id="571" r:id="rId10"/>
    <p:sldId id="575" r:id="rId11"/>
    <p:sldId id="573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623" r:id="rId25"/>
    <p:sldId id="588" r:id="rId26"/>
    <p:sldId id="589" r:id="rId27"/>
    <p:sldId id="590" r:id="rId28"/>
    <p:sldId id="591" r:id="rId29"/>
    <p:sldId id="605" r:id="rId30"/>
    <p:sldId id="606" r:id="rId31"/>
    <p:sldId id="607" r:id="rId32"/>
    <p:sldId id="608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04" r:id="rId46"/>
    <p:sldId id="566" r:id="rId47"/>
  </p:sldIdLst>
  <p:sldSz cx="9144000" cy="6858000" type="screen4x3"/>
  <p:notesSz cx="6797675" cy="9928225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74317" autoAdjust="0"/>
  </p:normalViewPr>
  <p:slideViewPr>
    <p:cSldViewPr>
      <p:cViewPr varScale="1">
        <p:scale>
          <a:sx n="68" d="100"/>
          <a:sy n="68" d="100"/>
        </p:scale>
        <p:origin x="2358" y="72"/>
      </p:cViewPr>
      <p:guideLst>
        <p:guide orient="horz" pos="2160"/>
        <p:guide pos="2864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  <a:endParaRPr lang="en-GB" dirty="0" smtClean="0"/>
          </a:p>
          <a:p>
            <a:pPr lvl="1"/>
            <a:r>
              <a:rPr lang="en-GB" dirty="0" smtClean="0"/>
              <a:t>Second level</a:t>
            </a:r>
            <a:endParaRPr lang="en-GB" dirty="0" smtClean="0"/>
          </a:p>
          <a:p>
            <a:pPr lvl="2"/>
            <a:r>
              <a:rPr lang="en-GB" dirty="0" smtClean="0"/>
              <a:t>Third level</a:t>
            </a:r>
            <a:endParaRPr lang="en-GB" dirty="0" smtClean="0"/>
          </a:p>
          <a:p>
            <a:pPr lvl="3"/>
            <a:r>
              <a:rPr lang="en-GB" dirty="0" smtClean="0"/>
              <a:t>Fourth level</a:t>
            </a:r>
            <a:endParaRPr lang="en-GB" dirty="0" smtClean="0"/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C0D16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879"/>
            <a:ext cx="9143998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381000" y="4395788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dirty="0" smtClean="0">
                <a:latin typeface="Arial" panose="020B0604020202020204" pitchFamily="34" charset="0"/>
              </a:rPr>
              <a:t>Zhang </a:t>
            </a:r>
            <a:r>
              <a:rPr lang="en-US" dirty="0" err="1" smtClean="0">
                <a:latin typeface="Arial" panose="020B0604020202020204" pitchFamily="34" charset="0"/>
              </a:rPr>
              <a:t>Jinyu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–   </a:t>
            </a:r>
            <a:r>
              <a:rPr lang="en-US" dirty="0" smtClean="0">
                <a:latin typeface="Arial" panose="020B0604020202020204" pitchFamily="34" charset="0"/>
              </a:rPr>
              <a:t>zjy@bjtu.edu.ch</a:t>
            </a: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panose="020B0604020202020204" pitchFamily="34" charset="0"/>
              </a:rPr>
              <a:t>School </a:t>
            </a:r>
            <a:r>
              <a:rPr lang="en-US" dirty="0">
                <a:latin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</a:rPr>
              <a:t>Computer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</a:rPr>
              <a:t>Information Technology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panose="020B0604020202020204" pitchFamily="34" charset="0"/>
              </a:rPr>
              <a:t>SD 408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107504" y="2420888"/>
            <a:ext cx="8928992" cy="86409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000" dirty="0" smtClean="0">
                <a:solidFill>
                  <a:srgbClr val="BC0D16"/>
                </a:solidFill>
                <a:latin typeface="Arial" panose="020B0604020202020204"/>
                <a:cs typeface="Arial" panose="020B0604020202020204"/>
              </a:rPr>
              <a:t>Object-oriented model with UML III (</a:t>
            </a:r>
            <a:r>
              <a:rPr lang="en-US" altLang="zh-CN" sz="4000" dirty="0" smtClean="0">
                <a:solidFill>
                  <a:srgbClr val="BC0D16"/>
                </a:solidFill>
                <a:latin typeface="Arial" panose="020B0604020202020204"/>
                <a:cs typeface="Arial" panose="020B0604020202020204"/>
              </a:rPr>
              <a:t>Introduction</a:t>
            </a:r>
            <a:r>
              <a:rPr lang="en-GB" sz="4000" dirty="0" smtClean="0">
                <a:solidFill>
                  <a:srgbClr val="BC0D16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GB" sz="4000" dirty="0" smtClean="0">
              <a:solidFill>
                <a:srgbClr val="BC0D16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Attributes and operations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attribute is a property of a class </a:t>
            </a:r>
            <a:endParaRPr lang="en-US" altLang="zh-CN" dirty="0" smtClean="0"/>
          </a:p>
          <a:p>
            <a:pPr lvl="1"/>
            <a:r>
              <a:rPr lang="en-US" altLang="zh-CN" dirty="0"/>
              <a:t> It describes a range of values that the property may hold in objects (i.e. instances) of that class </a:t>
            </a:r>
            <a:endParaRPr lang="en-US" altLang="zh-CN" dirty="0" smtClean="0"/>
          </a:p>
          <a:p>
            <a:pPr lvl="1"/>
            <a:r>
              <a:rPr lang="en-US" altLang="zh-CN" dirty="0"/>
              <a:t> A class may have zero or more attributes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An operation is a function that can be performed by an instance of a class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67810" y="5157470"/>
            <a:ext cx="3725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属性是类的属性</a:t>
            </a:r>
            <a:endParaRPr lang="zh-CN" altLang="en-US" sz="1200"/>
          </a:p>
          <a:p>
            <a:r>
              <a:rPr lang="zh-CN" altLang="en-US" sz="1200"/>
              <a:t>它描述了属性在该类的对象中可能持有的值的范围</a:t>
            </a:r>
            <a:endParaRPr lang="zh-CN" altLang="en-US" sz="1200"/>
          </a:p>
          <a:p>
            <a:r>
              <a:rPr lang="zh-CN" altLang="en-US" sz="1200"/>
              <a:t>类可以有零个或多个属性</a:t>
            </a:r>
            <a:endParaRPr lang="zh-CN" altLang="en-US" sz="1200"/>
          </a:p>
          <a:p>
            <a:r>
              <a:rPr lang="zh-CN" altLang="en-US" sz="1200"/>
              <a:t>操作是可以由类的实例执行的函数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and instances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 An object is an instance of a 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To create a particular object of a class, the class must be instantiated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terms object and instance are synonymous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2251551"/>
            <a:ext cx="4038600" cy="3223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8500" y="4977765"/>
            <a:ext cx="935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一样的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 </a:t>
            </a:r>
            <a:r>
              <a:rPr lang="en-US" altLang="zh-CN" dirty="0"/>
              <a:t>- Inheritance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Classes often have a certain amount in common with each other … which means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Classes can be arranged in a </a:t>
            </a:r>
            <a:r>
              <a:rPr lang="en-US" altLang="zh-CN" dirty="0" smtClean="0"/>
              <a:t>generalization </a:t>
            </a:r>
            <a:r>
              <a:rPr lang="en-US" altLang="zh-CN" dirty="0"/>
              <a:t>hierarchy that shows the relationship between general and more specific classes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The more specific class is completely consistent with its parent class but includes additional properties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Object-orientation allows classes to inherit commonly used state and </a:t>
            </a:r>
            <a:r>
              <a:rPr lang="en-US" altLang="zh-CN" dirty="0" smtClean="0"/>
              <a:t>behavior </a:t>
            </a:r>
            <a:r>
              <a:rPr lang="en-US" altLang="zh-CN" dirty="0"/>
              <a:t>from other classes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Subclasses </a:t>
            </a:r>
            <a:r>
              <a:rPr lang="en-US" altLang="zh-CN" dirty="0"/>
              <a:t>inherit all the attributes and operations of their parent classes, but are also able to define additional attributes and operations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0110" y="1124585"/>
            <a:ext cx="241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/>
              <a:t>泛化</a:t>
            </a:r>
            <a:r>
              <a:rPr lang="en-US" altLang="zh-CN"/>
              <a:t> </a:t>
            </a:r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7720" y="5877560"/>
            <a:ext cx="447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类可以安排在泛化层次结构中，以显示一般的以及更具体的类。</a:t>
            </a:r>
            <a:endParaRPr lang="zh-CN" altLang="en-US" sz="1200"/>
          </a:p>
          <a:p>
            <a:r>
              <a:rPr lang="zh-CN" altLang="en-US" sz="1200"/>
              <a:t>更具体的类与它的父类完全一致，但包含额外的属性</a:t>
            </a:r>
            <a:endParaRPr lang="zh-CN" altLang="en-US" sz="1200"/>
          </a:p>
          <a:p>
            <a:r>
              <a:rPr lang="zh-CN" altLang="en-US" sz="1200"/>
              <a:t>面向对象允许类从其他类继承常用的状态和行为</a:t>
            </a:r>
            <a:endParaRPr lang="zh-CN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Inheritance/generalization </a:t>
            </a:r>
            <a:r>
              <a:rPr lang="en-US" altLang="zh-CN" dirty="0"/>
              <a:t>example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012" y="1981994"/>
            <a:ext cx="818197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082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Association </a:t>
            </a:r>
            <a:endParaRPr lang="en-US" altLang="zh-CN" dirty="0"/>
          </a:p>
          <a:p>
            <a:pPr lvl="1"/>
            <a:r>
              <a:rPr lang="en-US" altLang="zh-CN" dirty="0"/>
              <a:t>  Classes are typically related to one another in some fashion </a:t>
            </a:r>
            <a:endParaRPr lang="en-US" altLang="zh-CN" dirty="0" smtClean="0"/>
          </a:p>
          <a:p>
            <a:pPr lvl="1"/>
            <a:r>
              <a:rPr lang="en-US" altLang="zh-CN" dirty="0"/>
              <a:t>  For example when a student registers for a university degree course s/he is in association with the course </a:t>
            </a:r>
            <a:endParaRPr lang="en-US" altLang="zh-CN" dirty="0" smtClean="0"/>
          </a:p>
          <a:p>
            <a:pPr lvl="1"/>
            <a:r>
              <a:rPr lang="en-US" altLang="zh-CN" dirty="0"/>
              <a:t>  An object can associate with more than one object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Multiplicity </a:t>
            </a:r>
            <a:r>
              <a:rPr lang="en-US" altLang="zh-CN" dirty="0"/>
              <a:t>identifies the number objects of one class that relate to a single object of the association class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070600"/>
            <a:ext cx="7429500" cy="476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35375" y="1196975"/>
            <a:ext cx="4352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ym typeface="+mn-ea"/>
              </a:rPr>
              <a:t>关联</a:t>
            </a:r>
            <a:endParaRPr lang="en-US" altLang="zh-CN" sz="1200" dirty="0">
              <a:sym typeface="+mn-ea"/>
            </a:endParaRPr>
          </a:p>
          <a:p>
            <a:r>
              <a:rPr lang="en-US" altLang="zh-CN" sz="1200" dirty="0">
                <a:sym typeface="+mn-ea"/>
              </a:rPr>
              <a:t>类之间通常以某种方式相互关联</a:t>
            </a:r>
            <a:endParaRPr lang="en-US" altLang="zh-CN" sz="1200" dirty="0">
              <a:sym typeface="+mn-ea"/>
            </a:endParaRPr>
          </a:p>
          <a:p>
            <a:r>
              <a:rPr lang="zh-CN" altLang="en-US" sz="1200"/>
              <a:t>一个对象可以与多个对象相关联</a:t>
            </a:r>
            <a:endParaRPr lang="zh-CN" altLang="en-US" sz="1200"/>
          </a:p>
          <a:p>
            <a:r>
              <a:rPr lang="zh-CN" altLang="en-US" sz="1200"/>
              <a:t>多重性标识一个类中与关联类的单个对象相关的对象的数量</a:t>
            </a:r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Aggregation and Composition </a:t>
            </a:r>
            <a:endParaRPr lang="en-US" altLang="zh-CN" dirty="0" smtClean="0"/>
          </a:p>
          <a:p>
            <a:pPr lvl="1"/>
            <a:r>
              <a:rPr lang="en-US" altLang="zh-CN" dirty="0"/>
              <a:t> Aggregation is a special form of association that connotes a “whole/part” </a:t>
            </a:r>
            <a:r>
              <a:rPr lang="en-US" altLang="zh-CN" dirty="0" smtClean="0"/>
              <a:t>relationship</a:t>
            </a:r>
            <a:endParaRPr lang="en-US" altLang="zh-CN" dirty="0" smtClean="0"/>
          </a:p>
          <a:p>
            <a:pPr lvl="1"/>
            <a:r>
              <a:rPr lang="en-US" altLang="zh-CN" dirty="0"/>
              <a:t> Composition is a form of aggregation involves a strong relationship between an aggregate class (i.e. whole) and its component classes </a:t>
            </a:r>
            <a:endParaRPr lang="en-US" altLang="zh-CN" dirty="0" smtClean="0"/>
          </a:p>
          <a:p>
            <a:pPr lvl="1"/>
            <a:r>
              <a:rPr lang="en-US" altLang="zh-CN" dirty="0"/>
              <a:t> In a composition the component class exists as component only within the composite class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59280" y="1105535"/>
            <a:ext cx="228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汇聚、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2075" y="5554980"/>
            <a:ext cx="526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聚合是一种特殊的关联形式，它意味着“整体/部分”关系</a:t>
            </a:r>
            <a:endParaRPr lang="zh-CN" altLang="en-US" sz="1200"/>
          </a:p>
          <a:p>
            <a:r>
              <a:rPr lang="zh-CN" altLang="en-US" sz="1200"/>
              <a:t>例如，桌子与桌面，没有亲缘关系</a:t>
            </a:r>
            <a:endParaRPr lang="zh-CN" altLang="en-US" sz="1200"/>
          </a:p>
          <a:p>
            <a:r>
              <a:rPr lang="zh-CN" altLang="en-US" sz="1200"/>
              <a:t>组合是聚合的一种形式，它涉及聚合类(即整体)与其组件类之间的紧密关系</a:t>
            </a:r>
            <a:endParaRPr lang="zh-CN" altLang="en-US" sz="1200"/>
          </a:p>
          <a:p>
            <a:r>
              <a:rPr lang="zh-CN" altLang="en-US" sz="1200"/>
              <a:t>在组合中，组件类仅作为组件存在于组合类中</a:t>
            </a:r>
            <a:endParaRPr lang="zh-CN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Association and Aggregation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1505" y="1917224"/>
            <a:ext cx="3790950" cy="3857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88" y="1484784"/>
            <a:ext cx="4248150" cy="4505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2090" y="3068955"/>
            <a:ext cx="1134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强调整体与部分</a:t>
            </a:r>
            <a:endParaRPr lang="zh-CN" altLang="en-US" sz="100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339340" y="1191260"/>
            <a:ext cx="519430" cy="1661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541645" y="1062990"/>
            <a:ext cx="398145" cy="143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23665" y="4004945"/>
            <a:ext cx="1391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注意箭头是否有方向</a:t>
            </a:r>
            <a:endParaRPr lang="zh-CN" altLang="en-US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An interface is a set of operation signatures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class may implement several interfaces </a:t>
            </a:r>
            <a:endParaRPr lang="en-US" altLang="zh-CN" dirty="0" smtClean="0"/>
          </a:p>
          <a:p>
            <a:pPr lvl="1"/>
            <a:r>
              <a:rPr lang="en-US" altLang="zh-CN" dirty="0"/>
              <a:t> E.g. if you write a GUI class in Java you might implement both the </a:t>
            </a:r>
            <a:r>
              <a:rPr lang="en-US" altLang="zh-CN" dirty="0" err="1"/>
              <a:t>MouseListener</a:t>
            </a:r>
            <a:r>
              <a:rPr lang="en-US" altLang="zh-CN" dirty="0"/>
              <a:t> and </a:t>
            </a:r>
            <a:r>
              <a:rPr lang="en-US" altLang="zh-CN" dirty="0" err="1"/>
              <a:t>KeyListener</a:t>
            </a:r>
            <a:r>
              <a:rPr lang="en-US" altLang="zh-CN" dirty="0"/>
              <a:t> interfaces </a:t>
            </a:r>
            <a:endParaRPr lang="en-US" altLang="zh-CN" dirty="0" smtClean="0"/>
          </a:p>
          <a:p>
            <a:r>
              <a:rPr lang="en-US" altLang="zh-CN" dirty="0" smtClean="0"/>
              <a:t>An </a:t>
            </a:r>
            <a:r>
              <a:rPr lang="en-US" altLang="zh-CN" dirty="0"/>
              <a:t>interface may be implemented by several classes </a:t>
            </a:r>
            <a:endParaRPr lang="en-US" altLang="zh-CN" dirty="0" smtClean="0"/>
          </a:p>
          <a:p>
            <a:pPr lvl="1"/>
            <a:r>
              <a:rPr lang="en-US" altLang="zh-CN" dirty="0"/>
              <a:t> E.g. a Recyclable interface could be implemented by a class called Paper, a Glass class and a Battery class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r>
              <a:rPr lang="en-US" altLang="zh-CN" dirty="0" smtClean="0"/>
              <a:t>Unlike </a:t>
            </a:r>
            <a:r>
              <a:rPr lang="en-US" altLang="zh-CN" dirty="0"/>
              <a:t>a class, an interface can’t have state or method implementations, and it can’t be instantiated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0595" y="4774565"/>
            <a:ext cx="6429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接口是操作签名的集合。</a:t>
            </a:r>
            <a:endParaRPr lang="zh-CN" altLang="en-US" sz="1200"/>
          </a:p>
          <a:p>
            <a:r>
              <a:rPr lang="zh-CN" altLang="en-US" sz="1200"/>
              <a:t>一个类可以实现多个接口</a:t>
            </a:r>
            <a:endParaRPr lang="zh-CN" altLang="en-US" sz="1200"/>
          </a:p>
          <a:p>
            <a:r>
              <a:rPr lang="zh-CN" altLang="en-US" sz="1200"/>
              <a:t>例如，如果你用Java编写一个GUI类，你可能同时实现MouseListener和KeyListener接口</a:t>
            </a:r>
            <a:endParaRPr lang="zh-CN" altLang="en-US" sz="1200"/>
          </a:p>
          <a:p>
            <a:r>
              <a:rPr lang="zh-CN" altLang="en-US" sz="1200"/>
              <a:t>一个接口可以由多个类实现，</a:t>
            </a:r>
            <a:endParaRPr lang="zh-CN" altLang="en-US" sz="1200"/>
          </a:p>
          <a:p>
            <a:r>
              <a:rPr lang="zh-CN" altLang="en-US" sz="1200"/>
              <a:t>例如，一个可回收的接口可以由一个叫做Paper的类、一个Glass类和一个Battery类实现!</a:t>
            </a:r>
            <a:endParaRPr lang="zh-CN" altLang="en-US" sz="1200"/>
          </a:p>
          <a:p>
            <a:r>
              <a:rPr lang="zh-CN" altLang="en-US" sz="1200"/>
              <a:t>与类不同，接口不能有状态或方法实现，也不能实例化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064635" y="6237605"/>
            <a:ext cx="3315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接口里没有成员变量，都是常量，即</a:t>
            </a:r>
            <a:r>
              <a:rPr lang="en-US" altLang="zh-CN" sz="1200"/>
              <a:t>final static</a:t>
            </a:r>
            <a:endParaRPr lang="en-US" altLang="zh-CN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Basic OO modelling with UML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key features of object-orientation can be </a:t>
            </a:r>
            <a:r>
              <a:rPr lang="en-US" altLang="zh-CN" dirty="0" smtClean="0"/>
              <a:t>visualized </a:t>
            </a:r>
            <a:r>
              <a:rPr lang="en-US" altLang="zh-CN" dirty="0"/>
              <a:t>using the UML (Unified Modeling Language) </a:t>
            </a:r>
            <a:endParaRPr lang="en-US" altLang="zh-CN" dirty="0" smtClean="0"/>
          </a:p>
          <a:p>
            <a:pPr lvl="1"/>
            <a:r>
              <a:rPr lang="en-US" altLang="zh-CN" dirty="0"/>
              <a:t> More on the UML next week 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Diagrams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 UML has three main kinds of diagrams, Static, Dynamic and Physical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/>
              <a:t>diagrams describe the logical structure of software elements by depicting, classes, objects, and data structures and the relationships between them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Dynamic </a:t>
            </a:r>
            <a:r>
              <a:rPr lang="en-US" altLang="zh-CN" dirty="0"/>
              <a:t>diagrams show how software entities change during execution by depicting the flow of execution, or the way entities change state.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Physical </a:t>
            </a:r>
            <a:r>
              <a:rPr lang="en-US" altLang="zh-CN" dirty="0"/>
              <a:t>diagrams show the unchanging physical structure of software entities by depicting physical entities such as source files, libraries, binary files, data files their relationships •  </a:t>
            </a:r>
            <a:endParaRPr lang="en-US" altLang="zh-CN" dirty="0" smtClean="0"/>
          </a:p>
          <a:p>
            <a:r>
              <a:rPr lang="en-US" altLang="zh-CN" dirty="0" smtClean="0"/>
              <a:t>Today </a:t>
            </a:r>
            <a:r>
              <a:rPr lang="en-US" altLang="zh-CN" dirty="0"/>
              <a:t>we look at one type of UML diagram, the class diagram, which allows us to view classes, interfaces and the relationships between them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850" y="5481320"/>
            <a:ext cx="8569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静态图通过描述类、对象和数据结构以及它们之间的关系来描述软件元素的逻辑结构</a:t>
            </a:r>
            <a:r>
              <a:rPr lang="zh-CN" altLang="en-US" sz="1200"/>
              <a:t>，</a:t>
            </a:r>
            <a:r>
              <a:rPr lang="en-US" altLang="zh-CN" sz="1200"/>
              <a:t>use case,</a:t>
            </a:r>
            <a:r>
              <a:rPr lang="zh-CN" altLang="en-US" sz="1200"/>
              <a:t>类图是静态图</a:t>
            </a:r>
            <a:endParaRPr lang="zh-CN" altLang="en-US" sz="1200"/>
          </a:p>
          <a:p>
            <a:r>
              <a:rPr lang="zh-CN" altLang="en-US" sz="1200"/>
              <a:t>动态图通过描述执行流程或实体改变状态的方式，展示了软件实体在执行过程中是如何变化的。序列图，</a:t>
            </a:r>
            <a:r>
              <a:rPr lang="zh-CN" altLang="en-US" sz="1200"/>
              <a:t>状态图</a:t>
            </a:r>
            <a:endParaRPr lang="zh-CN" altLang="en-US" sz="1200"/>
          </a:p>
          <a:p>
            <a:r>
              <a:rPr lang="zh-CN" altLang="en-US" sz="1200"/>
              <a:t>物理图通过描述物理实体(如源文件、库、二进制文件、数据文件)及其关系来显示软件实体的不变物理结构。组件的</a:t>
            </a:r>
            <a:r>
              <a:rPr lang="zh-CN" altLang="en-US" sz="1200"/>
              <a:t>物理位置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47675" y="381000"/>
            <a:ext cx="8239125" cy="88776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AB0E16"/>
                </a:solidFill>
                <a:latin typeface="Credit Suisse Type Roman" charset="0"/>
                <a:ea typeface="MS PGothic" panose="020B0600070205080204" charset="-128"/>
              </a:rPr>
              <a:t>A</a:t>
            </a:r>
            <a:r>
              <a:rPr lang="en-US" sz="3600" dirty="0" smtClean="0">
                <a:solidFill>
                  <a:srgbClr val="AB0E16"/>
                </a:solidFill>
                <a:latin typeface="Credit Suisse Type Roman" charset="0"/>
                <a:ea typeface="MS PGothic" panose="020B0600070205080204" charset="-128"/>
              </a:rPr>
              <a:t>rchitectural design - Revisit</a:t>
            </a:r>
            <a:endParaRPr lang="en-US" sz="3600" dirty="0">
              <a:solidFill>
                <a:srgbClr val="AB0E16"/>
              </a:solidFill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571998" y="1649041"/>
            <a:ext cx="822325" cy="823912"/>
          </a:xfrm>
          <a:prstGeom prst="ellipse">
            <a:avLst/>
          </a:prstGeom>
          <a:solidFill>
            <a:srgbClr val="EFFF56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200" dirty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1</a:t>
            </a:r>
            <a:endParaRPr lang="en-US" sz="2200" dirty="0"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587873" y="2987303"/>
            <a:ext cx="823912" cy="823913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200" dirty="0">
                <a:solidFill>
                  <a:srgbClr val="000066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2</a:t>
            </a:r>
            <a:endParaRPr lang="en-US" sz="2200" dirty="0">
              <a:solidFill>
                <a:srgbClr val="000066"/>
              </a:solidFill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571998" y="4223966"/>
            <a:ext cx="822325" cy="822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200" dirty="0">
                <a:solidFill>
                  <a:srgbClr val="000066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3</a:t>
            </a:r>
            <a:endParaRPr lang="en-US" sz="2200" dirty="0">
              <a:solidFill>
                <a:srgbClr val="000066"/>
              </a:solidFill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87873" y="5544766"/>
            <a:ext cx="823912" cy="822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200" dirty="0">
                <a:solidFill>
                  <a:srgbClr val="000066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4</a:t>
            </a:r>
            <a:endParaRPr lang="en-US" sz="2200" dirty="0">
              <a:solidFill>
                <a:srgbClr val="000066"/>
              </a:solidFill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</p:txBody>
      </p:sp>
      <p:cxnSp>
        <p:nvCxnSpPr>
          <p:cNvPr id="20486" name="Straight Connector 28"/>
          <p:cNvCxnSpPr>
            <a:cxnSpLocks noChangeShapeType="1"/>
          </p:cNvCxnSpPr>
          <p:nvPr/>
        </p:nvCxnSpPr>
        <p:spPr bwMode="auto">
          <a:xfrm rot="5400000">
            <a:off x="1717254" y="2742034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</p:spPr>
      </p:cxnSp>
      <p:cxnSp>
        <p:nvCxnSpPr>
          <p:cNvPr id="20487" name="Straight Connector 31"/>
          <p:cNvCxnSpPr>
            <a:cxnSpLocks noChangeShapeType="1"/>
          </p:cNvCxnSpPr>
          <p:nvPr/>
        </p:nvCxnSpPr>
        <p:spPr bwMode="auto">
          <a:xfrm rot="5400000">
            <a:off x="1829173" y="4016003"/>
            <a:ext cx="3222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</p:spPr>
      </p:cxnSp>
      <p:cxnSp>
        <p:nvCxnSpPr>
          <p:cNvPr id="20488" name="Straight Connector 32"/>
          <p:cNvCxnSpPr>
            <a:cxnSpLocks noChangeShapeType="1"/>
          </p:cNvCxnSpPr>
          <p:nvPr/>
        </p:nvCxnSpPr>
        <p:spPr bwMode="auto">
          <a:xfrm rot="5400000">
            <a:off x="1816473" y="5286003"/>
            <a:ext cx="3222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</p:spPr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049960" y="1637928"/>
            <a:ext cx="3619500" cy="800100"/>
          </a:xfrm>
          <a:prstGeom prst="rect">
            <a:avLst/>
          </a:prstGeom>
          <a:solidFill>
            <a:srgbClr val="EFFF56"/>
          </a:solidFill>
          <a:ln>
            <a:noFill/>
          </a:ln>
          <a:effectLst>
            <a:outerShdw blurRad="50800" dist="88900" dir="2700000" rotWithShape="0">
              <a:srgbClr val="000000">
                <a:alpha val="59998"/>
              </a:srgb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en-US" sz="2200" dirty="0">
                <a:solidFill>
                  <a:srgbClr val="0F0710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System requirements</a:t>
            </a:r>
            <a:endParaRPr lang="en-US" sz="2200" dirty="0">
              <a:solidFill>
                <a:srgbClr val="0F0710"/>
              </a:solidFill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</p:txBody>
      </p:sp>
      <p:cxnSp>
        <p:nvCxnSpPr>
          <p:cNvPr id="20490" name="Straight Connector 37"/>
          <p:cNvCxnSpPr>
            <a:cxnSpLocks noChangeShapeType="1"/>
          </p:cNvCxnSpPr>
          <p:nvPr/>
        </p:nvCxnSpPr>
        <p:spPr bwMode="auto">
          <a:xfrm flipV="1">
            <a:off x="2457823" y="2057028"/>
            <a:ext cx="579437" cy="4763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 type="stealth" w="lg" len="lg"/>
          </a:ln>
        </p:spPr>
      </p:cxn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088060" y="2984128"/>
            <a:ext cx="4652292" cy="10541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dist="88900" dir="2700000" rotWithShape="0">
              <a:srgbClr val="000000">
                <a:alpha val="59998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sz="2200" dirty="0">
                <a:solidFill>
                  <a:srgbClr val="0F0710"/>
                </a:solidFill>
                <a:latin typeface="Arial" panose="020B0604020202020204"/>
                <a:cs typeface="Arial" panose="020B0604020202020204"/>
              </a:rPr>
              <a:t>Identify key sub-systems and configuration – </a:t>
            </a:r>
            <a:r>
              <a:rPr lang="en-US" sz="2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informed by requirements </a:t>
            </a:r>
            <a:r>
              <a:rPr lang="en-US" sz="2200" dirty="0" smtClean="0">
                <a:solidFill>
                  <a:schemeClr val="accent2"/>
                </a:solidFill>
                <a:latin typeface="Arial" panose="020B0604020202020204"/>
                <a:cs typeface="Arial" panose="020B0604020202020204"/>
              </a:rPr>
              <a:t>&amp; architectural </a:t>
            </a:r>
            <a:r>
              <a:rPr lang="en-US" sz="2200" dirty="0">
                <a:solidFill>
                  <a:schemeClr val="accent2"/>
                </a:solidFill>
                <a:latin typeface="Arial" panose="020B0604020202020204"/>
                <a:cs typeface="Arial" panose="020B0604020202020204"/>
              </a:rPr>
              <a:t>styles </a:t>
            </a:r>
            <a:endParaRPr lang="en-US" sz="2200" dirty="0">
              <a:solidFill>
                <a:schemeClr val="accent2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0492" name="Straight Connector 40"/>
          <p:cNvCxnSpPr>
            <a:cxnSpLocks noChangeShapeType="1"/>
          </p:cNvCxnSpPr>
          <p:nvPr/>
        </p:nvCxnSpPr>
        <p:spPr bwMode="auto">
          <a:xfrm flipV="1">
            <a:off x="2495923" y="3403228"/>
            <a:ext cx="579437" cy="4763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 type="stealth" w="lg" len="lg"/>
          </a:ln>
        </p:spPr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075360" y="4216028"/>
            <a:ext cx="4368800" cy="8001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dist="88900" dir="2700000" rotWithShape="0">
              <a:srgbClr val="000000">
                <a:alpha val="59998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sz="2200" dirty="0">
                <a:solidFill>
                  <a:srgbClr val="0F0710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Identify model of control for sub-systems</a:t>
            </a:r>
            <a:endParaRPr lang="en-US" sz="2200" dirty="0">
              <a:solidFill>
                <a:srgbClr val="0F0710"/>
              </a:solidFill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</p:txBody>
      </p:sp>
      <p:cxnSp>
        <p:nvCxnSpPr>
          <p:cNvPr id="20494" name="Straight Connector 42"/>
          <p:cNvCxnSpPr>
            <a:cxnSpLocks noChangeShapeType="1"/>
          </p:cNvCxnSpPr>
          <p:nvPr/>
        </p:nvCxnSpPr>
        <p:spPr bwMode="auto">
          <a:xfrm flipV="1">
            <a:off x="2483223" y="4635128"/>
            <a:ext cx="579437" cy="4763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 type="stealth" w="lg" len="lg"/>
          </a:ln>
        </p:spPr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100760" y="5397128"/>
            <a:ext cx="4639592" cy="1200224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dist="88900" dir="2700000" rotWithShape="0">
              <a:srgbClr val="000000">
                <a:alpha val="59998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sz="2200" dirty="0">
                <a:solidFill>
                  <a:srgbClr val="0F0710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Decompose sub-systems into modules (e.g. </a:t>
            </a:r>
            <a:r>
              <a:rPr lang="en-US" sz="2200" dirty="0" err="1">
                <a:solidFill>
                  <a:srgbClr val="0F0710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dataflows</a:t>
            </a:r>
            <a:r>
              <a:rPr lang="en-US" sz="2200" dirty="0">
                <a:solidFill>
                  <a:srgbClr val="0F0710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objects</a:t>
            </a:r>
            <a:r>
              <a:rPr lang="en-US" sz="2200" dirty="0">
                <a:solidFill>
                  <a:srgbClr val="0F0710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, components, services, events etc.)</a:t>
            </a:r>
            <a:endParaRPr lang="en-US" sz="2200" dirty="0">
              <a:solidFill>
                <a:srgbClr val="0F0710"/>
              </a:solidFill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</p:txBody>
      </p:sp>
      <p:cxnSp>
        <p:nvCxnSpPr>
          <p:cNvPr id="20496" name="Straight Connector 44"/>
          <p:cNvCxnSpPr>
            <a:cxnSpLocks noChangeShapeType="1"/>
          </p:cNvCxnSpPr>
          <p:nvPr/>
        </p:nvCxnSpPr>
        <p:spPr bwMode="auto">
          <a:xfrm flipV="1">
            <a:off x="2508623" y="5994028"/>
            <a:ext cx="579437" cy="4763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 type="stealth" w="lg" len="lg"/>
          </a:ln>
        </p:spPr>
      </p:cxnSp>
      <p:sp>
        <p:nvSpPr>
          <p:cNvPr id="46" name="Arc 45"/>
          <p:cNvSpPr/>
          <p:nvPr/>
        </p:nvSpPr>
        <p:spPr bwMode="auto">
          <a:xfrm rot="16200000">
            <a:off x="934617" y="4883571"/>
            <a:ext cx="1270000" cy="1001713"/>
          </a:xfrm>
          <a:prstGeom prst="arc">
            <a:avLst>
              <a:gd name="adj1" fmla="val 10819716"/>
              <a:gd name="adj2" fmla="val 63356"/>
            </a:avLst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sp>
      <p:sp>
        <p:nvSpPr>
          <p:cNvPr id="20498" name="Rectangle 21"/>
          <p:cNvSpPr>
            <a:spLocks noChangeArrowheads="1"/>
          </p:cNvSpPr>
          <p:nvPr/>
        </p:nvSpPr>
        <p:spPr bwMode="auto">
          <a:xfrm>
            <a:off x="611560" y="2780928"/>
            <a:ext cx="7315200" cy="3888432"/>
          </a:xfrm>
          <a:prstGeom prst="rect">
            <a:avLst/>
          </a:prstGeom>
          <a:noFill/>
          <a:ln w="9525">
            <a:solidFill>
              <a:srgbClr val="008000"/>
            </a:solidFill>
            <a:round/>
          </a:ln>
        </p:spPr>
        <p:txBody>
          <a:bodyPr lIns="0" tIns="0" rIns="0" bIns="0" anchor="ctr"/>
          <a:lstStyle/>
          <a:p>
            <a:pPr marL="266700" indent="-266700"/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Arc 36"/>
          <p:cNvSpPr/>
          <p:nvPr/>
        </p:nvSpPr>
        <p:spPr bwMode="auto">
          <a:xfrm rot="16200000">
            <a:off x="908423" y="2255465"/>
            <a:ext cx="1295400" cy="974725"/>
          </a:xfrm>
          <a:prstGeom prst="arc">
            <a:avLst>
              <a:gd name="adj1" fmla="val 16045222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sp>
      <p:sp>
        <p:nvSpPr>
          <p:cNvPr id="20500" name="Rectangle 46"/>
          <p:cNvSpPr>
            <a:spLocks noChangeArrowheads="1"/>
          </p:cNvSpPr>
          <p:nvPr/>
        </p:nvSpPr>
        <p:spPr bwMode="auto">
          <a:xfrm>
            <a:off x="109910" y="1866528"/>
            <a:ext cx="1150938" cy="53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dirty="0">
                <a:latin typeface="Arial" panose="020B0604020202020204"/>
                <a:cs typeface="Arial" panose="020B0604020202020204"/>
              </a:rPr>
              <a:t>Iteration</a:t>
            </a:r>
            <a:endParaRPr lang="en-US"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6185" y="2204720"/>
            <a:ext cx="6427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系统需求</a:t>
            </a:r>
            <a:endParaRPr lang="zh-CN" altLang="en-US" sz="1200"/>
          </a:p>
          <a:p>
            <a:r>
              <a:rPr lang="zh-CN" altLang="en-US" sz="1200"/>
              <a:t>根据需求和架构风格确定关键子系统和配置</a:t>
            </a:r>
            <a:endParaRPr lang="zh-CN" altLang="en-US" sz="1200"/>
          </a:p>
          <a:p>
            <a:r>
              <a:rPr lang="zh-CN" altLang="en-US" sz="1200"/>
              <a:t>确定子系统的控制模型</a:t>
            </a:r>
            <a:endParaRPr lang="zh-CN" altLang="en-US" sz="1200"/>
          </a:p>
          <a:p>
            <a:r>
              <a:rPr lang="zh-CN" altLang="en-US" sz="1200"/>
              <a:t>将子系统分解为模块(例如，数据流、对象组件、服务、事件等)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and interfaces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6300" y="2424906"/>
            <a:ext cx="3200400" cy="287655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750" y="2453481"/>
            <a:ext cx="3619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412875"/>
            <a:ext cx="7188835" cy="3926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9885" y="3357245"/>
            <a:ext cx="169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</a:t>
            </a:r>
            <a:r>
              <a:rPr lang="zh-CN" altLang="en-US" sz="1200"/>
              <a:t>线，子类继承父类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275965" y="2493010"/>
            <a:ext cx="169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虚线，父类实现</a:t>
            </a:r>
            <a:r>
              <a:rPr lang="zh-CN" altLang="en-US" sz="1200"/>
              <a:t>接口</a:t>
            </a:r>
            <a:endParaRPr lang="zh-CN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 </a:t>
            </a:r>
            <a:r>
              <a:rPr lang="en-US" altLang="zh-CN" dirty="0"/>
              <a:t>(inheritance)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55281"/>
            <a:ext cx="8229600" cy="381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8250" y="1517015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继承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058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Implements (</a:t>
            </a:r>
            <a:r>
              <a:rPr lang="en-US" altLang="zh-CN" dirty="0" smtClean="0"/>
              <a:t>realization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8287" y="1862931"/>
            <a:ext cx="6067425" cy="4000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81600" y="138874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Implements (</a:t>
            </a:r>
            <a:r>
              <a:rPr lang="en-US" altLang="zh-CN" dirty="0" smtClean="0"/>
              <a:t>realizes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987" y="2301081"/>
            <a:ext cx="782002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Class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1729581"/>
            <a:ext cx="3886200" cy="426720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8541" y="1600200"/>
            <a:ext cx="2897918" cy="4525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04025" y="4293235"/>
            <a:ext cx="2036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子类必须实现父类抽象方法</a:t>
            </a:r>
            <a:endParaRPr lang="zh-CN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 of interfaces &amp; abstract  class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945" y="1835696"/>
            <a:ext cx="7488110" cy="45259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3350" y="263715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</a:t>
            </a:r>
            <a:r>
              <a:rPr lang="zh-CN" altLang="en-US"/>
              <a:t>作为参数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7738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 of interfaces &amp; abstract  class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9511" y="1916833"/>
            <a:ext cx="5616625" cy="3394800"/>
          </a:xfrm>
          <a:prstGeom prst="rect">
            <a:avLst/>
          </a:prstGeom>
        </p:spPr>
      </p:pic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6204" y="2548731"/>
            <a:ext cx="3162300" cy="2628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8500" y="5768975"/>
            <a:ext cx="488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类的裁剪：实现</a:t>
            </a:r>
            <a:r>
              <a:rPr lang="zh-CN" altLang="en-US"/>
              <a:t>接口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Sensor interface example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1458" y="1600200"/>
            <a:ext cx="8061084" cy="4525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260" y="2853055"/>
            <a:ext cx="1733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有成员变量</a:t>
            </a:r>
            <a:r>
              <a:rPr lang="en-US" altLang="zh-CN" sz="1200"/>
              <a:t> ISensor</a:t>
            </a:r>
            <a:endParaRPr lang="en-US" altLang="zh-CN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5215"/>
            <a:ext cx="8229600" cy="1143000"/>
          </a:xfrm>
        </p:spPr>
        <p:txBody>
          <a:bodyPr/>
          <a:lstStyle/>
          <a:p>
            <a:r>
              <a:rPr lang="en-US" altLang="zh-CN" dirty="0"/>
              <a:t>Interface vs. Abstract class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9225" y="1600200"/>
            <a:ext cx="7409199" cy="4666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0270" y="488315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9205" y="5074920"/>
            <a:ext cx="1201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is-a</a:t>
            </a:r>
            <a:r>
              <a:rPr lang="zh-CN" altLang="en-US" sz="1200"/>
              <a:t>因为所以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27405" y="5589270"/>
            <a:ext cx="2047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接口通常用来描述类的外围功能，而不是它的中心标识，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156325" y="6237605"/>
            <a:ext cx="1483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抽象类定义其后代的核心标识。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47" y="462960"/>
            <a:ext cx="8686800" cy="1143000"/>
          </a:xfrm>
        </p:spPr>
        <p:txBody>
          <a:bodyPr/>
          <a:lstStyle/>
          <a:p>
            <a:r>
              <a:rPr lang="en-US" altLang="zh-CN" dirty="0"/>
              <a:t>Modular decomposition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77" y="1340768"/>
            <a:ext cx="8686800" cy="511256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Another structural level where sub-systems are decomposed into modules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–  Examples include objects, dataflow, components, services etc. </a:t>
            </a:r>
            <a:endParaRPr lang="en-US" altLang="zh-CN" dirty="0" smtClean="0"/>
          </a:p>
          <a:p>
            <a:r>
              <a:rPr lang="en-US" altLang="zh-CN" dirty="0" smtClean="0"/>
              <a:t>Our </a:t>
            </a:r>
            <a:r>
              <a:rPr lang="en-US" altLang="zh-CN" dirty="0"/>
              <a:t>modular decomposition approach will be </a:t>
            </a:r>
            <a:r>
              <a:rPr lang="en-US" altLang="zh-CN" dirty="0" smtClean="0"/>
              <a:t>object-oriented </a:t>
            </a:r>
            <a:endParaRPr lang="en-US" altLang="zh-CN" dirty="0" smtClean="0"/>
          </a:p>
          <a:p>
            <a:pPr lvl="1"/>
            <a:r>
              <a:rPr lang="en-US" altLang="zh-CN" dirty="0"/>
              <a:t>  In an object model the system is decomposed into interacting objects </a:t>
            </a:r>
            <a:endParaRPr lang="en-US" altLang="zh-CN" dirty="0" smtClean="0"/>
          </a:p>
          <a:p>
            <a:pPr lvl="1"/>
            <a:r>
              <a:rPr lang="en-US" altLang="zh-CN" dirty="0"/>
              <a:t>  Other modular decomposition approaches include dataflow, service-oriented, component-based etc.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1124585"/>
            <a:ext cx="5836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另一个结构层次，子系统被分解为模块。例子包括对象、数据流、组件、服务等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012180" y="1772920"/>
            <a:ext cx="24847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组件可由一个或多个对象构成</a:t>
            </a:r>
            <a:endParaRPr lang="zh-CN" altLang="en-US" sz="1000"/>
          </a:p>
          <a:p>
            <a:r>
              <a:rPr lang="zh-CN" altLang="en-US" sz="1000"/>
              <a:t>业务是组件，组件不一定是业务</a:t>
            </a:r>
            <a:endParaRPr lang="zh-CN" altLang="en-US" sz="1000"/>
          </a:p>
          <a:p>
            <a:r>
              <a:rPr lang="zh-CN" altLang="en-US" sz="1000"/>
              <a:t>业务：共享，标准化，完整（不需要接口）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3204210" y="3860800"/>
            <a:ext cx="405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我们的模块化分解方法将是面向对象的</a:t>
            </a:r>
            <a:endParaRPr lang="zh-CN" altLang="en-US" sz="1200"/>
          </a:p>
          <a:p>
            <a:r>
              <a:rPr lang="zh-CN" altLang="en-US" sz="1200"/>
              <a:t>在对象模型中，系统被分解为相互作用的对象</a:t>
            </a:r>
            <a:endParaRPr lang="zh-CN" altLang="en-US" sz="1200"/>
          </a:p>
          <a:p>
            <a:r>
              <a:rPr lang="zh-CN" altLang="en-US" sz="1200"/>
              <a:t>其他模块化分解方法包括数据流、面向服务、基于组件等。</a:t>
            </a:r>
            <a:endParaRPr lang="zh-CN" altLang="en-US"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175" y="2910681"/>
            <a:ext cx="786765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An association is a key dynamic relationship between objects and can be represented on a class diagram. 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An </a:t>
            </a:r>
            <a:r>
              <a:rPr lang="en-US" altLang="zh-CN" dirty="0"/>
              <a:t>Employer object knows about Employee objects (it can store references to multiple Employee objects in its array). Similarly, an Employee object stores a single reference to its Employer object.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relationship is thus bidirectional – an Employer object can invoke the methods of the Employee objects it knows about, and an Employee instance can invoke methods on its Employer object.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93495" y="522033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关联是对象之间的关键动态关系，可以在类图中表示。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 Associations are, by default, bidirectional •  </a:t>
            </a:r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it is not always necessary or even desirable to have a bidirectional relationship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Bidirectional relationships introduce mutual dependencies •  Employer is dependent on Employee and vice versa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Unidirectional relationships are simpler and reduce dependencies among classes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LinkedList</a:t>
            </a:r>
            <a:r>
              <a:rPr lang="en-US" altLang="zh-CN" dirty="0" smtClean="0"/>
              <a:t> </a:t>
            </a:r>
            <a:r>
              <a:rPr lang="en-US" altLang="zh-CN" dirty="0"/>
              <a:t>knows nothing of </a:t>
            </a:r>
            <a:r>
              <a:rPr lang="en-US" altLang="zh-CN" dirty="0" err="1"/>
              <a:t>AddressBook</a:t>
            </a:r>
            <a:r>
              <a:rPr lang="en-US" altLang="zh-CN" dirty="0"/>
              <a:t>, but </a:t>
            </a:r>
            <a:r>
              <a:rPr lang="en-US" altLang="zh-CN" dirty="0" err="1"/>
              <a:t>AddressBook</a:t>
            </a:r>
            <a:r>
              <a:rPr lang="en-US" altLang="zh-CN" dirty="0"/>
              <a:t> knows about </a:t>
            </a:r>
            <a:r>
              <a:rPr lang="en-US" altLang="zh-CN" dirty="0" err="1"/>
              <a:t>LinkedList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05" y="6021070"/>
            <a:ext cx="8526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默认情况下，关联是双向的．然而，双向关系并不总是必要的，甚至也不总是可取的。双向关系引入了相互依赖。单向关系更简单，减少了类之间的依赖性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1537" y="2934494"/>
            <a:ext cx="7400925" cy="1857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7215" y="43478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不知道谁</a:t>
            </a:r>
            <a:r>
              <a:rPr lang="zh-CN" altLang="en-US"/>
              <a:t>用我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Association multiplicity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Multiplicity is a constraint on the number of instances of one class that can be related to one instance of the other class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each association, there are two multiplicity decisions to make – one for each end of the association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each instance of Person, how many Vehicle objects can be registered with it?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each Vehicle object, how many registered keepers (Person instances) can it have?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126480"/>
            <a:ext cx="7256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多重性是对一个类可以与一个类相关的实例数量的限制</a:t>
            </a:r>
            <a:endParaRPr lang="zh-CN" altLang="en-US"/>
          </a:p>
          <a:p>
            <a:r>
              <a:rPr lang="zh-CN" altLang="en-US"/>
              <a:t>对于每个关联，都有两个多重性决策要做——关联的两端各一个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Multiplicity constraints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Each end of an association contains a multiplicity indicator which represents the number of objects that participate in the relationship </a:t>
            </a:r>
            <a:endParaRPr lang="en-US" altLang="zh-CN" dirty="0"/>
          </a:p>
          <a:p>
            <a:r>
              <a:rPr lang="en-US" altLang="zh-CN" dirty="0"/>
              <a:t>Many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76787" y="2305844"/>
            <a:ext cx="378142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 multiplicity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5775" y="2220119"/>
            <a:ext cx="3981450" cy="328612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Can a Vehicle have more than one registered keeper?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Must  </a:t>
            </a:r>
            <a:r>
              <a:rPr lang="en-US" altLang="zh-CN" dirty="0"/>
              <a:t>a Vehicle have a registered keeper? </a:t>
            </a:r>
            <a:endParaRPr lang="en-US" altLang="zh-CN" dirty="0" smtClean="0"/>
          </a:p>
          <a:p>
            <a:r>
              <a:rPr lang="en-US" altLang="zh-CN" dirty="0"/>
              <a:t>Can a lecturer be on sabbatical? </a:t>
            </a:r>
            <a:endParaRPr lang="en-US" altLang="zh-CN" dirty="0"/>
          </a:p>
          <a:p>
            <a:r>
              <a:rPr lang="en-US" altLang="zh-CN" dirty="0" smtClean="0"/>
              <a:t>Would </a:t>
            </a:r>
            <a:r>
              <a:rPr lang="en-US" altLang="zh-CN" dirty="0"/>
              <a:t>a lecturer be happy with this model? 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Aggregation is a special form of association in which one class plays the whole and the other its part </a:t>
            </a:r>
            <a:endParaRPr lang="en-US" altLang="zh-CN" dirty="0" smtClean="0"/>
          </a:p>
          <a:p>
            <a:pPr lvl="1"/>
            <a:r>
              <a:rPr lang="en-US" altLang="zh-CN" dirty="0"/>
              <a:t>  Aggregation is also known as part-of, or containment </a:t>
            </a:r>
            <a:endParaRPr lang="en-US" altLang="zh-CN" dirty="0" smtClean="0"/>
          </a:p>
          <a:p>
            <a:pPr lvl="1"/>
            <a:r>
              <a:rPr lang="en-US" altLang="zh-CN" dirty="0"/>
              <a:t>  An aggregation is represented as an association with a diamond next to the class denoting the whole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5559425"/>
            <a:ext cx="4648200" cy="11334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35375" y="3573145"/>
            <a:ext cx="279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聚合也称为部分或包含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11955" y="4940935"/>
            <a:ext cx="411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聚合表示为一个关联，在表示整体的类旁边有一个菱形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855" y="1600200"/>
            <a:ext cx="7540290" cy="4525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6305" y="1405890"/>
            <a:ext cx="350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一个类是另一个类方法的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2005" y="5805170"/>
            <a:ext cx="6367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依赖项是依赖类和独立类之间的链接。链接指向独立类。依赖关系意味着对独立类的更改可能需要对依赖类的更改。注意，依赖关系不构成对象状态的一部分。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final word on relationships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6750" y="2596356"/>
            <a:ext cx="3619500" cy="253365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All these relationships represent some sort of dependency between classes.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UML dependency link is a dependency between classes that, unlike association and aggregation,  is not implemented using instance variables.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An </a:t>
            </a:r>
            <a:r>
              <a:rPr lang="en-US" altLang="zh-CN" dirty="0"/>
              <a:t>association links classes whose instances have independent lifetimes (an instance of one class can exist without the other).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An </a:t>
            </a:r>
            <a:r>
              <a:rPr lang="en-US" altLang="zh-CN" dirty="0"/>
              <a:t>aggregation links one class (the whole) to its part class. An instance of the part class should not exist without being connected to its whole object.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65245" y="400494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相互</a:t>
            </a:r>
            <a:r>
              <a:rPr lang="zh-CN" altLang="en-US"/>
              <a:t>独立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19700" y="5949315"/>
            <a:ext cx="2446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</a:t>
            </a:r>
            <a:r>
              <a:rPr lang="zh-CN" altLang="en-US"/>
              <a:t>类不应该单独存在，需要连接</a:t>
            </a:r>
            <a:r>
              <a:rPr lang="zh-CN" altLang="en-US"/>
              <a:t>整体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49" y="692696"/>
            <a:ext cx="8686800" cy="1143000"/>
          </a:xfrm>
        </p:spPr>
        <p:txBody>
          <a:bodyPr/>
          <a:lstStyle/>
          <a:p>
            <a:r>
              <a:rPr lang="en-US" altLang="zh-CN" dirty="0"/>
              <a:t>Sub-systems, &amp; object classes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799" y="1845289"/>
            <a:ext cx="7832899" cy="4343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27855" y="1340485"/>
            <a:ext cx="2168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过滤器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：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67810" y="5949315"/>
            <a:ext cx="330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子系统在第二层被叫做</a:t>
            </a:r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Summary of Basic UML notation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32805"/>
            <a:ext cx="8229600" cy="366075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092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Technique for identifying object classes + relationships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Grammatical approach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Object classes and attributes are nouns. Examples include tangible entities (things) in the application domain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such </a:t>
            </a:r>
            <a:r>
              <a:rPr lang="en-US" altLang="zh-CN" dirty="0"/>
              <a:t>as aircrafts, vehicles, servers, resources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roles </a:t>
            </a:r>
            <a:r>
              <a:rPr lang="en-US" altLang="zh-CN" dirty="0"/>
              <a:t>such as managers, customers, operators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interactions </a:t>
            </a:r>
            <a:r>
              <a:rPr lang="en-US" altLang="zh-CN" dirty="0"/>
              <a:t>such as meetings •  locations such as offices, organizational units such as companies and so 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Operations are verbs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E.g. actions carried out by an object class 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Relationships (questions to ask </a:t>
            </a:r>
            <a:r>
              <a:rPr lang="en-US" altLang="zh-CN"/>
              <a:t>when </a:t>
            </a:r>
            <a:r>
              <a:rPr lang="en-US" altLang="zh-CN" smtClean="0"/>
              <a:t>analyzing </a:t>
            </a:r>
            <a:r>
              <a:rPr lang="en-US" altLang="zh-CN" dirty="0"/>
              <a:t>object classes) </a:t>
            </a:r>
            <a:endParaRPr lang="en-US" altLang="zh-CN" dirty="0" smtClean="0"/>
          </a:p>
          <a:p>
            <a:pPr lvl="1"/>
            <a:r>
              <a:rPr lang="en-US" altLang="zh-CN" dirty="0"/>
              <a:t>  Is the object class a subclass of another? Is so the relationship is generalization (i.e. inheritance) </a:t>
            </a:r>
            <a:endParaRPr lang="en-US" altLang="zh-CN" dirty="0" smtClean="0"/>
          </a:p>
          <a:p>
            <a:pPr lvl="1"/>
            <a:r>
              <a:rPr lang="en-US" altLang="zh-CN" dirty="0"/>
              <a:t>  Is the object classes part of another? If so, the relationship is aggregation. </a:t>
            </a:r>
            <a:endParaRPr lang="en-US" altLang="zh-CN" dirty="0" smtClean="0"/>
          </a:p>
          <a:p>
            <a:pPr lvl="1"/>
            <a:r>
              <a:rPr lang="en-US" altLang="zh-CN" dirty="0"/>
              <a:t>  Does the object class  interact with another? If so, indicate the relationship by drawing an arrowed line in the direction of the relationship. • 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Name </a:t>
            </a:r>
            <a:r>
              <a:rPr lang="en-US" altLang="zh-CN" dirty="0"/>
              <a:t>the interaction and Show the multiplicity (number of objects of one class that relate to a single object of the other class?) 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090" y="620688"/>
            <a:ext cx="8686800" cy="1143000"/>
          </a:xfrm>
        </p:spPr>
        <p:txBody>
          <a:bodyPr/>
          <a:lstStyle/>
          <a:p>
            <a:r>
              <a:rPr lang="en-US" altLang="zh-CN" dirty="0"/>
              <a:t>Learning outcomes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After studying today’s material, you should be able to: </a:t>
            </a:r>
            <a:endParaRPr lang="en-US" altLang="zh-CN" dirty="0" smtClean="0"/>
          </a:p>
          <a:p>
            <a:pPr lvl="1"/>
            <a:r>
              <a:rPr lang="en-US" altLang="zh-CN" dirty="0"/>
              <a:t> Read and write basic class diagrams using UML (Unified Modeling Language)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UML </a:t>
            </a:r>
            <a:r>
              <a:rPr lang="en-US" altLang="zh-CN" dirty="0"/>
              <a:t>is the standard notation for describing/modeling </a:t>
            </a:r>
            <a:r>
              <a:rPr lang="en-US" altLang="zh-CN" dirty="0" smtClean="0"/>
              <a:t>object-oriented </a:t>
            </a:r>
            <a:r>
              <a:rPr lang="en-US" altLang="zh-CN" dirty="0"/>
              <a:t>software systems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References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Martin </a:t>
            </a:r>
            <a:r>
              <a:rPr lang="en-US" altLang="zh-CN" dirty="0"/>
              <a:t>Fowler, “UML Distilled”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(</a:t>
            </a:r>
            <a:r>
              <a:rPr lang="en-US" altLang="zh-CN" dirty="0"/>
              <a:t>Chapters 1, 3, 4, 5, 6, 10)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941" y="4725144"/>
            <a:ext cx="1524000" cy="1390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4480" y="3244850"/>
            <a:ext cx="242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(统一建模语言)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27" y="548680"/>
            <a:ext cx="8686800" cy="1143000"/>
          </a:xfrm>
        </p:spPr>
        <p:txBody>
          <a:bodyPr/>
          <a:lstStyle/>
          <a:p>
            <a:r>
              <a:rPr lang="en-US" altLang="zh-CN" dirty="0"/>
              <a:t>Object-orientation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What are the key features of object-orientation? </a:t>
            </a:r>
            <a:endParaRPr lang="en-US" altLang="zh-CN" dirty="0" smtClean="0"/>
          </a:p>
          <a:p>
            <a:pPr lvl="1"/>
            <a:r>
              <a:rPr lang="en-US" altLang="zh-CN" dirty="0"/>
              <a:t> Objects  </a:t>
            </a:r>
            <a:endParaRPr lang="en-US" altLang="zh-CN" dirty="0" smtClean="0"/>
          </a:p>
          <a:p>
            <a:pPr lvl="1"/>
            <a:r>
              <a:rPr lang="en-US" altLang="zh-CN" dirty="0"/>
              <a:t> Classes </a:t>
            </a:r>
            <a:endParaRPr lang="en-US" altLang="zh-CN" dirty="0" smtClean="0"/>
          </a:p>
          <a:p>
            <a:pPr lvl="1"/>
            <a:r>
              <a:rPr lang="en-US" altLang="zh-CN" dirty="0"/>
              <a:t> Relationships </a:t>
            </a:r>
            <a:endParaRPr lang="en-US" altLang="zh-CN" dirty="0" smtClean="0"/>
          </a:p>
          <a:p>
            <a:pPr lvl="1"/>
            <a:r>
              <a:rPr lang="en-US" altLang="zh-CN" dirty="0"/>
              <a:t> Interfaces </a:t>
            </a:r>
            <a:endParaRPr lang="en-US" altLang="zh-CN" dirty="0" smtClean="0"/>
          </a:p>
          <a:p>
            <a:pPr lvl="1"/>
            <a:r>
              <a:rPr lang="en-US" altLang="zh-CN" dirty="0"/>
              <a:t> Polymorphism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63620" y="2690495"/>
            <a:ext cx="33680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实体</a:t>
            </a:r>
            <a:endParaRPr lang="zh-CN" altLang="en-US"/>
          </a:p>
          <a:p>
            <a:r>
              <a:rPr lang="zh-CN" altLang="en-US"/>
              <a:t>总体</a:t>
            </a:r>
            <a:endParaRPr lang="zh-CN" altLang="en-US"/>
          </a:p>
          <a:p>
            <a:r>
              <a:rPr lang="zh-CN" altLang="en-US"/>
              <a:t>类间相互</a:t>
            </a:r>
            <a:r>
              <a:rPr lang="zh-CN" altLang="en-US"/>
              <a:t>作用</a:t>
            </a:r>
            <a:endParaRPr lang="zh-CN" altLang="en-US"/>
          </a:p>
          <a:p>
            <a:r>
              <a:rPr lang="zh-CN" altLang="en-US"/>
              <a:t>类与外界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多态，子类父类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Informally, an object represents an entity, be it physical, conceptual, or software </a:t>
            </a:r>
            <a:endParaRPr lang="en-US" altLang="zh-CN" dirty="0"/>
          </a:p>
          <a:p>
            <a:pPr lvl="1"/>
            <a:r>
              <a:rPr lang="en-US" altLang="zh-CN" dirty="0"/>
              <a:t> Something physical </a:t>
            </a:r>
            <a:endParaRPr lang="en-US" altLang="zh-CN" dirty="0"/>
          </a:p>
          <a:p>
            <a:pPr lvl="1"/>
            <a:r>
              <a:rPr lang="en-US" altLang="zh-CN" dirty="0"/>
              <a:t> A concept </a:t>
            </a:r>
            <a:endParaRPr lang="en-US" altLang="zh-CN" dirty="0"/>
          </a:p>
          <a:p>
            <a:pPr lvl="1"/>
            <a:r>
              <a:rPr lang="en-US" altLang="zh-CN" dirty="0"/>
              <a:t> Software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104" y="2586037"/>
            <a:ext cx="2724150" cy="2371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004279"/>
            <a:ext cx="4686300" cy="962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5585" y="1320165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实体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formally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•  An object has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/>
              <a:t> State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Represented </a:t>
            </a:r>
            <a:r>
              <a:rPr lang="en-US" altLang="zh-CN" dirty="0"/>
              <a:t>by a set of attribute values + the links the object may have with other objects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</a:t>
            </a:r>
            <a:r>
              <a:rPr lang="en-US" altLang="zh-CN" dirty="0"/>
              <a:t>E.g. Bank Account      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Bank </a:t>
            </a:r>
            <a:r>
              <a:rPr lang="en-US" altLang="zh-CN" dirty="0"/>
              <a:t>Name, Account No, Account Name, Balance, </a:t>
            </a:r>
            <a:r>
              <a:rPr lang="en-US" altLang="zh-CN" dirty="0" smtClean="0"/>
              <a:t>Transactions. </a:t>
            </a:r>
            <a:endParaRPr lang="en-US" altLang="zh-CN" dirty="0" smtClean="0"/>
          </a:p>
          <a:p>
            <a:pPr lvl="2"/>
            <a:r>
              <a:rPr lang="en-US" altLang="zh-CN" dirty="0"/>
              <a:t>  Changes over time </a:t>
            </a:r>
            <a:endParaRPr lang="en-US" altLang="zh-CN" dirty="0" smtClean="0"/>
          </a:p>
          <a:p>
            <a:pPr lvl="1"/>
            <a:r>
              <a:rPr lang="en-US" altLang="zh-CN" dirty="0"/>
              <a:t> </a:t>
            </a:r>
            <a:r>
              <a:rPr lang="en-US" altLang="zh-CN" dirty="0" smtClean="0"/>
              <a:t>Behavior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Defined </a:t>
            </a:r>
            <a:r>
              <a:rPr lang="en-US" altLang="zh-CN" dirty="0"/>
              <a:t>by what it does in response to receiving a request from another object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An </a:t>
            </a:r>
            <a:r>
              <a:rPr lang="en-US" altLang="zh-CN" dirty="0"/>
              <a:t>object can only respond to requests that it understands, i.e. operations it has implemented </a:t>
            </a:r>
            <a:endParaRPr lang="en-US" altLang="zh-CN" dirty="0" smtClean="0"/>
          </a:p>
          <a:p>
            <a:pPr lvl="1"/>
            <a:r>
              <a:rPr lang="en-US" altLang="zh-CN" dirty="0"/>
              <a:t> Identity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Each </a:t>
            </a:r>
            <a:r>
              <a:rPr lang="en-US" altLang="zh-CN" dirty="0"/>
              <a:t>object has a unique identity, even if its state is identical to that of another object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43755" y="2564765"/>
            <a:ext cx="411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状态：由一组属性值+对象可能与其他对象的链接表示。</a:t>
            </a:r>
            <a:endParaRPr lang="zh-CN" altLang="en-US" sz="1200"/>
          </a:p>
          <a:p>
            <a:pPr indent="457200"/>
            <a:r>
              <a:rPr lang="zh-CN" altLang="en-US" sz="1200"/>
              <a:t>随时间</a:t>
            </a:r>
            <a:r>
              <a:rPr lang="zh-CN" altLang="en-US" sz="1200"/>
              <a:t>改变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3780155" y="3357245"/>
            <a:ext cx="5028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行为：</a:t>
            </a:r>
            <a:endParaRPr lang="zh-CN" altLang="en-US" sz="1200"/>
          </a:p>
          <a:p>
            <a:pPr indent="457200"/>
            <a:r>
              <a:rPr lang="zh-CN" altLang="en-US" sz="1200"/>
              <a:t>定义为它在接收来自另一个对象的请求时所做的响应。</a:t>
            </a:r>
            <a:endParaRPr lang="zh-CN" altLang="en-US" sz="1200"/>
          </a:p>
          <a:p>
            <a:pPr indent="457200"/>
            <a:r>
              <a:rPr lang="zh-CN" altLang="en-US" sz="1200"/>
              <a:t>一个对象只能响应它理解的请求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3491865" y="4941570"/>
            <a:ext cx="5315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实体：</a:t>
            </a:r>
            <a:endParaRPr lang="zh-CN" altLang="en-US" sz="1200"/>
          </a:p>
          <a:p>
            <a:pPr indent="457200"/>
            <a:r>
              <a:rPr lang="zh-CN" altLang="en-US" sz="1200"/>
              <a:t>每个对象都有唯一的</a:t>
            </a:r>
            <a:r>
              <a:rPr lang="zh-CN" altLang="en-US" sz="1200"/>
              <a:t>实体，即使它的状态与另一个对象的状态相同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1907540" y="1917065"/>
            <a:ext cx="215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核心，决定</a:t>
            </a:r>
            <a:r>
              <a:rPr lang="zh-CN" altLang="en-US"/>
              <a:t>你是谁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64155" y="3683635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影响</a:t>
            </a:r>
            <a:r>
              <a:rPr lang="zh-CN" altLang="en-US"/>
              <a:t>状态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A class is a description of a group of objects with common: </a:t>
            </a:r>
            <a:endParaRPr lang="en-US" altLang="zh-CN" dirty="0" smtClean="0"/>
          </a:p>
          <a:p>
            <a:pPr lvl="1"/>
            <a:r>
              <a:rPr lang="en-US" altLang="zh-CN" dirty="0"/>
              <a:t> Attributes (properties or features)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Behavior </a:t>
            </a:r>
            <a:r>
              <a:rPr lang="en-US" altLang="zh-CN" dirty="0"/>
              <a:t>(operations forming its interface)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Semantics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class is an abstraction in that it: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Emphasis </a:t>
            </a:r>
            <a:r>
              <a:rPr lang="en-US" altLang="zh-CN" dirty="0"/>
              <a:t>relevant characteristics (i.e. its interface)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Suppresses </a:t>
            </a:r>
            <a:r>
              <a:rPr lang="en-US" altLang="zh-CN" dirty="0"/>
              <a:t>other characteristics (i.e. its implementation)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28080" y="1988820"/>
            <a:ext cx="1384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属性</a:t>
            </a:r>
            <a:endParaRPr lang="zh-CN" altLang="en-US" sz="1200"/>
          </a:p>
          <a:p>
            <a:r>
              <a:rPr lang="zh-CN" altLang="en-US" sz="1200"/>
              <a:t>行为</a:t>
            </a:r>
            <a:endParaRPr lang="zh-CN" altLang="en-US" sz="1200"/>
          </a:p>
          <a:p>
            <a:r>
              <a:rPr lang="zh-CN" altLang="en-US" sz="1200"/>
              <a:t>关系（继承）</a:t>
            </a:r>
            <a:endParaRPr lang="zh-CN" altLang="en-US" sz="1200"/>
          </a:p>
          <a:p>
            <a:r>
              <a:rPr lang="zh-CN" altLang="en-US" sz="1200"/>
              <a:t>语义（作用范围）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4139565" y="5445125"/>
            <a:ext cx="230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一个类是一个抽象，</a:t>
            </a:r>
            <a:endParaRPr lang="zh-CN" altLang="en-US" sz="1200"/>
          </a:p>
          <a:p>
            <a:r>
              <a:rPr lang="zh-CN" altLang="en-US" sz="1200"/>
              <a:t>强调相关的特征(即它的接口)</a:t>
            </a:r>
            <a:endParaRPr lang="zh-CN" altLang="en-US" sz="1200"/>
          </a:p>
          <a:p>
            <a:r>
              <a:rPr lang="zh-CN" altLang="en-US" sz="1200"/>
              <a:t>抑制其他特征(即其实施)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75,&quot;width&quot;:8925}"/>
</p:tagLst>
</file>

<file path=ppt/tags/tag2.xml><?xml version="1.0" encoding="utf-8"?>
<p:tagLst xmlns:p="http://schemas.openxmlformats.org/presentationml/2006/main">
  <p:tag name="KSO_WPP_MARK_KEY" val="21a67be1-4531-4e24-9c44-b20912ca62a6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10672</Words>
  <Application>WPS 演示</Application>
  <PresentationFormat>全屏显示(4:3)</PresentationFormat>
  <Paragraphs>376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Arial</vt:lpstr>
      <vt:lpstr>Monotype Sorts</vt:lpstr>
      <vt:lpstr>Wingdings</vt:lpstr>
      <vt:lpstr>Credit Suisse Type Roman</vt:lpstr>
      <vt:lpstr>Segoe Print</vt:lpstr>
      <vt:lpstr>MS PGothic</vt:lpstr>
      <vt:lpstr>微软雅黑</vt:lpstr>
      <vt:lpstr>Arial Unicode MS</vt:lpstr>
      <vt:lpstr>Calibri</vt:lpstr>
      <vt:lpstr>Custom Design</vt:lpstr>
      <vt:lpstr>Slide 2: Text Only</vt:lpstr>
      <vt:lpstr>PowerPoint 演示文稿</vt:lpstr>
      <vt:lpstr>Architectural design - Revisit</vt:lpstr>
      <vt:lpstr>Modular decomposition </vt:lpstr>
      <vt:lpstr>Sub-systems, &amp; object classes </vt:lpstr>
      <vt:lpstr>Learning outcomes </vt:lpstr>
      <vt:lpstr>Object-orientation </vt:lpstr>
      <vt:lpstr>Objects</vt:lpstr>
      <vt:lpstr>More formally </vt:lpstr>
      <vt:lpstr>Classes</vt:lpstr>
      <vt:lpstr>Attributes and operations </vt:lpstr>
      <vt:lpstr>Classes and instances </vt:lpstr>
      <vt:lpstr>Generalization - Inheritance </vt:lpstr>
      <vt:lpstr>Inheritance/generalization example </vt:lpstr>
      <vt:lpstr>Relationships</vt:lpstr>
      <vt:lpstr>PowerPoint 演示文稿</vt:lpstr>
      <vt:lpstr>Association and Aggregation </vt:lpstr>
      <vt:lpstr>Interface</vt:lpstr>
      <vt:lpstr>Basic OO modelling with UML </vt:lpstr>
      <vt:lpstr>UML Diagrams </vt:lpstr>
      <vt:lpstr>Classes and interfaces </vt:lpstr>
      <vt:lpstr>PowerPoint 演示文稿</vt:lpstr>
      <vt:lpstr>Generalization (inheritance) </vt:lpstr>
      <vt:lpstr>Implements (realization) </vt:lpstr>
      <vt:lpstr>Implements (realizes) </vt:lpstr>
      <vt:lpstr>Abstract Class </vt:lpstr>
      <vt:lpstr>Example of interfaces &amp; abstract  class </vt:lpstr>
      <vt:lpstr>Example of interfaces &amp; abstract  class </vt:lpstr>
      <vt:lpstr>Sensor interface example </vt:lpstr>
      <vt:lpstr>Interface vs. Abstract class </vt:lpstr>
      <vt:lpstr>Association</vt:lpstr>
      <vt:lpstr>PowerPoint 演示文稿</vt:lpstr>
      <vt:lpstr>Association</vt:lpstr>
      <vt:lpstr>PowerPoint 演示文稿</vt:lpstr>
      <vt:lpstr>Association multiplicity </vt:lpstr>
      <vt:lpstr>Multiplicity constraints </vt:lpstr>
      <vt:lpstr>Interpreting multiplicity </vt:lpstr>
      <vt:lpstr>Aggregation</vt:lpstr>
      <vt:lpstr>Dependency</vt:lpstr>
      <vt:lpstr>A final word on relationships </vt:lpstr>
      <vt:lpstr>Summary of Basic UML notation </vt:lpstr>
      <vt:lpstr>Technique for identifying object classes + relationships 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793</cp:revision>
  <cp:lastPrinted>2015-10-16T12:49:00Z</cp:lastPrinted>
  <dcterms:created xsi:type="dcterms:W3CDTF">2011-10-31T13:04:00Z</dcterms:created>
  <dcterms:modified xsi:type="dcterms:W3CDTF">2022-11-28T13:36:10Z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059BF27E07E04EAC997751365D371F94</vt:lpwstr>
  </property>
  <property fmtid="{D5CDD505-2E9C-101B-9397-08002B2CF9AE}" pid="3" name="KSOProductBuildVer">
    <vt:lpwstr>2052-11.1.0.12763</vt:lpwstr>
  </property>
</Properties>
</file>