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14"/>
  </p:handoutMasterIdLst>
  <p:sldIdLst>
    <p:sldId id="293" r:id="rId4"/>
    <p:sldId id="571" r:id="rId5"/>
    <p:sldId id="572" r:id="rId6"/>
    <p:sldId id="573" r:id="rId7"/>
    <p:sldId id="567" r:id="rId8"/>
    <p:sldId id="568" r:id="rId9"/>
    <p:sldId id="569" r:id="rId10"/>
    <p:sldId id="570" r:id="rId11"/>
    <p:sldId id="566" r:id="rId12"/>
  </p:sldIdLst>
  <p:sldSz cx="9144000" cy="6858000" type="screen4x3"/>
  <p:notesSz cx="6797675" cy="992822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8" autoAdjust="0"/>
    <p:restoredTop sz="74317" autoAdjust="0"/>
  </p:normalViewPr>
  <p:slideViewPr>
    <p:cSldViewPr>
      <p:cViewPr varScale="1">
        <p:scale>
          <a:sx n="58" d="100"/>
          <a:sy n="58" d="100"/>
        </p:scale>
        <p:origin x="4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  <a:endParaRPr lang="en-GB" dirty="0" smtClean="0"/>
          </a:p>
          <a:p>
            <a:pPr lvl="1"/>
            <a:r>
              <a:rPr lang="en-GB" dirty="0" smtClean="0"/>
              <a:t>Second level</a:t>
            </a:r>
            <a:endParaRPr lang="en-GB" dirty="0" smtClean="0"/>
          </a:p>
          <a:p>
            <a:pPr lvl="2"/>
            <a:r>
              <a:rPr lang="en-GB" dirty="0" smtClean="0"/>
              <a:t>Third level</a:t>
            </a:r>
            <a:endParaRPr lang="en-GB" dirty="0" smtClean="0"/>
          </a:p>
          <a:p>
            <a:pPr lvl="3"/>
            <a:r>
              <a:rPr lang="en-GB" dirty="0" smtClean="0"/>
              <a:t>Fourth level</a:t>
            </a:r>
            <a:endParaRPr lang="en-GB" dirty="0" smtClean="0"/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C0D16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879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dirty="0" smtClean="0">
                <a:latin typeface="Arial" panose="020B0604020202020204" pitchFamily="34" charset="0"/>
              </a:rPr>
              <a:t>Zhang </a:t>
            </a:r>
            <a:r>
              <a:rPr lang="en-US" dirty="0" err="1" smtClean="0">
                <a:latin typeface="Arial" panose="020B0604020202020204" pitchFamily="34" charset="0"/>
              </a:rPr>
              <a:t>Jinyu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–   </a:t>
            </a:r>
            <a:r>
              <a:rPr lang="en-US" dirty="0" smtClean="0">
                <a:latin typeface="Arial" panose="020B0604020202020204" pitchFamily="34" charset="0"/>
              </a:rPr>
              <a:t>zjy@bjtu.edu.ch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School </a:t>
            </a:r>
            <a:r>
              <a:rPr lang="en-US" dirty="0">
                <a:latin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</a:rPr>
              <a:t>Computer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</a:rPr>
              <a:t>Information Technology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SD 408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107504" y="2420888"/>
            <a:ext cx="8928992" cy="12241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000" dirty="0" smtClean="0">
                <a:solidFill>
                  <a:srgbClr val="BC0D16"/>
                </a:solidFill>
                <a:latin typeface="Arial" panose="020B0604020202020204"/>
                <a:cs typeface="Arial" panose="020B0604020202020204"/>
              </a:rPr>
              <a:t>Object-oriented model with UML III (Class diagram)</a:t>
            </a:r>
            <a:endParaRPr lang="en-GB" sz="4000" dirty="0" smtClean="0">
              <a:solidFill>
                <a:srgbClr val="BC0D16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diagrams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94" y="1600200"/>
            <a:ext cx="795801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diagrams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 an object diagram, an object is shown as a rectangle with an underlined name </a:t>
            </a:r>
            <a:endParaRPr lang="en-US" altLang="zh-CN" dirty="0" smtClean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interconnection between two objects (e.g. association or dependency) is represented as a simple line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278620"/>
            <a:ext cx="4038600" cy="3169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relationship diagrams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1025" y="2310606"/>
            <a:ext cx="3790950" cy="310515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589" y="1600200"/>
            <a:ext cx="368782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</p:nvPr>
        </p:nvSpPr>
        <p:spPr>
          <a:xfrm>
            <a:off x="395536" y="1340768"/>
            <a:ext cx="8345016" cy="5328592"/>
          </a:xfrm>
        </p:spPr>
        <p:txBody>
          <a:bodyPr/>
          <a:lstStyle/>
          <a:p>
            <a:r>
              <a:rPr lang="en-US" altLang="zh-CN" dirty="0"/>
              <a:t> An </a:t>
            </a:r>
            <a:r>
              <a:rPr lang="en-US" altLang="zh-CN" dirty="0" smtClean="0"/>
              <a:t>organization </a:t>
            </a:r>
            <a:r>
              <a:rPr lang="en-US" altLang="zh-CN" dirty="0"/>
              <a:t>has commissioned you to develop a contact book application to </a:t>
            </a:r>
            <a:r>
              <a:rPr lang="en-US" altLang="zh-CN" dirty="0">
                <a:solidFill>
                  <a:srgbClr val="00B0F0"/>
                </a:solidFill>
              </a:rPr>
              <a:t>keep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FF0000"/>
                </a:solidFill>
              </a:rPr>
              <a:t>names, email addresses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phone numbers </a:t>
            </a:r>
            <a:r>
              <a:rPr lang="en-US" altLang="zh-CN" dirty="0"/>
              <a:t>of their </a:t>
            </a:r>
            <a:r>
              <a:rPr lang="en-US" altLang="zh-CN" dirty="0">
                <a:solidFill>
                  <a:srgbClr val="FF0000"/>
                </a:solidFill>
              </a:rPr>
              <a:t>contacts</a:t>
            </a:r>
            <a:r>
              <a:rPr lang="en-US" altLang="zh-CN" dirty="0"/>
              <a:t>.  </a:t>
            </a:r>
            <a:endParaRPr lang="en-US" altLang="zh-CN" dirty="0" smtClean="0"/>
          </a:p>
          <a:p>
            <a:r>
              <a:rPr lang="en-US" altLang="zh-CN" dirty="0" smtClean="0"/>
              <a:t>The organization </a:t>
            </a:r>
            <a:r>
              <a:rPr lang="en-US" altLang="zh-CN" dirty="0"/>
              <a:t>has both </a:t>
            </a:r>
            <a:r>
              <a:rPr lang="en-US" altLang="zh-CN" dirty="0">
                <a:solidFill>
                  <a:srgbClr val="FF0000"/>
                </a:solidFill>
              </a:rPr>
              <a:t>local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overseas contacts</a:t>
            </a:r>
            <a:r>
              <a:rPr lang="en-US" altLang="zh-CN" dirty="0"/>
              <a:t>. 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system has the following requirements: 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–</a:t>
            </a:r>
            <a:r>
              <a:rPr lang="en-US" altLang="zh-CN" dirty="0"/>
              <a:t> </a:t>
            </a:r>
            <a:r>
              <a:rPr lang="en-US" altLang="zh-CN" sz="2200" dirty="0"/>
              <a:t>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create</a:t>
            </a:r>
            <a:r>
              <a:rPr lang="en-US" altLang="zh-CN" sz="2200" dirty="0"/>
              <a:t> a new </a:t>
            </a:r>
            <a:r>
              <a:rPr lang="en-US" altLang="zh-CN" sz="2200" dirty="0" smtClean="0"/>
              <a:t>contact</a:t>
            </a:r>
            <a:endParaRPr lang="en-US" altLang="zh-CN" sz="2200" dirty="0" smtClean="0"/>
          </a:p>
          <a:p>
            <a:pPr lvl="1" algn="just"/>
            <a:r>
              <a:rPr lang="en-US" altLang="zh-CN" sz="2200" dirty="0" smtClean="0"/>
              <a:t> </a:t>
            </a:r>
            <a:r>
              <a:rPr lang="en-US" altLang="zh-CN" sz="2200" dirty="0"/>
              <a:t>–  It shall </a:t>
            </a:r>
            <a:r>
              <a:rPr lang="en-US" altLang="zh-CN" sz="2200" dirty="0">
                <a:solidFill>
                  <a:srgbClr val="00B0F0"/>
                </a:solidFill>
              </a:rPr>
              <a:t>store</a:t>
            </a:r>
            <a:r>
              <a:rPr lang="en-US" altLang="zh-CN" sz="2200" dirty="0"/>
              <a:t> the </a:t>
            </a:r>
            <a:r>
              <a:rPr lang="en-US" altLang="zh-CN" sz="2200" dirty="0">
                <a:solidFill>
                  <a:srgbClr val="FF0000"/>
                </a:solidFill>
              </a:rPr>
              <a:t>language</a:t>
            </a:r>
            <a:r>
              <a:rPr lang="en-US" altLang="zh-CN" sz="2200" dirty="0"/>
              <a:t> of an overseas contact in addition to the contact’s other details. It shall store </a:t>
            </a:r>
            <a:r>
              <a:rPr lang="en-US" altLang="zh-CN" sz="2200" dirty="0">
                <a:solidFill>
                  <a:srgbClr val="FF0000"/>
                </a:solidFill>
              </a:rPr>
              <a:t>preferred name 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altLang="zh-CN" sz="2200" dirty="0" smtClean="0"/>
              <a:t>–</a:t>
            </a:r>
            <a:r>
              <a:rPr lang="en-US" altLang="zh-CN" sz="2200" dirty="0"/>
              <a:t> 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edit</a:t>
            </a:r>
            <a:r>
              <a:rPr lang="en-US" altLang="zh-CN" sz="2200" dirty="0"/>
              <a:t> contact </a:t>
            </a:r>
            <a:r>
              <a:rPr lang="en-US" altLang="zh-CN" sz="2200" dirty="0" smtClean="0"/>
              <a:t>details</a:t>
            </a:r>
            <a:endParaRPr lang="en-US" altLang="zh-CN" sz="2200" dirty="0" smtClean="0"/>
          </a:p>
          <a:p>
            <a:pPr lvl="1" algn="just"/>
            <a:r>
              <a:rPr lang="en-US" altLang="zh-CN" sz="2200" dirty="0" smtClean="0"/>
              <a:t> </a:t>
            </a:r>
            <a:r>
              <a:rPr lang="en-US" altLang="zh-CN" sz="2200" dirty="0"/>
              <a:t>– 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add</a:t>
            </a:r>
            <a:r>
              <a:rPr lang="en-US" altLang="zh-CN" sz="2200" dirty="0"/>
              <a:t> a contact to the contact book and to </a:t>
            </a:r>
            <a:r>
              <a:rPr lang="en-US" altLang="zh-CN" sz="2200" dirty="0">
                <a:solidFill>
                  <a:srgbClr val="00B0F0"/>
                </a:solidFill>
              </a:rPr>
              <a:t>remove</a:t>
            </a:r>
            <a:r>
              <a:rPr lang="en-US" altLang="zh-CN" sz="2200" dirty="0"/>
              <a:t> a contact  </a:t>
            </a:r>
            <a:endParaRPr lang="en-US" altLang="zh-CN" sz="2200" dirty="0" smtClean="0"/>
          </a:p>
          <a:p>
            <a:pPr lvl="1" algn="just"/>
            <a:r>
              <a:rPr lang="en-US" altLang="zh-CN" sz="2200" dirty="0" smtClean="0"/>
              <a:t>–</a:t>
            </a:r>
            <a:r>
              <a:rPr lang="en-US" altLang="zh-CN" sz="2200" dirty="0"/>
              <a:t> 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search</a:t>
            </a:r>
            <a:r>
              <a:rPr lang="en-US" altLang="zh-CN" sz="2200" dirty="0"/>
              <a:t> for a contact by name or email </a:t>
            </a:r>
            <a:r>
              <a:rPr lang="en-US" altLang="zh-CN" sz="2200" dirty="0" smtClean="0"/>
              <a:t>address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Contact Book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smtClean="0"/>
              <a:t>Task: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Identify </a:t>
            </a:r>
            <a:r>
              <a:rPr lang="en-US" altLang="zh-CN" dirty="0"/>
              <a:t>possible object classes for the contact book application  –  Also identify possible attributes and operations for each class.  –  Show the relationships between the object classes, including inheritance and aggregation.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</p:nvPr>
        </p:nvSpPr>
        <p:spPr>
          <a:xfrm>
            <a:off x="395536" y="1556792"/>
            <a:ext cx="8345016" cy="5112568"/>
          </a:xfrm>
        </p:spPr>
        <p:txBody>
          <a:bodyPr/>
          <a:lstStyle/>
          <a:p>
            <a:r>
              <a:rPr lang="en-US" altLang="zh-CN" dirty="0"/>
              <a:t> An organization has commissioned you to develop a contact book application to </a:t>
            </a:r>
            <a:r>
              <a:rPr lang="en-US" altLang="zh-CN" dirty="0">
                <a:solidFill>
                  <a:srgbClr val="00B0F0"/>
                </a:solidFill>
              </a:rPr>
              <a:t>keep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FF0000"/>
                </a:solidFill>
              </a:rPr>
              <a:t>names, email addresses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phone numbers </a:t>
            </a:r>
            <a:r>
              <a:rPr lang="en-US" altLang="zh-CN" dirty="0"/>
              <a:t>of their </a:t>
            </a:r>
            <a:r>
              <a:rPr lang="en-US" altLang="zh-CN" dirty="0">
                <a:solidFill>
                  <a:srgbClr val="FF0000"/>
                </a:solidFill>
              </a:rPr>
              <a:t>contacts</a:t>
            </a:r>
            <a:r>
              <a:rPr lang="en-US" altLang="zh-CN" dirty="0"/>
              <a:t>.  </a:t>
            </a:r>
            <a:endParaRPr lang="en-US" altLang="zh-CN" dirty="0"/>
          </a:p>
          <a:p>
            <a:r>
              <a:rPr lang="en-US" altLang="zh-CN" dirty="0"/>
              <a:t>The organization has both </a:t>
            </a:r>
            <a:r>
              <a:rPr lang="en-US" altLang="zh-CN" dirty="0">
                <a:solidFill>
                  <a:srgbClr val="FF0000"/>
                </a:solidFill>
              </a:rPr>
              <a:t>local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overseas contacts</a:t>
            </a:r>
            <a:r>
              <a:rPr lang="en-US" altLang="zh-CN" dirty="0"/>
              <a:t>.  </a:t>
            </a:r>
            <a:endParaRPr lang="en-US" altLang="zh-CN" dirty="0"/>
          </a:p>
          <a:p>
            <a:r>
              <a:rPr lang="en-US" altLang="zh-CN" dirty="0"/>
              <a:t>The system has the following requirements: </a:t>
            </a:r>
            <a:endParaRPr lang="en-US" altLang="zh-CN" dirty="0"/>
          </a:p>
          <a:p>
            <a:pPr lvl="1" algn="just"/>
            <a:r>
              <a:rPr lang="en-US" altLang="zh-CN" dirty="0"/>
              <a:t>– </a:t>
            </a:r>
            <a:r>
              <a:rPr lang="en-US" altLang="zh-CN" sz="2200" dirty="0"/>
              <a:t>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create</a:t>
            </a:r>
            <a:r>
              <a:rPr lang="en-US" altLang="zh-CN" sz="2200" dirty="0"/>
              <a:t> a new contact</a:t>
            </a:r>
            <a:endParaRPr lang="en-US" altLang="zh-CN" sz="2200" dirty="0"/>
          </a:p>
          <a:p>
            <a:pPr lvl="1" algn="just"/>
            <a:r>
              <a:rPr lang="en-US" altLang="zh-CN" sz="2200" dirty="0"/>
              <a:t> –  It shall </a:t>
            </a:r>
            <a:r>
              <a:rPr lang="en-US" altLang="zh-CN" sz="2200" dirty="0">
                <a:solidFill>
                  <a:srgbClr val="00B0F0"/>
                </a:solidFill>
              </a:rPr>
              <a:t>store</a:t>
            </a:r>
            <a:r>
              <a:rPr lang="en-US" altLang="zh-CN" sz="2200" dirty="0"/>
              <a:t> the </a:t>
            </a:r>
            <a:r>
              <a:rPr lang="en-US" altLang="zh-CN" sz="2200" dirty="0">
                <a:solidFill>
                  <a:srgbClr val="FF0000"/>
                </a:solidFill>
              </a:rPr>
              <a:t>language</a:t>
            </a:r>
            <a:r>
              <a:rPr lang="en-US" altLang="zh-CN" sz="2200" dirty="0"/>
              <a:t> of an overseas contact in addition to the contact’s other details. It shall store </a:t>
            </a:r>
            <a:r>
              <a:rPr lang="en-US" altLang="zh-CN" sz="2200" dirty="0">
                <a:solidFill>
                  <a:srgbClr val="FF0000"/>
                </a:solidFill>
              </a:rPr>
              <a:t>preferred name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algn="just"/>
            <a:r>
              <a:rPr lang="en-US" altLang="zh-CN" sz="2200" dirty="0"/>
              <a:t>– 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edit</a:t>
            </a:r>
            <a:r>
              <a:rPr lang="en-US" altLang="zh-CN" sz="2200" dirty="0"/>
              <a:t> contact details</a:t>
            </a:r>
            <a:endParaRPr lang="en-US" altLang="zh-CN" sz="2200" dirty="0"/>
          </a:p>
          <a:p>
            <a:pPr lvl="1" algn="just"/>
            <a:r>
              <a:rPr lang="en-US" altLang="zh-CN" sz="2200" dirty="0"/>
              <a:t> – 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add</a:t>
            </a:r>
            <a:r>
              <a:rPr lang="en-US" altLang="zh-CN" sz="2200" dirty="0"/>
              <a:t> a contact to the contact book and to </a:t>
            </a:r>
            <a:r>
              <a:rPr lang="en-US" altLang="zh-CN" sz="2200" dirty="0">
                <a:solidFill>
                  <a:srgbClr val="00B0F0"/>
                </a:solidFill>
              </a:rPr>
              <a:t>remove</a:t>
            </a:r>
            <a:r>
              <a:rPr lang="en-US" altLang="zh-CN" sz="2200" dirty="0"/>
              <a:t> a contact  </a:t>
            </a:r>
            <a:endParaRPr lang="en-US" altLang="zh-CN" sz="2200" dirty="0"/>
          </a:p>
          <a:p>
            <a:pPr lvl="1" algn="just"/>
            <a:r>
              <a:rPr lang="en-US" altLang="zh-CN" sz="2200" dirty="0"/>
              <a:t>–  It shall allow the user to </a:t>
            </a:r>
            <a:r>
              <a:rPr lang="en-US" altLang="zh-CN" sz="2200" dirty="0">
                <a:solidFill>
                  <a:srgbClr val="00B0F0"/>
                </a:solidFill>
              </a:rPr>
              <a:t>search</a:t>
            </a:r>
            <a:r>
              <a:rPr lang="en-US" altLang="zh-CN" sz="2200" dirty="0"/>
              <a:t> for a contact by name or email </a:t>
            </a:r>
            <a:r>
              <a:rPr lang="en-US" altLang="zh-CN" sz="2200" dirty="0" smtClean="0"/>
              <a:t>address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480720" cy="1152128"/>
          </a:xfrm>
        </p:spPr>
        <p:txBody>
          <a:bodyPr/>
          <a:lstStyle/>
          <a:p>
            <a:r>
              <a:rPr lang="en-US" altLang="zh-CN" dirty="0"/>
              <a:t> Identifying object classes, attributes &amp; operations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2060848"/>
            <a:ext cx="6972300" cy="43529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diagram for </a:t>
            </a:r>
            <a:r>
              <a:rPr lang="en-US" altLang="zh-CN" dirty="0" err="1"/>
              <a:t>ContactBook</a:t>
            </a:r>
            <a:r>
              <a:rPr lang="en-US" altLang="zh-CN" dirty="0"/>
              <a:t> Application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00420" y="3985895"/>
            <a:ext cx="95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继承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82cae207-4c54-4b17-9743-fa62bb6e32f0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演示</Application>
  <PresentationFormat>全屏显示(4:3)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</vt:lpstr>
      <vt:lpstr>Monotype Sorts</vt:lpstr>
      <vt:lpstr>Wingdings</vt:lpstr>
      <vt:lpstr>微软雅黑</vt:lpstr>
      <vt:lpstr>Arial Unicode MS</vt:lpstr>
      <vt:lpstr>Calibri</vt:lpstr>
      <vt:lpstr>Custom Design</vt:lpstr>
      <vt:lpstr>Slide 2: Text Only</vt:lpstr>
      <vt:lpstr>PowerPoint 演示文稿</vt:lpstr>
      <vt:lpstr>Class diagrams </vt:lpstr>
      <vt:lpstr>Object diagrams </vt:lpstr>
      <vt:lpstr>Object relationship diagrams </vt:lpstr>
      <vt:lpstr>Contact Book</vt:lpstr>
      <vt:lpstr>PowerPoint 演示文稿</vt:lpstr>
      <vt:lpstr> Identifying object classes, attributes &amp; operations </vt:lpstr>
      <vt:lpstr>Class diagram for ContactBook Application 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774</cp:revision>
  <cp:lastPrinted>2015-10-16T12:49:00Z</cp:lastPrinted>
  <dcterms:created xsi:type="dcterms:W3CDTF">2011-10-31T13:04:00Z</dcterms:created>
  <dcterms:modified xsi:type="dcterms:W3CDTF">2022-11-22T01:07:56Z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7A9BEDF66AD94A8284EFF05832EFDF13</vt:lpwstr>
  </property>
  <property fmtid="{D5CDD505-2E9C-101B-9397-08002B2CF9AE}" pid="3" name="KSOProductBuildVer">
    <vt:lpwstr>2052-11.1.0.12763</vt:lpwstr>
  </property>
</Properties>
</file>