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handoutMasterIdLst>
    <p:handoutMasterId r:id="rId21"/>
  </p:handoutMasterIdLst>
  <p:sldIdLst>
    <p:sldId id="293" r:id="rId4"/>
    <p:sldId id="567" r:id="rId5"/>
    <p:sldId id="568" r:id="rId6"/>
    <p:sldId id="569" r:id="rId7"/>
    <p:sldId id="570" r:id="rId8"/>
    <p:sldId id="573" r:id="rId9"/>
    <p:sldId id="574" r:id="rId10"/>
    <p:sldId id="537" r:id="rId11"/>
    <p:sldId id="563" r:id="rId13"/>
    <p:sldId id="538" r:id="rId14"/>
    <p:sldId id="539" r:id="rId15"/>
    <p:sldId id="540" r:id="rId16"/>
    <p:sldId id="541" r:id="rId17"/>
    <p:sldId id="543" r:id="rId18"/>
    <p:sldId id="544" r:id="rId19"/>
    <p:sldId id="566" r:id="rId20"/>
  </p:sldIdLst>
  <p:sldSz cx="9144000" cy="6858000" type="screen4x3"/>
  <p:notesSz cx="6797675" cy="9928225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" initials="l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6788" autoAdjust="0"/>
    <p:restoredTop sz="74317" autoAdjust="0"/>
  </p:normalViewPr>
  <p:slideViewPr>
    <p:cSldViewPr>
      <p:cViewPr varScale="1">
        <p:scale>
          <a:sx n="93" d="100"/>
          <a:sy n="93" d="100"/>
        </p:scale>
        <p:origin x="7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/>
            <a:fld id="{F4364B14-373E-844F-AA61-B65F1291D879}" type="slidenum">
              <a:rPr lang="en-US"/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1150" y="827088"/>
            <a:ext cx="3638550" cy="273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8088" y="3805238"/>
            <a:ext cx="4606925" cy="5378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6493" tIns="43247" rIns="86493" bIns="43247"/>
          <a:lstStyle/>
          <a:p>
            <a:endParaRPr lang="en-US" dirty="0">
              <a:latin typeface="Akzidenz Grotesk Roman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/>
            <a:fld id="{F4364B14-373E-844F-AA61-B65F1291D879}" type="slidenum">
              <a:rPr lang="en-US"/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1150" y="827088"/>
            <a:ext cx="3638550" cy="273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8088" y="3805238"/>
            <a:ext cx="4606925" cy="5378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6493" tIns="43247" rIns="86493" bIns="43247"/>
          <a:lstStyle/>
          <a:p>
            <a:endParaRPr lang="en-US" dirty="0">
              <a:latin typeface="Akzidenz Grotesk Roman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  <a:endParaRPr lang="en-GB" dirty="0" smtClean="0"/>
          </a:p>
          <a:p>
            <a:pPr lvl="1"/>
            <a:r>
              <a:rPr lang="en-GB" dirty="0" smtClean="0"/>
              <a:t>Second level</a:t>
            </a:r>
            <a:endParaRPr lang="en-GB" dirty="0" smtClean="0"/>
          </a:p>
          <a:p>
            <a:pPr lvl="2"/>
            <a:r>
              <a:rPr lang="en-GB" dirty="0" smtClean="0"/>
              <a:t>Third level</a:t>
            </a:r>
            <a:endParaRPr lang="en-GB" dirty="0" smtClean="0"/>
          </a:p>
          <a:p>
            <a:pPr lvl="3"/>
            <a:r>
              <a:rPr lang="en-GB" dirty="0" smtClean="0"/>
              <a:t>Fourth level</a:t>
            </a:r>
            <a:endParaRPr lang="en-GB" dirty="0" smtClean="0"/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C0D16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879"/>
            <a:ext cx="9143998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381000" y="4395788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dirty="0" smtClean="0">
                <a:latin typeface="Arial" panose="020B0604020202020204" pitchFamily="34" charset="0"/>
              </a:rPr>
              <a:t>Zhang </a:t>
            </a:r>
            <a:r>
              <a:rPr lang="en-US" dirty="0" err="1" smtClean="0">
                <a:latin typeface="Arial" panose="020B0604020202020204" pitchFamily="34" charset="0"/>
              </a:rPr>
              <a:t>Jinyu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–   </a:t>
            </a:r>
            <a:r>
              <a:rPr lang="en-US" dirty="0" smtClean="0">
                <a:latin typeface="Arial" panose="020B0604020202020204" pitchFamily="34" charset="0"/>
              </a:rPr>
              <a:t>zjy@bjtu.edu.ch</a:t>
            </a:r>
            <a:endParaRPr lang="en-US" dirty="0" smtClean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panose="020B0604020202020204" pitchFamily="34" charset="0"/>
              </a:rPr>
              <a:t>School </a:t>
            </a:r>
            <a:r>
              <a:rPr lang="en-US" dirty="0">
                <a:latin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</a:rPr>
              <a:t>Computer </a:t>
            </a:r>
            <a:r>
              <a:rPr lang="en-US" dirty="0">
                <a:latin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</a:rPr>
              <a:t>Information Technology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panose="020B0604020202020204" pitchFamily="34" charset="0"/>
              </a:rPr>
              <a:t>SD 408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107504" y="2420888"/>
            <a:ext cx="8928992" cy="86409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000" dirty="0" smtClean="0">
                <a:solidFill>
                  <a:srgbClr val="BC0D16"/>
                </a:solidFill>
                <a:latin typeface="Arial" panose="020B0604020202020204"/>
                <a:cs typeface="Arial" panose="020B0604020202020204"/>
              </a:rPr>
              <a:t>Object-oriented model with UML III (Sequence diagram)</a:t>
            </a:r>
            <a:endParaRPr lang="en-GB" sz="4000" dirty="0" smtClean="0">
              <a:solidFill>
                <a:srgbClr val="BC0D16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39125" cy="594519"/>
          </a:xfrm>
        </p:spPr>
        <p:txBody>
          <a:bodyPr/>
          <a:lstStyle/>
          <a:p>
            <a:pPr algn="l"/>
            <a:r>
              <a:rPr lang="en-GB" sz="3600" i="1" dirty="0" err="1" smtClean="0">
                <a:solidFill>
                  <a:srgbClr val="BC0D16"/>
                </a:solidFill>
                <a:latin typeface="Credit Suisse Type Roman" charset="0"/>
                <a:ea typeface="MS PGothic" panose="020B0600070205080204" charset="-128"/>
              </a:rPr>
              <a:t>SecureHome</a:t>
            </a:r>
            <a:r>
              <a:rPr lang="en-GB" sz="3600" dirty="0" smtClean="0">
                <a:solidFill>
                  <a:srgbClr val="BC0D16"/>
                </a:solidFill>
                <a:latin typeface="Credit Suisse Type Roman" charset="0"/>
                <a:ea typeface="MS PGothic" panose="020B0600070205080204" charset="-128"/>
              </a:rPr>
              <a:t> System example</a:t>
            </a:r>
            <a:endParaRPr lang="en-GB" sz="3600" dirty="0">
              <a:solidFill>
                <a:srgbClr val="BC0D16"/>
              </a:solidFill>
              <a:latin typeface="Credit Suisse Type Roman" charset="0"/>
              <a:ea typeface="MS PGothic" panose="020B0600070205080204" charset="-128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9055100" cy="583264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z="2200" dirty="0" smtClean="0">
                <a:latin typeface="Arial" panose="020B0604020202020204"/>
                <a:cs typeface="Arial" panose="020B0604020202020204"/>
              </a:rPr>
              <a:t>Consider 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a security system called </a:t>
            </a:r>
            <a:r>
              <a:rPr lang="en-US" sz="2200" b="1" i="1" dirty="0" err="1" smtClean="0">
                <a:latin typeface="Arial" panose="020B0604020202020204"/>
                <a:cs typeface="Arial" panose="020B0604020202020204"/>
              </a:rPr>
              <a:t>SecureHome</a:t>
            </a:r>
            <a:r>
              <a:rPr lang="en-US" sz="2200" dirty="0" smtClean="0">
                <a:latin typeface="Arial" panose="020B0604020202020204"/>
                <a:cs typeface="Arial" panose="020B0604020202020204"/>
              </a:rPr>
              <a:t> that comprises 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of a keypad and LCD display for interacting with the user, a siren, an entry sensor, a motion sensor and a smoke sensor. </a:t>
            </a:r>
            <a:endParaRPr lang="en-US" sz="2200" dirty="0" smtClean="0">
              <a:latin typeface="Arial" panose="020B0604020202020204"/>
              <a:cs typeface="Arial" panose="020B0604020202020204"/>
            </a:endParaRPr>
          </a:p>
          <a:p>
            <a:pPr algn="just"/>
            <a:r>
              <a:rPr lang="en-US" sz="2200" dirty="0">
                <a:latin typeface="Arial" panose="020B0604020202020204"/>
                <a:cs typeface="Arial" panose="020B0604020202020204"/>
              </a:rPr>
              <a:t>During installation, the keypad is used to configure the system. Each sensor is assigned a unique number, type and location. A 4-digit PIN is input into the system for arming and disarming </a:t>
            </a:r>
            <a:r>
              <a:rPr lang="en-US" sz="2200" b="1" i="1" dirty="0" err="1">
                <a:latin typeface="Arial" panose="020B0604020202020204"/>
                <a:cs typeface="Arial" panose="020B0604020202020204"/>
              </a:rPr>
              <a:t>SecureHome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. </a:t>
            </a:r>
            <a:endParaRPr lang="en-US" sz="2200" dirty="0">
              <a:latin typeface="Arial" panose="020B0604020202020204"/>
              <a:cs typeface="Arial" panose="020B0604020202020204"/>
            </a:endParaRPr>
          </a:p>
          <a:p>
            <a:pPr algn="just"/>
            <a:r>
              <a:rPr lang="en-US" sz="2200" dirty="0">
                <a:latin typeface="Arial" panose="020B0604020202020204"/>
                <a:cs typeface="Arial" panose="020B0604020202020204"/>
              </a:rPr>
              <a:t>When a sensor event is detected by the system, it turns on the siren. </a:t>
            </a:r>
            <a:r>
              <a:rPr lang="en-US" sz="2200" dirty="0" smtClean="0">
                <a:latin typeface="Arial" panose="020B0604020202020204"/>
                <a:cs typeface="Arial" panose="020B0604020202020204"/>
              </a:rPr>
              <a:t>The system then waits for 20 sec and sends a text message to the 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home </a:t>
            </a:r>
            <a:r>
              <a:rPr lang="en-US" sz="2200" dirty="0" smtClean="0">
                <a:latin typeface="Arial" panose="020B0604020202020204"/>
                <a:cs typeface="Arial" panose="020B0604020202020204"/>
              </a:rPr>
              <a:t>owner with information 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about </a:t>
            </a:r>
            <a:r>
              <a:rPr lang="en-US" sz="2200" dirty="0" smtClean="0">
                <a:latin typeface="Arial" panose="020B0604020202020204"/>
                <a:cs typeface="Arial" panose="020B0604020202020204"/>
              </a:rPr>
              <a:t>the 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nature and location of the sensor event. </a:t>
            </a:r>
            <a:endParaRPr lang="en-US" sz="22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message is re-sent every </a:t>
            </a:r>
            <a:r>
              <a:rPr lang="en-US" sz="22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20 seconds until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an acknowledgement is received.</a:t>
            </a:r>
            <a:endParaRPr lang="en-US" sz="22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200" dirty="0" smtClean="0">
                <a:latin typeface="Arial" panose="020B0604020202020204"/>
                <a:cs typeface="Arial" panose="020B0604020202020204"/>
              </a:rPr>
              <a:t>_________________________________			</a:t>
            </a:r>
            <a:endParaRPr lang="en-GB" sz="2200" dirty="0" smtClean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0"/>
              </a:spcBef>
            </a:pPr>
            <a:r>
              <a:rPr lang="en-US" sz="2100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Develop a class </a:t>
            </a:r>
            <a:r>
              <a:rPr lang="en-US" sz="21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diagram for the </a:t>
            </a:r>
            <a:r>
              <a:rPr lang="en-US" sz="2100" i="1" dirty="0" err="1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SecureHome</a:t>
            </a:r>
            <a:r>
              <a:rPr lang="en-US" sz="21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system. </a:t>
            </a:r>
            <a:endParaRPr lang="en-US" sz="2100" dirty="0" smtClean="0">
              <a:solidFill>
                <a:srgbClr val="0000FF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1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Draw a sequence diagram showing what happens when the smoke sensor is triggered</a:t>
            </a:r>
            <a:r>
              <a:rPr lang="en-GB" sz="21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GB" sz="2100" dirty="0">
              <a:solidFill>
                <a:srgbClr val="0000FF"/>
              </a:solidFill>
              <a:latin typeface="Arial" panose="020B0604020202020204"/>
              <a:cs typeface="Arial" panose="020B0604020202020204"/>
            </a:endParaRPr>
          </a:p>
          <a:p>
            <a:pPr lvl="0"/>
            <a:endParaRPr lang="en-GB" sz="2000" dirty="0">
              <a:latin typeface="Arial" panose="020B0604020202020204"/>
              <a:cs typeface="Arial" panose="020B0604020202020204"/>
            </a:endParaRPr>
          </a:p>
          <a:p>
            <a:endParaRPr lang="en-GB" sz="2000" dirty="0">
              <a:latin typeface="Credit Suisse Type Roman" charset="0"/>
              <a:ea typeface="MS PGothic" panose="020B060007020508020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6915" y="5366385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r>
              <a:rPr lang="zh-CN" altLang="en-US"/>
              <a:t>类型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771800" y="2204864"/>
            <a:ext cx="2448272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227687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Arial" panose="020B0604020202020204"/>
                <a:cs typeface="Arial" panose="020B0604020202020204"/>
              </a:rPr>
              <a:t>SystemManager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771800" y="2636912"/>
            <a:ext cx="244827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195736" y="404664"/>
            <a:ext cx="1368152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5736" y="40466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Siren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195736" y="764704"/>
            <a:ext cx="136815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195736" y="1124744"/>
            <a:ext cx="136815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195736" y="112474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turnOn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turnOff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()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2843808" y="1700808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843808" y="170080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activates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899592" y="2924944"/>
            <a:ext cx="18722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179512" y="4365104"/>
            <a:ext cx="1656184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436510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LCD Display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179512" y="4725144"/>
            <a:ext cx="1656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79512" y="5085184"/>
            <a:ext cx="1656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79512" y="472514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message: String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9512" y="508518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display(:String)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clear()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07504" y="548680"/>
            <a:ext cx="1656184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504" y="54868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Keypad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107504" y="908720"/>
            <a:ext cx="1656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107504" y="1268760"/>
            <a:ext cx="1656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07504" y="90872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command: String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7504" y="12687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input(:String)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516216" y="1908324"/>
            <a:ext cx="1872208" cy="18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60232" y="198033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/>
                <a:cs typeface="Arial" panose="020B0604020202020204"/>
              </a:rPr>
              <a:t>Sensor</a:t>
            </a:r>
            <a:endParaRPr lang="en-US" sz="1400" b="1" i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90" name="Straight Connector 89"/>
          <p:cNvCxnSpPr/>
          <p:nvPr/>
        </p:nvCxnSpPr>
        <p:spPr bwMode="auto">
          <a:xfrm>
            <a:off x="6516216" y="2340372"/>
            <a:ext cx="187220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6516216" y="2916436"/>
            <a:ext cx="187220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Rectangle 105"/>
          <p:cNvSpPr/>
          <p:nvPr/>
        </p:nvSpPr>
        <p:spPr bwMode="auto">
          <a:xfrm>
            <a:off x="7048128" y="4869160"/>
            <a:ext cx="2088232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92144" y="486916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Smoke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7048128" y="522920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7120136" y="522920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smokeTriggerLevel:int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48128" y="558924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setSmokeTrigLevel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516216" y="2916436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setLocation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(:String)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getLocation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():String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triggered()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16" name="Straight Connector 115"/>
          <p:cNvCxnSpPr/>
          <p:nvPr/>
        </p:nvCxnSpPr>
        <p:spPr bwMode="auto">
          <a:xfrm>
            <a:off x="2843808" y="1988840"/>
            <a:ext cx="93610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4644008" y="404664"/>
            <a:ext cx="2520280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72000" y="40466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Messenger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4644008" y="764704"/>
            <a:ext cx="25202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4644008" y="76470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phoneNo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: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644008" y="1124744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text(: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, :String):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boolean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25" name="Straight Arrow Connector 124"/>
          <p:cNvCxnSpPr/>
          <p:nvPr/>
        </p:nvCxnSpPr>
        <p:spPr bwMode="auto">
          <a:xfrm flipV="1">
            <a:off x="5364088" y="1700808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4427984" y="1988840"/>
            <a:ext cx="93610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4355976" y="170080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uses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3" name="Isosceles Triangle 132"/>
          <p:cNvSpPr/>
          <p:nvPr/>
        </p:nvSpPr>
        <p:spPr bwMode="auto">
          <a:xfrm>
            <a:off x="7236296" y="3708524"/>
            <a:ext cx="216024" cy="144016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35" name="Straight Connector 134"/>
          <p:cNvCxnSpPr/>
          <p:nvPr/>
        </p:nvCxnSpPr>
        <p:spPr bwMode="auto">
          <a:xfrm>
            <a:off x="3563888" y="4509120"/>
            <a:ext cx="446449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7048128" y="558924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Rectangle 151"/>
          <p:cNvSpPr/>
          <p:nvPr/>
        </p:nvSpPr>
        <p:spPr bwMode="auto">
          <a:xfrm>
            <a:off x="4815880" y="4869160"/>
            <a:ext cx="2088232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9896" y="486916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Motion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54" name="Straight Connector 153"/>
          <p:cNvCxnSpPr/>
          <p:nvPr/>
        </p:nvCxnSpPr>
        <p:spPr bwMode="auto">
          <a:xfrm>
            <a:off x="4815880" y="522920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4887888" y="522920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motionTriggerLevel:int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815880" y="558924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setMotionTrigLevel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57" name="Straight Connector 156"/>
          <p:cNvCxnSpPr/>
          <p:nvPr/>
        </p:nvCxnSpPr>
        <p:spPr bwMode="auto">
          <a:xfrm>
            <a:off x="4815880" y="558924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7" name="Rectangle 166"/>
          <p:cNvSpPr/>
          <p:nvPr/>
        </p:nvSpPr>
        <p:spPr bwMode="auto">
          <a:xfrm>
            <a:off x="2583632" y="4869160"/>
            <a:ext cx="2088232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727648" y="486916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Entry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69" name="Straight Connector 168"/>
          <p:cNvCxnSpPr/>
          <p:nvPr/>
        </p:nvCxnSpPr>
        <p:spPr bwMode="auto">
          <a:xfrm>
            <a:off x="2583632" y="522920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2655640" y="522920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entryTriggerLevel:int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83632" y="558924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setEntryTrigLevel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72" name="Straight Connector 171"/>
          <p:cNvCxnSpPr/>
          <p:nvPr/>
        </p:nvCxnSpPr>
        <p:spPr bwMode="auto">
          <a:xfrm>
            <a:off x="2583632" y="558924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TextBox 173"/>
          <p:cNvSpPr txBox="1"/>
          <p:nvPr/>
        </p:nvSpPr>
        <p:spPr>
          <a:xfrm>
            <a:off x="6588224" y="234037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Id: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iocation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: String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971600" y="256490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inputs commands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364088" y="242088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notifies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98" name="Straight Arrow Connector 197"/>
          <p:cNvCxnSpPr/>
          <p:nvPr/>
        </p:nvCxnSpPr>
        <p:spPr bwMode="auto">
          <a:xfrm>
            <a:off x="5220072" y="3140968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1" name="TextBox 200"/>
          <p:cNvSpPr txBox="1"/>
          <p:nvPr/>
        </p:nvSpPr>
        <p:spPr>
          <a:xfrm>
            <a:off x="5364088" y="314096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configures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771800" y="2636912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pin: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armStatus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: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boolean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homeAddress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: String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monitoringServicePhone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: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843808" y="350100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/>
                <a:cs typeface="Arial" panose="020B0604020202020204"/>
              </a:rPr>
              <a:t>a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rm(: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>
                <a:latin typeface="Arial" panose="020B0604020202020204"/>
                <a:cs typeface="Arial" panose="020B0604020202020204"/>
              </a:rPr>
              <a:t>d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isarm(: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configure()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sensorEvent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, :String)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18" name="Straight Connector 217"/>
          <p:cNvCxnSpPr/>
          <p:nvPr/>
        </p:nvCxnSpPr>
        <p:spPr bwMode="auto">
          <a:xfrm>
            <a:off x="3563888" y="4509120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>
            <a:off x="5868144" y="4509120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/>
          <p:nvPr/>
        </p:nvCxnSpPr>
        <p:spPr bwMode="auto">
          <a:xfrm>
            <a:off x="8028384" y="4509120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7" name="Straight Connector 236"/>
          <p:cNvCxnSpPr/>
          <p:nvPr/>
        </p:nvCxnSpPr>
        <p:spPr bwMode="auto">
          <a:xfrm>
            <a:off x="7342956" y="3850556"/>
            <a:ext cx="0" cy="648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Arrow Connector 239"/>
          <p:cNvCxnSpPr/>
          <p:nvPr/>
        </p:nvCxnSpPr>
        <p:spPr bwMode="auto">
          <a:xfrm flipH="1">
            <a:off x="5220072" y="2708920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5" name="Straight Connector 244"/>
          <p:cNvCxnSpPr/>
          <p:nvPr/>
        </p:nvCxnSpPr>
        <p:spPr bwMode="auto">
          <a:xfrm>
            <a:off x="899592" y="1700808"/>
            <a:ext cx="0" cy="12241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/>
          <p:nvPr/>
        </p:nvCxnSpPr>
        <p:spPr bwMode="auto">
          <a:xfrm flipH="1">
            <a:off x="899592" y="3573016"/>
            <a:ext cx="187220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Arrow Connector 251"/>
          <p:cNvCxnSpPr/>
          <p:nvPr/>
        </p:nvCxnSpPr>
        <p:spPr bwMode="auto">
          <a:xfrm>
            <a:off x="899592" y="3573016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5" name="TextBox 254"/>
          <p:cNvSpPr txBox="1"/>
          <p:nvPr/>
        </p:nvSpPr>
        <p:spPr>
          <a:xfrm>
            <a:off x="1043608" y="321297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/>
                <a:cs typeface="Arial" panose="020B0604020202020204"/>
              </a:rPr>
              <a:t>d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isplays messages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2195736" y="7647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/>
                <a:cs typeface="Arial" panose="020B0604020202020204"/>
              </a:rPr>
              <a:t>s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tatus: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boolean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65" name="Straight Connector 264"/>
          <p:cNvCxnSpPr/>
          <p:nvPr/>
        </p:nvCxnSpPr>
        <p:spPr bwMode="auto">
          <a:xfrm>
            <a:off x="2771800" y="3573016"/>
            <a:ext cx="244827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/>
          <p:cNvCxnSpPr/>
          <p:nvPr/>
        </p:nvCxnSpPr>
        <p:spPr bwMode="auto">
          <a:xfrm>
            <a:off x="4644008" y="1124744"/>
            <a:ext cx="25202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2" name="Straight Connector 271"/>
          <p:cNvCxnSpPr/>
          <p:nvPr/>
        </p:nvCxnSpPr>
        <p:spPr bwMode="auto">
          <a:xfrm>
            <a:off x="3779912" y="1988840"/>
            <a:ext cx="0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/>
          <p:nvPr/>
        </p:nvCxnSpPr>
        <p:spPr bwMode="auto">
          <a:xfrm>
            <a:off x="4427984" y="1988840"/>
            <a:ext cx="0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107504" y="6093296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Draw a sequence diagram showing what happens when the smoke sensor is triggered</a:t>
            </a:r>
            <a:r>
              <a:rPr lang="en-GB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GB" dirty="0">
              <a:solidFill>
                <a:srgbClr val="0000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8330" y="344170"/>
            <a:ext cx="103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报警器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63845" y="4356735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传感器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82645" y="76454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是否</a:t>
            </a:r>
            <a:r>
              <a:rPr lang="zh-CN" altLang="en-US"/>
              <a:t>报警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30905" y="2584450"/>
            <a:ext cx="92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密码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771800" y="2204864"/>
            <a:ext cx="2448272" cy="22322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227687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SystemManager</a:t>
            </a:r>
            <a:endParaRPr lang="en-US" sz="1400" b="1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771800" y="2636912"/>
            <a:ext cx="244827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195736" y="404664"/>
            <a:ext cx="1368152" cy="12961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5736" y="404664"/>
            <a:ext cx="136815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Siren</a:t>
            </a:r>
            <a:endParaRPr lang="en-US" sz="1400" b="1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195736" y="1124744"/>
            <a:ext cx="136815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195736" y="112474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turnOn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()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turnOff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()</a:t>
            </a:r>
            <a:endParaRPr lang="en-US" sz="1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2843808" y="1700808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843808" y="170080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activates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899592" y="2924944"/>
            <a:ext cx="18722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179512" y="4365104"/>
            <a:ext cx="1656184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436510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LCD Display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179512" y="4725144"/>
            <a:ext cx="1656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79512" y="5085184"/>
            <a:ext cx="1656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79512" y="472514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message: String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9512" y="508518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display(:String)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clear()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07504" y="548680"/>
            <a:ext cx="1656184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504" y="54868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Keypad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107504" y="908720"/>
            <a:ext cx="1656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107504" y="1268760"/>
            <a:ext cx="1656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07504" y="90872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command: String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7504" y="12687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input(:String)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516216" y="1908324"/>
            <a:ext cx="1872208" cy="18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60232" y="198033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Sensor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90" name="Straight Connector 89"/>
          <p:cNvCxnSpPr/>
          <p:nvPr/>
        </p:nvCxnSpPr>
        <p:spPr bwMode="auto">
          <a:xfrm>
            <a:off x="6516216" y="2340372"/>
            <a:ext cx="187220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6516216" y="2916436"/>
            <a:ext cx="187220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Rectangle 105"/>
          <p:cNvSpPr/>
          <p:nvPr/>
        </p:nvSpPr>
        <p:spPr bwMode="auto">
          <a:xfrm>
            <a:off x="7048128" y="4869160"/>
            <a:ext cx="2088232" cy="115212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92144" y="486916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Smoke</a:t>
            </a:r>
            <a:endParaRPr lang="en-US" sz="1400" b="1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7048128" y="522920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7120136" y="522920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smokeTriggerLevel:int</a:t>
            </a:r>
            <a:endParaRPr lang="en-US" sz="1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48128" y="558924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setSmokeTrigLevel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516216" y="2916436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setLocation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(:String)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getLocation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():String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triggered()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16" name="Straight Connector 115"/>
          <p:cNvCxnSpPr/>
          <p:nvPr/>
        </p:nvCxnSpPr>
        <p:spPr bwMode="auto">
          <a:xfrm>
            <a:off x="2843808" y="1988840"/>
            <a:ext cx="93610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4644008" y="404664"/>
            <a:ext cx="2520280" cy="12961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72000" y="40466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Messenger</a:t>
            </a:r>
            <a:endParaRPr lang="en-US" sz="1400" b="1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4644008" y="764704"/>
            <a:ext cx="252028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4644008" y="76470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phoneNo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endParaRPr lang="en-US" sz="1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644008" y="1124744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text(: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, :String):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boolean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25" name="Straight Arrow Connector 124"/>
          <p:cNvCxnSpPr/>
          <p:nvPr/>
        </p:nvCxnSpPr>
        <p:spPr bwMode="auto">
          <a:xfrm flipV="1">
            <a:off x="5364088" y="1700808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4427984" y="1988840"/>
            <a:ext cx="93610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4355976" y="170080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uses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3" name="Isosceles Triangle 132"/>
          <p:cNvSpPr/>
          <p:nvPr/>
        </p:nvSpPr>
        <p:spPr bwMode="auto">
          <a:xfrm>
            <a:off x="7236296" y="3708524"/>
            <a:ext cx="216024" cy="144016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35" name="Straight Connector 134"/>
          <p:cNvCxnSpPr/>
          <p:nvPr/>
        </p:nvCxnSpPr>
        <p:spPr bwMode="auto">
          <a:xfrm>
            <a:off x="3563888" y="4509120"/>
            <a:ext cx="446449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7048128" y="558924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Rectangle 151"/>
          <p:cNvSpPr/>
          <p:nvPr/>
        </p:nvSpPr>
        <p:spPr bwMode="auto">
          <a:xfrm>
            <a:off x="4815880" y="4869160"/>
            <a:ext cx="2088232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9896" y="486916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Motion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54" name="Straight Connector 153"/>
          <p:cNvCxnSpPr/>
          <p:nvPr/>
        </p:nvCxnSpPr>
        <p:spPr bwMode="auto">
          <a:xfrm>
            <a:off x="4815880" y="522920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4887888" y="522920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motionTriggerLevel:int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815880" y="558924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setMotionTrigLevel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57" name="Straight Connector 156"/>
          <p:cNvCxnSpPr/>
          <p:nvPr/>
        </p:nvCxnSpPr>
        <p:spPr bwMode="auto">
          <a:xfrm>
            <a:off x="4815880" y="558924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7" name="Rectangle 166"/>
          <p:cNvSpPr/>
          <p:nvPr/>
        </p:nvSpPr>
        <p:spPr bwMode="auto">
          <a:xfrm>
            <a:off x="2583632" y="4869160"/>
            <a:ext cx="2088232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727648" y="486916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Entry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69" name="Straight Connector 168"/>
          <p:cNvCxnSpPr/>
          <p:nvPr/>
        </p:nvCxnSpPr>
        <p:spPr bwMode="auto">
          <a:xfrm>
            <a:off x="2583632" y="522920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2655640" y="522920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entryTriggerLevel:int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83632" y="558924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setEntryTrigLevel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72" name="Straight Connector 171"/>
          <p:cNvCxnSpPr/>
          <p:nvPr/>
        </p:nvCxnSpPr>
        <p:spPr bwMode="auto">
          <a:xfrm>
            <a:off x="2583632" y="558924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TextBox 173"/>
          <p:cNvSpPr txBox="1"/>
          <p:nvPr/>
        </p:nvSpPr>
        <p:spPr>
          <a:xfrm>
            <a:off x="6588224" y="234037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Id: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iocation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: String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971600" y="256490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inputs commands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364088" y="242088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notifies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98" name="Straight Arrow Connector 197"/>
          <p:cNvCxnSpPr/>
          <p:nvPr/>
        </p:nvCxnSpPr>
        <p:spPr bwMode="auto">
          <a:xfrm>
            <a:off x="5220072" y="3140968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1" name="TextBox 200"/>
          <p:cNvSpPr txBox="1"/>
          <p:nvPr/>
        </p:nvSpPr>
        <p:spPr>
          <a:xfrm>
            <a:off x="5364088" y="314096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configures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771800" y="2636912"/>
            <a:ext cx="2448272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pin: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armStatus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boolean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homeAddress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: String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monitoringServicePhone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843808" y="350100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rm(: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isarm(: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configure()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sensorEvent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, :String)</a:t>
            </a:r>
            <a:endParaRPr lang="en-US" sz="1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18" name="Straight Connector 217"/>
          <p:cNvCxnSpPr/>
          <p:nvPr/>
        </p:nvCxnSpPr>
        <p:spPr bwMode="auto">
          <a:xfrm>
            <a:off x="3563888" y="4509120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>
            <a:off x="5868144" y="4509120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/>
          <p:nvPr/>
        </p:nvCxnSpPr>
        <p:spPr bwMode="auto">
          <a:xfrm>
            <a:off x="8028384" y="4509120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7" name="Straight Connector 236"/>
          <p:cNvCxnSpPr/>
          <p:nvPr/>
        </p:nvCxnSpPr>
        <p:spPr bwMode="auto">
          <a:xfrm>
            <a:off x="7342956" y="3850556"/>
            <a:ext cx="0" cy="648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Arrow Connector 239"/>
          <p:cNvCxnSpPr/>
          <p:nvPr/>
        </p:nvCxnSpPr>
        <p:spPr bwMode="auto">
          <a:xfrm flipH="1">
            <a:off x="5220072" y="2708920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5" name="Straight Connector 244"/>
          <p:cNvCxnSpPr/>
          <p:nvPr/>
        </p:nvCxnSpPr>
        <p:spPr bwMode="auto">
          <a:xfrm>
            <a:off x="899592" y="1700808"/>
            <a:ext cx="0" cy="12241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/>
          <p:nvPr/>
        </p:nvCxnSpPr>
        <p:spPr bwMode="auto">
          <a:xfrm flipH="1">
            <a:off x="899592" y="3573016"/>
            <a:ext cx="187220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Arrow Connector 251"/>
          <p:cNvCxnSpPr/>
          <p:nvPr/>
        </p:nvCxnSpPr>
        <p:spPr bwMode="auto">
          <a:xfrm>
            <a:off x="899592" y="3573016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5" name="TextBox 254"/>
          <p:cNvSpPr txBox="1"/>
          <p:nvPr/>
        </p:nvSpPr>
        <p:spPr>
          <a:xfrm>
            <a:off x="1043608" y="321297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/>
                <a:cs typeface="Arial" panose="020B0604020202020204"/>
              </a:rPr>
              <a:t>d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isplays messages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2195736" y="7647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tatus: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boolean</a:t>
            </a:r>
            <a:endParaRPr lang="en-US" sz="1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65" name="Straight Connector 264"/>
          <p:cNvCxnSpPr/>
          <p:nvPr/>
        </p:nvCxnSpPr>
        <p:spPr bwMode="auto">
          <a:xfrm>
            <a:off x="2771800" y="3573016"/>
            <a:ext cx="244827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/>
          <p:cNvCxnSpPr/>
          <p:nvPr/>
        </p:nvCxnSpPr>
        <p:spPr bwMode="auto">
          <a:xfrm>
            <a:off x="4644008" y="1124744"/>
            <a:ext cx="252028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2" name="Straight Connector 271"/>
          <p:cNvCxnSpPr/>
          <p:nvPr/>
        </p:nvCxnSpPr>
        <p:spPr bwMode="auto">
          <a:xfrm>
            <a:off x="3779912" y="1988840"/>
            <a:ext cx="0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/>
          <p:nvPr/>
        </p:nvCxnSpPr>
        <p:spPr bwMode="auto">
          <a:xfrm>
            <a:off x="4427984" y="1988840"/>
            <a:ext cx="0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>
          <a:xfrm>
            <a:off x="107504" y="6093296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Draw a sequence diagram showing what happens when the smoke sensor is triggered</a:t>
            </a:r>
            <a:r>
              <a:rPr lang="en-GB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GB" dirty="0">
              <a:solidFill>
                <a:srgbClr val="0000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771800" y="2204864"/>
            <a:ext cx="2448272" cy="22322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227687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SystemManager</a:t>
            </a:r>
            <a:endParaRPr lang="en-US" sz="1400" b="1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771800" y="2636912"/>
            <a:ext cx="244827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195736" y="404664"/>
            <a:ext cx="1368152" cy="12961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5736" y="404664"/>
            <a:ext cx="136815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Siren</a:t>
            </a:r>
            <a:endParaRPr lang="en-US" sz="1400" b="1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195736" y="1124744"/>
            <a:ext cx="136815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195736" y="112474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turnOn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()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turnOff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()</a:t>
            </a:r>
            <a:endParaRPr lang="en-US" sz="1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2843808" y="1700808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843808" y="170080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activates</a:t>
            </a:r>
            <a:endParaRPr lang="en-US" sz="1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899592" y="2924944"/>
            <a:ext cx="18722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179512" y="4365104"/>
            <a:ext cx="1656184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436510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LCD Display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179512" y="4725144"/>
            <a:ext cx="1656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79512" y="5085184"/>
            <a:ext cx="1656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79512" y="472514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message: String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9512" y="508518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display(:String)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clear()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07504" y="548680"/>
            <a:ext cx="1656184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504" y="54868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Keypad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107504" y="908720"/>
            <a:ext cx="1656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107504" y="1268760"/>
            <a:ext cx="1656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07504" y="90872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command: String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7504" y="12687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input(:String)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516216" y="1908324"/>
            <a:ext cx="1872208" cy="18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60232" y="198033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Sensor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90" name="Straight Connector 89"/>
          <p:cNvCxnSpPr/>
          <p:nvPr/>
        </p:nvCxnSpPr>
        <p:spPr bwMode="auto">
          <a:xfrm>
            <a:off x="6516216" y="2340372"/>
            <a:ext cx="187220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6516216" y="2916436"/>
            <a:ext cx="187220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Rectangle 105"/>
          <p:cNvSpPr/>
          <p:nvPr/>
        </p:nvSpPr>
        <p:spPr bwMode="auto">
          <a:xfrm>
            <a:off x="7048128" y="4869160"/>
            <a:ext cx="2088232" cy="115212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92144" y="486916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Smoke</a:t>
            </a:r>
            <a:endParaRPr lang="en-US" sz="1400" b="1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7048128" y="522920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7120136" y="522920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smokeTriggerLevel:int</a:t>
            </a:r>
            <a:endParaRPr lang="en-US" sz="1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48128" y="558924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setSmokeTrigLevel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516216" y="2916436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setLocation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(:String)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getLocation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():String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triggered()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16" name="Straight Connector 115"/>
          <p:cNvCxnSpPr/>
          <p:nvPr/>
        </p:nvCxnSpPr>
        <p:spPr bwMode="auto">
          <a:xfrm>
            <a:off x="2843808" y="1988840"/>
            <a:ext cx="93610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4644008" y="404664"/>
            <a:ext cx="2520280" cy="12961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72000" y="40466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Messenger</a:t>
            </a:r>
            <a:endParaRPr lang="en-US" sz="1400" b="1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4644008" y="764704"/>
            <a:ext cx="252028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4644008" y="76470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phoneNo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endParaRPr lang="en-US" sz="1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644008" y="1124744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text(: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, :String):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boolean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25" name="Straight Arrow Connector 124"/>
          <p:cNvCxnSpPr/>
          <p:nvPr/>
        </p:nvCxnSpPr>
        <p:spPr bwMode="auto">
          <a:xfrm flipV="1">
            <a:off x="5364088" y="1700808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4427984" y="1988840"/>
            <a:ext cx="93610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4355976" y="170080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uses</a:t>
            </a:r>
            <a:endParaRPr lang="en-US" sz="1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3" name="Isosceles Triangle 132"/>
          <p:cNvSpPr/>
          <p:nvPr/>
        </p:nvSpPr>
        <p:spPr bwMode="auto">
          <a:xfrm>
            <a:off x="7236296" y="3708524"/>
            <a:ext cx="216024" cy="144016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35" name="Straight Connector 134"/>
          <p:cNvCxnSpPr/>
          <p:nvPr/>
        </p:nvCxnSpPr>
        <p:spPr bwMode="auto">
          <a:xfrm>
            <a:off x="3563888" y="4509120"/>
            <a:ext cx="446449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7048128" y="558924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Rectangle 151"/>
          <p:cNvSpPr/>
          <p:nvPr/>
        </p:nvSpPr>
        <p:spPr bwMode="auto">
          <a:xfrm>
            <a:off x="4815880" y="4869160"/>
            <a:ext cx="2088232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9896" y="486916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Motion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54" name="Straight Connector 153"/>
          <p:cNvCxnSpPr/>
          <p:nvPr/>
        </p:nvCxnSpPr>
        <p:spPr bwMode="auto">
          <a:xfrm>
            <a:off x="4815880" y="522920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4887888" y="522920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motionTriggerLevel:int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815880" y="558924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setMotionTrigLevel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57" name="Straight Connector 156"/>
          <p:cNvCxnSpPr/>
          <p:nvPr/>
        </p:nvCxnSpPr>
        <p:spPr bwMode="auto">
          <a:xfrm>
            <a:off x="4815880" y="558924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7" name="Rectangle 166"/>
          <p:cNvSpPr/>
          <p:nvPr/>
        </p:nvSpPr>
        <p:spPr bwMode="auto">
          <a:xfrm>
            <a:off x="2583632" y="4869160"/>
            <a:ext cx="2088232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727648" y="486916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Entry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69" name="Straight Connector 168"/>
          <p:cNvCxnSpPr/>
          <p:nvPr/>
        </p:nvCxnSpPr>
        <p:spPr bwMode="auto">
          <a:xfrm>
            <a:off x="2583632" y="522920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2655640" y="522920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entryTriggerLevel:int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83632" y="558924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setEntryTrigLevel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72" name="Straight Connector 171"/>
          <p:cNvCxnSpPr/>
          <p:nvPr/>
        </p:nvCxnSpPr>
        <p:spPr bwMode="auto">
          <a:xfrm>
            <a:off x="2583632" y="5589240"/>
            <a:ext cx="20882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TextBox 173"/>
          <p:cNvSpPr txBox="1"/>
          <p:nvPr/>
        </p:nvSpPr>
        <p:spPr>
          <a:xfrm>
            <a:off x="6588224" y="234037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Id: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iocation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: String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971600" y="256490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inputs commands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364088" y="242088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notifies</a:t>
            </a:r>
            <a:endParaRPr lang="en-US" sz="1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98" name="Straight Arrow Connector 197"/>
          <p:cNvCxnSpPr/>
          <p:nvPr/>
        </p:nvCxnSpPr>
        <p:spPr bwMode="auto">
          <a:xfrm>
            <a:off x="5220072" y="3140968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1" name="TextBox 200"/>
          <p:cNvSpPr txBox="1"/>
          <p:nvPr/>
        </p:nvSpPr>
        <p:spPr>
          <a:xfrm>
            <a:off x="5364088" y="314096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configures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771800" y="2636912"/>
            <a:ext cx="2448272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pin: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armStatus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boolean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homeAddress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: String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monitoringServicePhone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843808" y="350100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rm(: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isarm(: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configure()</a:t>
            </a:r>
            <a:endParaRPr lang="en-US" sz="1400" dirty="0" smtClean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sensorEvent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, :String)</a:t>
            </a:r>
            <a:endParaRPr lang="en-US" sz="1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18" name="Straight Connector 217"/>
          <p:cNvCxnSpPr/>
          <p:nvPr/>
        </p:nvCxnSpPr>
        <p:spPr bwMode="auto">
          <a:xfrm>
            <a:off x="3563888" y="4509120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>
            <a:off x="5868144" y="4509120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/>
          <p:nvPr/>
        </p:nvCxnSpPr>
        <p:spPr bwMode="auto">
          <a:xfrm>
            <a:off x="8028384" y="4509120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7" name="Straight Connector 236"/>
          <p:cNvCxnSpPr/>
          <p:nvPr/>
        </p:nvCxnSpPr>
        <p:spPr bwMode="auto">
          <a:xfrm>
            <a:off x="7342956" y="3850556"/>
            <a:ext cx="0" cy="648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Arrow Connector 239"/>
          <p:cNvCxnSpPr/>
          <p:nvPr/>
        </p:nvCxnSpPr>
        <p:spPr bwMode="auto">
          <a:xfrm flipH="1">
            <a:off x="5220072" y="2708920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5" name="Straight Connector 244"/>
          <p:cNvCxnSpPr/>
          <p:nvPr/>
        </p:nvCxnSpPr>
        <p:spPr bwMode="auto">
          <a:xfrm>
            <a:off x="899592" y="1700808"/>
            <a:ext cx="0" cy="12241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/>
          <p:nvPr/>
        </p:nvCxnSpPr>
        <p:spPr bwMode="auto">
          <a:xfrm flipH="1">
            <a:off x="899592" y="3573016"/>
            <a:ext cx="187220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Arrow Connector 251"/>
          <p:cNvCxnSpPr/>
          <p:nvPr/>
        </p:nvCxnSpPr>
        <p:spPr bwMode="auto">
          <a:xfrm>
            <a:off x="899592" y="3573016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5" name="TextBox 254"/>
          <p:cNvSpPr txBox="1"/>
          <p:nvPr/>
        </p:nvSpPr>
        <p:spPr>
          <a:xfrm>
            <a:off x="1043608" y="321297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/>
                <a:cs typeface="Arial" panose="020B0604020202020204"/>
              </a:rPr>
              <a:t>d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isplays messages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2195736" y="7647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tatus: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boolean</a:t>
            </a:r>
            <a:endParaRPr lang="en-US" sz="1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65" name="Straight Connector 264"/>
          <p:cNvCxnSpPr/>
          <p:nvPr/>
        </p:nvCxnSpPr>
        <p:spPr bwMode="auto">
          <a:xfrm>
            <a:off x="2771800" y="3573016"/>
            <a:ext cx="244827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/>
          <p:cNvCxnSpPr/>
          <p:nvPr/>
        </p:nvCxnSpPr>
        <p:spPr bwMode="auto">
          <a:xfrm>
            <a:off x="4644008" y="1124744"/>
            <a:ext cx="252028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2" name="Straight Connector 271"/>
          <p:cNvCxnSpPr/>
          <p:nvPr/>
        </p:nvCxnSpPr>
        <p:spPr bwMode="auto">
          <a:xfrm>
            <a:off x="3779912" y="1988840"/>
            <a:ext cx="0" cy="21602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/>
          <p:nvPr/>
        </p:nvCxnSpPr>
        <p:spPr bwMode="auto">
          <a:xfrm>
            <a:off x="4427984" y="1988840"/>
            <a:ext cx="0" cy="21602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Oval 1"/>
          <p:cNvSpPr/>
          <p:nvPr/>
        </p:nvSpPr>
        <p:spPr>
          <a:xfrm>
            <a:off x="6012160" y="2204864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</a:t>
            </a:r>
            <a:endParaRPr lang="en-US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3635896" y="1556792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5436096" y="1700808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3</a:t>
            </a:r>
            <a:endParaRPr lang="en-US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7504" y="6093296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Draw a sequence diagram showing what happens when the smoke sensor is triggered</a:t>
            </a:r>
            <a:r>
              <a:rPr lang="en-GB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GB" dirty="0">
              <a:solidFill>
                <a:srgbClr val="0000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212" y="2132858"/>
            <a:ext cx="1080120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220" y="213285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:Smoke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06276" y="2492898"/>
            <a:ext cx="0" cy="34563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34268" y="2852938"/>
            <a:ext cx="144016" cy="216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2460" y="2132858"/>
            <a:ext cx="1728192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4468" y="213285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:</a:t>
            </a:r>
            <a:r>
              <a:rPr lang="en-US" sz="1400" b="1" dirty="0" err="1" smtClean="0">
                <a:latin typeface="Arial" panose="020B0604020202020204"/>
                <a:cs typeface="Arial" panose="020B0604020202020204"/>
              </a:rPr>
              <a:t>SystemManager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270572" y="2492897"/>
            <a:ext cx="0" cy="34563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3198564" y="2852937"/>
            <a:ext cx="158340" cy="19442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29112" y="2132856"/>
            <a:ext cx="86409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9112" y="213285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:Siren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5661160" y="2492896"/>
            <a:ext cx="0" cy="34563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589152" y="3140969"/>
            <a:ext cx="14401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173328" y="2132858"/>
            <a:ext cx="138247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45336" y="2132859"/>
            <a:ext cx="131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:Messenger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7749392" y="2492898"/>
            <a:ext cx="0" cy="34563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7691708" y="4221089"/>
            <a:ext cx="129692" cy="216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678284" y="2852938"/>
            <a:ext cx="2520280" cy="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764616" y="2564906"/>
            <a:ext cx="2289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latin typeface="Arial" panose="020B0604020202020204"/>
                <a:cs typeface="Arial" panose="020B0604020202020204"/>
              </a:rPr>
              <a:t>sensorEvent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, :String)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45" name="Straight Arrow Connector 44"/>
          <p:cNvCxnSpPr>
            <a:endCxn id="24" idx="0"/>
          </p:cNvCxnSpPr>
          <p:nvPr/>
        </p:nvCxnSpPr>
        <p:spPr bwMode="auto">
          <a:xfrm flipV="1">
            <a:off x="3356904" y="3140969"/>
            <a:ext cx="2232000" cy="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558604" y="2780930"/>
            <a:ext cx="1022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latin typeface="Arial" panose="020B0604020202020204"/>
                <a:cs typeface="Arial" panose="020B0604020202020204"/>
              </a:rPr>
              <a:t>turnOn</a:t>
            </a:r>
            <a:r>
              <a:rPr lang="en-US" sz="1500" dirty="0" smtClean="0">
                <a:latin typeface="Arial" panose="020B0604020202020204"/>
                <a:cs typeface="Arial" panose="020B0604020202020204"/>
              </a:rPr>
              <a:t>()</a:t>
            </a:r>
            <a:endParaRPr lang="en-US" sz="15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3356904" y="4221089"/>
            <a:ext cx="432048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661160" y="3789042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text(: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, :</a:t>
            </a:r>
            <a:r>
              <a:rPr lang="en-US" sz="1500" dirty="0" smtClean="0">
                <a:latin typeface="Arial" panose="020B0604020202020204"/>
                <a:cs typeface="Arial" panose="020B0604020202020204"/>
              </a:rPr>
              <a:t>String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):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boolean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39125" cy="594519"/>
          </a:xfrm>
        </p:spPr>
        <p:txBody>
          <a:bodyPr/>
          <a:lstStyle/>
          <a:p>
            <a:pPr algn="l"/>
            <a:r>
              <a:rPr lang="en-GB" sz="3600" dirty="0" smtClean="0">
                <a:solidFill>
                  <a:srgbClr val="BC0D16"/>
                </a:solidFill>
                <a:latin typeface="Credit Suisse Type Roman" charset="0"/>
                <a:ea typeface="MS PGothic" panose="020B0600070205080204" charset="-128"/>
              </a:rPr>
              <a:t>Sequence diagram for </a:t>
            </a:r>
            <a:r>
              <a:rPr lang="en-GB" sz="3600" i="1" dirty="0" err="1" smtClean="0">
                <a:solidFill>
                  <a:srgbClr val="BC0D16"/>
                </a:solidFill>
                <a:latin typeface="Credit Suisse Type Roman" charset="0"/>
                <a:ea typeface="MS PGothic" panose="020B0600070205080204" charset="-128"/>
              </a:rPr>
              <a:t>SecureHome</a:t>
            </a:r>
            <a:endParaRPr lang="en-GB" sz="3600" i="1" dirty="0">
              <a:solidFill>
                <a:srgbClr val="BC0D16"/>
              </a:solidFill>
              <a:latin typeface="Credit Suisse Type Roman" charset="0"/>
              <a:ea typeface="MS PGothic" panose="020B060007020508020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960" y="616530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The message is re-sent every 20 seconds until an acknowledgement is received</a:t>
            </a:r>
            <a:r>
              <a:rPr lang="en-US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.</a:t>
            </a:r>
            <a:endParaRPr lang="en-US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65188" y="2060850"/>
            <a:ext cx="1080120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196" y="206085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:Smoke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741252" y="2420890"/>
            <a:ext cx="0" cy="34563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669244" y="2780930"/>
            <a:ext cx="144016" cy="216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97436" y="2060850"/>
            <a:ext cx="1728192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9444" y="206085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:</a:t>
            </a:r>
            <a:r>
              <a:rPr lang="en-US" sz="1400" b="1" dirty="0" err="1" smtClean="0">
                <a:latin typeface="Arial" panose="020B0604020202020204"/>
                <a:cs typeface="Arial" panose="020B0604020202020204"/>
              </a:rPr>
              <a:t>SystemManager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405548" y="2420889"/>
            <a:ext cx="0" cy="34563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3333540" y="2780929"/>
            <a:ext cx="158340" cy="15841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64088" y="2060848"/>
            <a:ext cx="86409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06085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:Siren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5796136" y="2420888"/>
            <a:ext cx="0" cy="34563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724128" y="3068961"/>
            <a:ext cx="14401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08304" y="2060850"/>
            <a:ext cx="138247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80312" y="2060851"/>
            <a:ext cx="131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/>
                <a:cs typeface="Arial" panose="020B0604020202020204"/>
              </a:rPr>
              <a:t>:Messenger</a:t>
            </a:r>
            <a:endParaRPr lang="en-US" sz="1400" b="1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7884368" y="2420890"/>
            <a:ext cx="0" cy="34563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7826684" y="4149081"/>
            <a:ext cx="129692" cy="216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266700" marR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813260" y="2780930"/>
            <a:ext cx="2520280" cy="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899592" y="2492898"/>
            <a:ext cx="2289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latin typeface="Arial" panose="020B0604020202020204"/>
                <a:cs typeface="Arial" panose="020B0604020202020204"/>
              </a:rPr>
              <a:t>sensorEvent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, :String)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45" name="Straight Arrow Connector 44"/>
          <p:cNvCxnSpPr>
            <a:endCxn id="24" idx="0"/>
          </p:cNvCxnSpPr>
          <p:nvPr/>
        </p:nvCxnSpPr>
        <p:spPr bwMode="auto">
          <a:xfrm flipV="1">
            <a:off x="3491880" y="3068961"/>
            <a:ext cx="2232000" cy="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693580" y="2708922"/>
            <a:ext cx="1022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latin typeface="Arial" panose="020B0604020202020204"/>
                <a:cs typeface="Arial" panose="020B0604020202020204"/>
              </a:rPr>
              <a:t>turnOn</a:t>
            </a:r>
            <a:r>
              <a:rPr lang="en-US" sz="1500" dirty="0" smtClean="0">
                <a:latin typeface="Arial" panose="020B0604020202020204"/>
                <a:cs typeface="Arial" panose="020B0604020202020204"/>
              </a:rPr>
              <a:t>()</a:t>
            </a:r>
            <a:endParaRPr lang="en-US" sz="15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3491880" y="4149081"/>
            <a:ext cx="432048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796136" y="3717034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/>
                <a:cs typeface="Arial" panose="020B0604020202020204"/>
              </a:rPr>
              <a:t>text(: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int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, :</a:t>
            </a:r>
            <a:r>
              <a:rPr lang="en-US" sz="1500" dirty="0" smtClean="0">
                <a:latin typeface="Arial" panose="020B0604020202020204"/>
                <a:cs typeface="Arial" panose="020B0604020202020204"/>
              </a:rPr>
              <a:t>String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):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boolean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1655" y="672606"/>
            <a:ext cx="8239125" cy="594519"/>
          </a:xfrm>
        </p:spPr>
        <p:txBody>
          <a:bodyPr/>
          <a:lstStyle/>
          <a:p>
            <a:pPr algn="l"/>
            <a:r>
              <a:rPr lang="en-GB" sz="3600" dirty="0" smtClean="0">
                <a:solidFill>
                  <a:srgbClr val="BC0D16"/>
                </a:solidFill>
                <a:latin typeface="Credit Suisse Type Roman" charset="0"/>
                <a:ea typeface="MS PGothic" panose="020B0600070205080204" charset="-128"/>
              </a:rPr>
              <a:t>Sequence diagram for </a:t>
            </a:r>
            <a:r>
              <a:rPr lang="en-GB" sz="3600" i="1" dirty="0" err="1" smtClean="0">
                <a:solidFill>
                  <a:srgbClr val="BC0D16"/>
                </a:solidFill>
                <a:latin typeface="Credit Suisse Type Roman" charset="0"/>
                <a:ea typeface="MS PGothic" panose="020B0600070205080204" charset="-128"/>
              </a:rPr>
              <a:t>SecureHome</a:t>
            </a:r>
            <a:endParaRPr lang="en-GB" sz="3600" i="1" dirty="0">
              <a:solidFill>
                <a:srgbClr val="BC0D16"/>
              </a:solidFill>
              <a:latin typeface="Credit Suisse Type Roman" charset="0"/>
              <a:ea typeface="MS PGothic" panose="020B060007020508020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3688" y="3356994"/>
            <a:ext cx="3960440" cy="10801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63688" y="3356994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Loop</a:t>
            </a:r>
            <a:endParaRPr lang="en-US" sz="16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9872" y="3356994"/>
            <a:ext cx="2304256" cy="72008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[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while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acknowledge == false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&amp;&amp;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wait ≥ 20sec]</a:t>
            </a:r>
            <a:endParaRPr lang="en-US" sz="16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2128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The message is re-sent every 20 seconds until an acknowledgement is received.</a:t>
            </a:r>
            <a:endParaRPr lang="en-US" dirty="0">
              <a:solidFill>
                <a:srgbClr val="0000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 A sequence diagram captures </a:t>
            </a:r>
            <a:r>
              <a:rPr lang="en-US" altLang="zh-CN"/>
              <a:t>the </a:t>
            </a:r>
            <a:r>
              <a:rPr lang="en-US" altLang="zh-CN" smtClean="0"/>
              <a:t>behavior </a:t>
            </a:r>
            <a:r>
              <a:rPr lang="en-US" altLang="zh-CN" dirty="0"/>
              <a:t>of the system being developed in a single scenario.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It show a number of objects and the messages that are passed between these objects in the </a:t>
            </a:r>
            <a:r>
              <a:rPr lang="en-US" altLang="zh-CN" dirty="0" smtClean="0"/>
              <a:t>scenario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Sequence diagrams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3568614"/>
            <a:ext cx="7308304" cy="30287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2090" y="2204720"/>
            <a:ext cx="139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 CASE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47495" y="1557020"/>
            <a:ext cx="3923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序列图捕获了在单一场景中开发的系统的行为。</a:t>
            </a:r>
            <a:endParaRPr lang="zh-CN" altLang="en-US" sz="1200"/>
          </a:p>
          <a:p>
            <a:r>
              <a:rPr lang="zh-CN" altLang="en-US" sz="1200"/>
              <a:t>它显示了场景中许多对象和在这些对象之间传递的消息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81000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Sequence diagrams – code example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2956091"/>
            <a:ext cx="4038600" cy="3137205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76314"/>
            <a:ext cx="4038600" cy="40050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31105" y="5606415"/>
            <a:ext cx="908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破折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1000" y="1772920"/>
            <a:ext cx="5126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序列图显示了按时间顺序的方法调用(消息的发送)。</a:t>
            </a:r>
            <a:endParaRPr lang="zh-CN" altLang="en-US"/>
          </a:p>
          <a:p>
            <a:r>
              <a:rPr lang="zh-CN" altLang="en-US"/>
              <a:t>时间从图表的顶部到底部垂直流动。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diagrams 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234" y="2636912"/>
            <a:ext cx="8329222" cy="34585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24" y="772010"/>
            <a:ext cx="29146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1462087"/>
            <a:ext cx="87249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Interaction frames 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199" y="1249134"/>
            <a:ext cx="5797351" cy="4772154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0152" y="2348880"/>
            <a:ext cx="3038475" cy="2743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91055" y="1894205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发货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Common Operators for interaction  frames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024" y="1600200"/>
            <a:ext cx="7823951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594519"/>
          </a:xfrm>
        </p:spPr>
        <p:txBody>
          <a:bodyPr/>
          <a:lstStyle/>
          <a:p>
            <a:pPr algn="l"/>
            <a:r>
              <a:rPr lang="en-GB" sz="2600" dirty="0" smtClean="0">
                <a:solidFill>
                  <a:srgbClr val="BC0D16"/>
                </a:solidFill>
                <a:latin typeface="Credit Suisse Type Roman" charset="0"/>
                <a:ea typeface="MS PGothic" panose="020B0600070205080204" charset="-128"/>
              </a:rPr>
              <a:t>Guidelines for drawing Sequence Diagrams</a:t>
            </a:r>
            <a:endParaRPr lang="en-GB" sz="2600" dirty="0">
              <a:solidFill>
                <a:srgbClr val="BC0D16"/>
              </a:solidFill>
              <a:latin typeface="Credit Suisse Type Roman" charset="0"/>
              <a:ea typeface="MS PGothic" panose="020B0600070205080204" charset="-128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14" y="908720"/>
            <a:ext cx="8928992" cy="1224136"/>
          </a:xfrm>
          <a:solidFill>
            <a:schemeClr val="bg1"/>
          </a:solidFill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/>
                <a:cs typeface="Arial" panose="020B0604020202020204"/>
              </a:rPr>
              <a:t>Identify the instances of the classes that participate in the sequence</a:t>
            </a:r>
            <a:endParaRPr lang="en-US" sz="2200" dirty="0" smtClean="0">
              <a:latin typeface="Arial" panose="020B0604020202020204"/>
              <a:cs typeface="Arial" panose="020B0604020202020204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/>
                <a:cs typeface="Arial" panose="020B0604020202020204"/>
              </a:rPr>
              <a:t>Establish the sequence of method calls </a:t>
            </a:r>
            <a:endParaRPr lang="en-US" sz="2200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710958" y="2636912"/>
            <a:ext cx="1227137" cy="504056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GB" sz="1500" u="sng" dirty="0" smtClean="0">
                <a:latin typeface="Arial" panose="020B0604020202020204" pitchFamily="34" charset="0"/>
              </a:rPr>
              <a:t>:</a:t>
            </a:r>
            <a:r>
              <a:rPr lang="en-GB" sz="1500" b="1" u="sng" dirty="0">
                <a:latin typeface="Arial" panose="020B0604020202020204" pitchFamily="34" charset="0"/>
              </a:rPr>
              <a:t>Class1 </a:t>
            </a:r>
            <a:endParaRPr lang="en-GB" sz="1500" b="1" u="sng" dirty="0">
              <a:latin typeface="Arial" panose="020B0604020202020204" pitchFamily="34" charset="0"/>
            </a:endParaRP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2806458" y="2636912"/>
            <a:ext cx="1600200" cy="504056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GB" sz="1500" u="sng" dirty="0" smtClean="0">
                <a:latin typeface="Arial" panose="020B0604020202020204" pitchFamily="34" charset="0"/>
              </a:rPr>
              <a:t>: </a:t>
            </a:r>
            <a:r>
              <a:rPr lang="en-GB" sz="1500" b="1" u="sng" dirty="0">
                <a:latin typeface="Arial" panose="020B0604020202020204" pitchFamily="34" charset="0"/>
              </a:rPr>
              <a:t>Class2 </a:t>
            </a:r>
            <a:endParaRPr lang="en-GB" sz="1500" b="1" u="sng" dirty="0">
              <a:latin typeface="Arial" panose="020B0604020202020204" pitchFamily="34" charset="0"/>
            </a:endParaRPr>
          </a:p>
        </p:txBody>
      </p:sp>
      <p:sp>
        <p:nvSpPr>
          <p:cNvPr id="9" name="Rectangle 1032"/>
          <p:cNvSpPr>
            <a:spLocks noChangeArrowheads="1"/>
          </p:cNvSpPr>
          <p:nvPr/>
        </p:nvSpPr>
        <p:spPr bwMode="auto">
          <a:xfrm>
            <a:off x="4914658" y="2636912"/>
            <a:ext cx="1346200" cy="504056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GB" sz="1500" u="sng" dirty="0" smtClean="0">
                <a:latin typeface="Arial" panose="020B0604020202020204" pitchFamily="34" charset="0"/>
              </a:rPr>
              <a:t>: </a:t>
            </a:r>
            <a:r>
              <a:rPr lang="en-GB" sz="1500" b="1" u="sng" dirty="0">
                <a:latin typeface="Arial" panose="020B0604020202020204" pitchFamily="34" charset="0"/>
              </a:rPr>
              <a:t>Class3 </a:t>
            </a:r>
            <a:endParaRPr lang="en-GB" sz="1500" b="1" u="sng" dirty="0">
              <a:latin typeface="Arial" panose="020B0604020202020204" pitchFamily="34" charset="0"/>
            </a:endParaRP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6768858" y="2636912"/>
            <a:ext cx="1473200" cy="504056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GB" sz="1500" u="sng" dirty="0" smtClean="0">
                <a:latin typeface="Arial" panose="020B0604020202020204" pitchFamily="34" charset="0"/>
              </a:rPr>
              <a:t>: </a:t>
            </a:r>
            <a:r>
              <a:rPr lang="en-GB" sz="1500" b="1" u="sng" dirty="0">
                <a:latin typeface="Arial" panose="020B0604020202020204" pitchFamily="34" charset="0"/>
              </a:rPr>
              <a:t>Class4</a:t>
            </a:r>
            <a:endParaRPr lang="en-GB" sz="1500" b="1" u="sng" dirty="0">
              <a:latin typeface="Arial" panose="020B060402020202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15008" y="3284984"/>
            <a:ext cx="8928992" cy="86409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4"/>
            </a:pPr>
            <a:r>
              <a:rPr lang="en-US" sz="2200" dirty="0" smtClean="0">
                <a:latin typeface="Arial" panose="020B0604020202020204"/>
                <a:cs typeface="Arial" panose="020B0604020202020204"/>
              </a:rPr>
              <a:t>Add method calls starting with the first call on the top left. </a:t>
            </a:r>
            <a:endParaRPr lang="en-US" sz="2200" dirty="0" smtClean="0">
              <a:latin typeface="Arial" panose="020B0604020202020204"/>
              <a:cs typeface="Arial" panose="020B0604020202020204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Arial" panose="020B0604020202020204"/>
                <a:cs typeface="Arial" panose="020B0604020202020204"/>
              </a:rPr>
              <a:t>Use frames to show alternative, optional, and loop fragments </a:t>
            </a:r>
            <a:endParaRPr lang="en-US" sz="2200" dirty="0" smtClean="0">
              <a:latin typeface="Arial" panose="020B0604020202020204"/>
              <a:cs typeface="Arial" panose="020B0604020202020204"/>
            </a:endParaRPr>
          </a:p>
          <a:p>
            <a:endParaRPr lang="en-GB" sz="2000" dirty="0" smtClean="0">
              <a:latin typeface="Arial" panose="020B0604020202020204"/>
              <a:cs typeface="Arial" panose="020B0604020202020204"/>
            </a:endParaRPr>
          </a:p>
          <a:p>
            <a:endParaRPr lang="en-GB" sz="2000" dirty="0">
              <a:latin typeface="Credit Suisse Type Roman" charset="0"/>
              <a:ea typeface="MS PGothic" panose="020B0600070205080204" charset="-128"/>
            </a:endParaRPr>
          </a:p>
        </p:txBody>
      </p:sp>
      <p:sp>
        <p:nvSpPr>
          <p:cNvPr id="43" name="Rectangle 1027"/>
          <p:cNvSpPr>
            <a:spLocks noChangeArrowheads="1"/>
          </p:cNvSpPr>
          <p:nvPr/>
        </p:nvSpPr>
        <p:spPr bwMode="auto">
          <a:xfrm>
            <a:off x="683568" y="4221088"/>
            <a:ext cx="1227137" cy="495920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GB" sz="1600" u="sng" dirty="0" smtClean="0">
                <a:latin typeface="Arial" panose="020B0604020202020204" pitchFamily="34" charset="0"/>
              </a:rPr>
              <a:t>:</a:t>
            </a:r>
            <a:r>
              <a:rPr lang="en-GB" sz="1600" b="1" u="sng" dirty="0">
                <a:latin typeface="Arial" panose="020B0604020202020204" pitchFamily="34" charset="0"/>
              </a:rPr>
              <a:t>Class1 </a:t>
            </a:r>
            <a:endParaRPr lang="en-GB" sz="1600" b="1" u="sng" dirty="0">
              <a:latin typeface="Arial" panose="020B0604020202020204" pitchFamily="34" charset="0"/>
            </a:endParaRPr>
          </a:p>
        </p:txBody>
      </p:sp>
      <p:sp>
        <p:nvSpPr>
          <p:cNvPr id="44" name="Line 1028"/>
          <p:cNvSpPr>
            <a:spLocks noChangeShapeType="1"/>
          </p:cNvSpPr>
          <p:nvPr/>
        </p:nvSpPr>
        <p:spPr bwMode="auto">
          <a:xfrm>
            <a:off x="1148630" y="4737844"/>
            <a:ext cx="0" cy="17875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45" name="Rectangle 1029"/>
          <p:cNvSpPr>
            <a:spLocks noChangeArrowheads="1"/>
          </p:cNvSpPr>
          <p:nvPr/>
        </p:nvSpPr>
        <p:spPr bwMode="auto">
          <a:xfrm>
            <a:off x="2779068" y="4221088"/>
            <a:ext cx="1600200" cy="495920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GB" sz="1600" u="sng" dirty="0" smtClean="0">
                <a:latin typeface="Arial" panose="020B0604020202020204" pitchFamily="34" charset="0"/>
              </a:rPr>
              <a:t>: </a:t>
            </a:r>
            <a:r>
              <a:rPr lang="en-GB" sz="1600" b="1" u="sng" dirty="0">
                <a:latin typeface="Arial" panose="020B0604020202020204" pitchFamily="34" charset="0"/>
              </a:rPr>
              <a:t>Class2 </a:t>
            </a:r>
            <a:endParaRPr lang="en-GB" sz="1600" b="1" u="sng" dirty="0">
              <a:latin typeface="Arial" panose="020B0604020202020204" pitchFamily="34" charset="0"/>
            </a:endParaRPr>
          </a:p>
        </p:txBody>
      </p:sp>
      <p:sp>
        <p:nvSpPr>
          <p:cNvPr id="46" name="Line 1030"/>
          <p:cNvSpPr>
            <a:spLocks noChangeShapeType="1"/>
          </p:cNvSpPr>
          <p:nvPr/>
        </p:nvSpPr>
        <p:spPr bwMode="auto">
          <a:xfrm flipV="1">
            <a:off x="1197530" y="5214259"/>
            <a:ext cx="63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47" name="Line 1031"/>
          <p:cNvSpPr>
            <a:spLocks noChangeShapeType="1"/>
          </p:cNvSpPr>
          <p:nvPr/>
        </p:nvSpPr>
        <p:spPr bwMode="auto">
          <a:xfrm>
            <a:off x="3610019" y="5733256"/>
            <a:ext cx="396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48" name="Rectangle 1032"/>
          <p:cNvSpPr>
            <a:spLocks noChangeArrowheads="1"/>
          </p:cNvSpPr>
          <p:nvPr/>
        </p:nvSpPr>
        <p:spPr bwMode="auto">
          <a:xfrm>
            <a:off x="4887268" y="4221088"/>
            <a:ext cx="1346200" cy="495920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GB" sz="1600" u="sng" dirty="0" smtClean="0">
                <a:latin typeface="Arial" panose="020B0604020202020204" pitchFamily="34" charset="0"/>
              </a:rPr>
              <a:t>: </a:t>
            </a:r>
            <a:r>
              <a:rPr lang="en-GB" sz="1600" b="1" u="sng" dirty="0">
                <a:latin typeface="Arial" panose="020B0604020202020204" pitchFamily="34" charset="0"/>
              </a:rPr>
              <a:t>Class3 </a:t>
            </a:r>
            <a:endParaRPr lang="en-GB" sz="1600" b="1" u="sng" dirty="0">
              <a:latin typeface="Arial" panose="020B0604020202020204" pitchFamily="34" charset="0"/>
            </a:endParaRPr>
          </a:p>
        </p:txBody>
      </p:sp>
      <p:sp>
        <p:nvSpPr>
          <p:cNvPr id="49" name="Rectangle 1033"/>
          <p:cNvSpPr>
            <a:spLocks noChangeArrowheads="1"/>
          </p:cNvSpPr>
          <p:nvPr/>
        </p:nvSpPr>
        <p:spPr bwMode="auto">
          <a:xfrm>
            <a:off x="6741468" y="4221088"/>
            <a:ext cx="1473200" cy="495920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GB" sz="1600" u="sng" dirty="0" smtClean="0">
                <a:latin typeface="Arial" panose="020B0604020202020204" pitchFamily="34" charset="0"/>
              </a:rPr>
              <a:t>: </a:t>
            </a:r>
            <a:r>
              <a:rPr lang="en-GB" sz="1600" b="1" u="sng" dirty="0">
                <a:latin typeface="Arial" panose="020B0604020202020204" pitchFamily="34" charset="0"/>
              </a:rPr>
              <a:t>Class4</a:t>
            </a:r>
            <a:endParaRPr lang="en-GB" sz="1600" b="1" u="sng" dirty="0">
              <a:latin typeface="Arial" panose="020B0604020202020204" pitchFamily="34" charset="0"/>
            </a:endParaRPr>
          </a:p>
        </p:txBody>
      </p:sp>
      <p:sp>
        <p:nvSpPr>
          <p:cNvPr id="50" name="Line 1034"/>
          <p:cNvSpPr>
            <a:spLocks noChangeShapeType="1"/>
          </p:cNvSpPr>
          <p:nvPr/>
        </p:nvSpPr>
        <p:spPr bwMode="auto">
          <a:xfrm flipH="1">
            <a:off x="3586609" y="4717008"/>
            <a:ext cx="17959" cy="180833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51" name="Line 1035"/>
          <p:cNvSpPr>
            <a:spLocks noChangeShapeType="1"/>
          </p:cNvSpPr>
          <p:nvPr/>
        </p:nvSpPr>
        <p:spPr bwMode="auto">
          <a:xfrm>
            <a:off x="5522267" y="4717008"/>
            <a:ext cx="8557" cy="195235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52" name="Line 1036"/>
          <p:cNvSpPr>
            <a:spLocks noChangeShapeType="1"/>
          </p:cNvSpPr>
          <p:nvPr/>
        </p:nvSpPr>
        <p:spPr bwMode="auto">
          <a:xfrm>
            <a:off x="7619057" y="4725144"/>
            <a:ext cx="0" cy="187220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53" name="Text Box 1037"/>
          <p:cNvSpPr txBox="1">
            <a:spLocks noChangeArrowheads="1"/>
          </p:cNvSpPr>
          <p:nvPr/>
        </p:nvSpPr>
        <p:spPr bwMode="auto">
          <a:xfrm>
            <a:off x="1190882" y="4782211"/>
            <a:ext cx="23749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Arial" panose="020B0604020202020204" pitchFamily="34" charset="0"/>
              </a:rPr>
              <a:t>method_1</a:t>
            </a:r>
            <a:r>
              <a:rPr lang="en-GB" sz="1600" dirty="0">
                <a:latin typeface="Arial" panose="020B0604020202020204" pitchFamily="34" charset="0"/>
              </a:rPr>
              <a:t>(:Class</a:t>
            </a:r>
            <a:r>
              <a:rPr lang="en-GB" sz="1600" dirty="0" smtClean="0">
                <a:latin typeface="Arial" panose="020B0604020202020204" pitchFamily="34" charset="0"/>
              </a:rPr>
              <a:t>):Class </a:t>
            </a:r>
            <a:endParaRPr lang="en-GB" sz="1600" dirty="0">
              <a:latin typeface="Arial" panose="020B0604020202020204" pitchFamily="34" charset="0"/>
            </a:endParaRPr>
          </a:p>
        </p:txBody>
      </p:sp>
      <p:sp>
        <p:nvSpPr>
          <p:cNvPr id="54" name="Text Box 1038"/>
          <p:cNvSpPr txBox="1">
            <a:spLocks noChangeArrowheads="1"/>
          </p:cNvSpPr>
          <p:nvPr/>
        </p:nvSpPr>
        <p:spPr bwMode="auto">
          <a:xfrm>
            <a:off x="4834155" y="5373216"/>
            <a:ext cx="2281237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GB" sz="1600" dirty="0" smtClean="0">
                <a:latin typeface="Arial" panose="020B0604020202020204" pitchFamily="34" charset="0"/>
              </a:rPr>
              <a:t>method_2</a:t>
            </a:r>
            <a:r>
              <a:rPr lang="en-GB" sz="1600" dirty="0">
                <a:latin typeface="Arial" panose="020B0604020202020204" pitchFamily="34" charset="0"/>
              </a:rPr>
              <a:t>( ):Class</a:t>
            </a:r>
            <a:endParaRPr lang="en-GB" sz="1600" dirty="0">
              <a:latin typeface="Arial" panose="020B0604020202020204" pitchFamily="34" charset="0"/>
            </a:endParaRPr>
          </a:p>
        </p:txBody>
      </p:sp>
      <p:sp>
        <p:nvSpPr>
          <p:cNvPr id="55" name="Text Box 1039"/>
          <p:cNvSpPr txBox="1">
            <a:spLocks noChangeArrowheads="1"/>
          </p:cNvSpPr>
          <p:nvPr/>
        </p:nvSpPr>
        <p:spPr bwMode="auto">
          <a:xfrm>
            <a:off x="5698251" y="5805264"/>
            <a:ext cx="1290938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GB" sz="1600" dirty="0" smtClean="0">
                <a:latin typeface="Arial" panose="020B0604020202020204" pitchFamily="34" charset="0"/>
              </a:rPr>
              <a:t>method_3</a:t>
            </a:r>
            <a:r>
              <a:rPr lang="en-GB" sz="1600" dirty="0">
                <a:latin typeface="Arial" panose="020B0604020202020204" pitchFamily="34" charset="0"/>
              </a:rPr>
              <a:t>( </a:t>
            </a:r>
            <a:r>
              <a:rPr lang="en-GB" sz="1600" dirty="0" smtClean="0">
                <a:latin typeface="Arial" panose="020B0604020202020204" pitchFamily="34" charset="0"/>
              </a:rPr>
              <a:t>)</a:t>
            </a:r>
            <a:endParaRPr lang="en-GB" sz="1600" dirty="0">
              <a:latin typeface="Arial" panose="020B0604020202020204" pitchFamily="34" charset="0"/>
            </a:endParaRPr>
          </a:p>
        </p:txBody>
      </p:sp>
      <p:sp>
        <p:nvSpPr>
          <p:cNvPr id="56" name="Line 1046"/>
          <p:cNvSpPr>
            <a:spLocks noChangeShapeType="1"/>
          </p:cNvSpPr>
          <p:nvPr/>
        </p:nvSpPr>
        <p:spPr bwMode="auto">
          <a:xfrm flipH="1">
            <a:off x="5592508" y="6152777"/>
            <a:ext cx="19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101982" y="5214259"/>
            <a:ext cx="159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44795" y="5733256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482227" y="6093296"/>
            <a:ext cx="152524" cy="156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525726" y="5214259"/>
            <a:ext cx="14401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84714" y="2060848"/>
            <a:ext cx="8928992" cy="50405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latin typeface="Arial" panose="020B0604020202020204"/>
                <a:cs typeface="Arial" panose="020B0604020202020204"/>
              </a:rPr>
              <a:t>3.   Draw the instances at top of the page from left to right as shown</a:t>
            </a:r>
            <a:endParaRPr lang="en-GB" sz="2000" dirty="0" smtClean="0">
              <a:latin typeface="Arial" panose="020B0604020202020204"/>
              <a:cs typeface="Arial" panose="020B0604020202020204"/>
            </a:endParaRPr>
          </a:p>
          <a:p>
            <a:endParaRPr lang="en-GB" sz="2000" dirty="0">
              <a:latin typeface="Credit Suisse Type Roman" charset="0"/>
              <a:ea typeface="MS PGothic" panose="020B0600070205080204" charset="-128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35696" y="5301208"/>
            <a:ext cx="360040" cy="3600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139952" y="5805264"/>
            <a:ext cx="360040" cy="3600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372200" y="6237312"/>
            <a:ext cx="360040" cy="3600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9465" y="1285875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2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395536" y="2420888"/>
            <a:ext cx="8496944" cy="187220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  <a:latin typeface="Arial" panose="020B0604020202020204"/>
                <a:cs typeface="Arial" panose="020B0604020202020204"/>
              </a:rPr>
              <a:t>Sequence diagram example</a:t>
            </a:r>
            <a:endParaRPr lang="en-GB" sz="4000" dirty="0" smtClean="0">
              <a:solidFill>
                <a:srgbClr val="BC0D16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98759fdf-7a00-4cb8-a732-4bbf3920fb66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4455</Words>
  <Application>WPS 演示</Application>
  <PresentationFormat>全屏显示(4:3)</PresentationFormat>
  <Paragraphs>388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Arial</vt:lpstr>
      <vt:lpstr>Monotype Sorts</vt:lpstr>
      <vt:lpstr>Wingdings</vt:lpstr>
      <vt:lpstr>Credit Suisse Type Roman</vt:lpstr>
      <vt:lpstr>Segoe Print</vt:lpstr>
      <vt:lpstr>MS PGothic</vt:lpstr>
      <vt:lpstr>Akzidenz Grotesk Roman</vt:lpstr>
      <vt:lpstr>微软雅黑</vt:lpstr>
      <vt:lpstr>Arial Unicode MS</vt:lpstr>
      <vt:lpstr>Calibri</vt:lpstr>
      <vt:lpstr>Custom Design</vt:lpstr>
      <vt:lpstr>Slide 2: Text Only</vt:lpstr>
      <vt:lpstr>PowerPoint 演示文稿</vt:lpstr>
      <vt:lpstr>Sequence diagrams </vt:lpstr>
      <vt:lpstr>Sequence diagrams – code example </vt:lpstr>
      <vt:lpstr>Sequence diagrams </vt:lpstr>
      <vt:lpstr>PowerPoint 演示文稿</vt:lpstr>
      <vt:lpstr>Interaction frames </vt:lpstr>
      <vt:lpstr>Common Operators for interaction  frames</vt:lpstr>
      <vt:lpstr>Guidelines for drawing Sequence Diagrams</vt:lpstr>
      <vt:lpstr>PowerPoint 演示文稿</vt:lpstr>
      <vt:lpstr>SecureHome System example</vt:lpstr>
      <vt:lpstr>PowerPoint 演示文稿</vt:lpstr>
      <vt:lpstr>PowerPoint 演示文稿</vt:lpstr>
      <vt:lpstr>PowerPoint 演示文稿</vt:lpstr>
      <vt:lpstr>Sequence diagram for SecureHome</vt:lpstr>
      <vt:lpstr>Sequence diagram for SecureHome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723</cp:revision>
  <cp:lastPrinted>2015-10-16T12:49:00Z</cp:lastPrinted>
  <dcterms:created xsi:type="dcterms:W3CDTF">2011-10-31T13:04:00Z</dcterms:created>
  <dcterms:modified xsi:type="dcterms:W3CDTF">2022-11-28T15:05:21Z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0DB0C0FD5ABD410096A05BE6254770F8</vt:lpwstr>
  </property>
  <property fmtid="{D5CDD505-2E9C-101B-9397-08002B2CF9AE}" pid="3" name="KSOProductBuildVer">
    <vt:lpwstr>2052-11.1.0.12763</vt:lpwstr>
  </property>
</Properties>
</file>