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0"/>
  </p:handoutMasterIdLst>
  <p:sldIdLst>
    <p:sldId id="256" r:id="rId3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52" r:id="rId20"/>
    <p:sldId id="351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3" r:id="rId35"/>
    <p:sldId id="354" r:id="rId36"/>
    <p:sldId id="355" r:id="rId37"/>
    <p:sldId id="350" r:id="rId38"/>
    <p:sldId id="356" r:id="rId39"/>
  </p:sldIdLst>
  <p:sldSz cx="9144000" cy="6858000" type="screen4x3"/>
  <p:notesSz cx="7099300" cy="10234295"/>
  <p:custDataLst>
    <p:tags r:id="rId4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39" autoAdjust="0"/>
    <p:restoredTop sz="92111" autoAdjust="0"/>
  </p:normalViewPr>
  <p:slideViewPr>
    <p:cSldViewPr showGuides="1">
      <p:cViewPr varScale="1">
        <p:scale>
          <a:sx n="92" d="100"/>
          <a:sy n="92" d="100"/>
        </p:scale>
        <p:origin x="810" y="84"/>
      </p:cViewPr>
      <p:guideLst>
        <p:guide orient="horz" pos="2160"/>
        <p:guide pos="29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0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76672" cy="5110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15" tIns="45707" rIns="91415" bIns="45707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91" y="3"/>
            <a:ext cx="3076672" cy="5110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15" tIns="45707" rIns="91415" bIns="45707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721871"/>
            <a:ext cx="3076672" cy="5110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15" tIns="45707" rIns="91415" bIns="45707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91" y="9721871"/>
            <a:ext cx="3076672" cy="5110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15" tIns="45707" rIns="91415" bIns="45707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45D78EDC-AD52-47C3-B1AC-E2FF6D0C7FB4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76672" cy="5110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15" tIns="45707" rIns="91415" bIns="45707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91" y="3"/>
            <a:ext cx="3076672" cy="5110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15" tIns="45707" rIns="91415" bIns="45707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4925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15" tIns="45707" rIns="91415" bIns="45707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721871"/>
            <a:ext cx="3076672" cy="5110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15" tIns="45707" rIns="91415" bIns="45707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91" y="9721871"/>
            <a:ext cx="3076672" cy="5110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15" tIns="45707" rIns="91415" bIns="45707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868529EA-1F61-4865-8C9D-2D28EC455BBD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6B55FBB-C004-4B37-88B4-C01893366D28}" type="slidenum">
              <a:rPr lang="en-US"/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09119F7-E4C4-43E8-A1CF-F0231808EC12}" type="slidenum">
              <a:rPr lang="en-US"/>
            </a:fld>
            <a:endParaRPr lang="en-US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49C517A-A58A-4DC6-81AF-7A41B8E6148B}" type="slidenum">
              <a:rPr lang="en-US"/>
            </a:fld>
            <a:endParaRPr 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20333B0-29EE-4C7A-B728-13288186DDFB}" type="slidenum">
              <a:rPr lang="en-US"/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40E13F1-EE1D-42DB-A1F4-6F5F20612F78}" type="slidenum">
              <a:rPr lang="en-US"/>
            </a:fld>
            <a:endParaRPr lang="en-US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87620F5-95D9-44CE-83D0-290648A8CC3A}" type="slidenum">
              <a:rPr lang="en-US"/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5CB1B2D-C4D7-4F86-9206-B980977A94ED}" type="slidenum">
              <a:rPr lang="en-US"/>
            </a:fld>
            <a:endParaRPr 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F59FE18-7472-4464-8CA6-36B6C1D4A996}" type="slidenum">
              <a:rPr lang="en-US"/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CBBB39D-799D-40BA-BD6A-54AA8FB43285}" type="slidenum">
              <a:rPr lang="en-US"/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EF295CE-2197-43F1-822A-219DB3B745D5}" type="slidenum">
              <a:rPr lang="en-US"/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874E83-FB45-4E1F-BE05-D475A83D2A89}" type="slidenum">
              <a:rPr lang="en-US"/>
            </a:fld>
            <a:endParaRPr lang="en-US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2D0746B-E58E-4E88-9D7F-91FFAD8D333E}" type="slidenum">
              <a:rPr lang="en-US"/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530C6C7-E268-486B-A377-CAD2AE44CF92}" type="slidenum">
              <a:rPr lang="en-US"/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12E39F1-7791-49D0-8827-E09E0D122882}" type="slidenum">
              <a:rPr lang="en-US"/>
            </a:fld>
            <a:endParaRPr lang="en-US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C8A2D80-569F-435C-8B9E-83B90D263170}" type="slidenum">
              <a:rPr lang="en-US"/>
            </a:fld>
            <a:endParaRPr 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C295F94-D629-4DC5-A653-2CDFBA975D03}" type="slidenum">
              <a:rPr lang="en-US"/>
            </a:fld>
            <a:endParaRPr 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C1663C1-F23F-40F7-BE4A-EE9AA66E3C17}" type="slidenum">
              <a:rPr lang="en-US"/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CD4C645-E951-4708-90C6-D020F5F2523A}" type="slidenum">
              <a:rPr lang="en-US"/>
            </a:fld>
            <a:endParaRPr lang="en-US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4D1DDE6-B138-42DC-9472-5A46A611B79B}" type="slidenum">
              <a:rPr lang="en-US"/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GB"/>
              <a:t>Applicability:</a:t>
            </a:r>
            <a:endParaRPr lang="en-GB"/>
          </a:p>
          <a:p>
            <a:pPr marL="228600" indent="-228600">
              <a:buFontTx/>
              <a:buAutoNum type="arabicPeriod"/>
            </a:pPr>
            <a:r>
              <a:rPr lang="en-GB"/>
              <a:t>Class calculator</a:t>
            </a:r>
            <a:endParaRPr lang="en-GB"/>
          </a:p>
          <a:p>
            <a:pPr marL="228600" indent="-228600">
              <a:buFontTx/>
              <a:buAutoNum type="arabicPeriod"/>
            </a:pPr>
            <a:r>
              <a:rPr lang="en-GB"/>
              <a:t>Class Button</a:t>
            </a: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5C469E8-641D-4BE5-941B-20E9F3CCE6EC}" type="slidenum">
              <a:rPr lang="en-US"/>
            </a:fld>
            <a:endParaRPr 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6D2F877-18A3-4A61-BF4D-17D6E724D6CB}" type="slidenum">
              <a:rPr lang="en-US"/>
            </a:fld>
            <a:endParaRPr 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620" indent="-29591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855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985" indent="-236855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1695" indent="-236855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05405" indent="-23685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79115" indent="-23685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52825" indent="-23685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26535" indent="-23685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781812A-7E5F-42CE-9BD0-9A784B8F25EB}" type="slidenum">
              <a:rPr lang="en-US" sz="1200"/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A40E13D-6635-440D-8EBC-BE0E9BEC8D9D}" type="slidenum">
              <a:rPr lang="en-US"/>
            </a:fld>
            <a:endParaRPr 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620" indent="-29591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855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985" indent="-236855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1695" indent="-236855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05405" indent="-23685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79115" indent="-23685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52825" indent="-23685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26535" indent="-23685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792E6D-DB41-48FF-AC47-33D4A9B17AA7}" type="slidenum">
              <a:rPr lang="en-US" sz="1200"/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620" indent="-29591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855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985" indent="-236855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1695" indent="-236855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05405" indent="-23685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79115" indent="-23685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52825" indent="-23685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26535" indent="-23685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16A17A-4FDB-45E3-BB51-38F1856C12C6}" type="slidenum">
              <a:rPr lang="en-US" sz="1200"/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8711281-CF17-4B13-B707-2A219930E363}" type="slidenum">
              <a:rPr lang="en-US"/>
            </a:fld>
            <a:endParaRPr 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E8C8D7F-A2F9-45D4-AA0B-CECCF2364BA2}" type="slidenum">
              <a:rPr lang="en-US"/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948D1A6-230D-4855-8CE0-965D740B2007}" type="slidenum">
              <a:rPr lang="en-US"/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89E9BD3-385F-4092-A414-59EBBCA96EA7}" type="slidenum">
              <a:rPr lang="en-US"/>
            </a:fld>
            <a:endParaRPr 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2C47ECC-E054-4461-A491-31362BC4BB81}" type="slidenum">
              <a:rPr lang="en-US"/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29B7005-1BD5-47EC-9FE4-E32C65C29B83}" type="slidenum">
              <a:rPr lang="en-US"/>
            </a:fld>
            <a:endParaRPr 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DFAB329-1D32-4BF4-BD34-F7C7C9C13BD9}" type="slidenum">
              <a:rPr lang="en-US"/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/>
          <p:cNvGrpSpPr/>
          <p:nvPr/>
        </p:nvGrpSpPr>
        <p:grpSpPr bwMode="auto">
          <a:xfrm>
            <a:off x="0" y="1341438"/>
            <a:ext cx="9009063" cy="1052512"/>
            <a:chOff x="0" y="1536"/>
            <a:chExt cx="5675" cy="663"/>
          </a:xfrm>
        </p:grpSpPr>
        <p:grpSp>
          <p:nvGrpSpPr>
            <p:cNvPr id="58371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837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7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374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837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7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37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3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69215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83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83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838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838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D720950-5834-4338-ADBA-BFE83AC3529F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C346E-04F0-41D0-9679-217F15F8778B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188913"/>
            <a:ext cx="1951038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188913"/>
            <a:ext cx="5700712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0E8FB-C3F6-40E8-800B-A53F937A6D2F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88913"/>
            <a:ext cx="7793037" cy="904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57338"/>
            <a:ext cx="3810000" cy="4575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5145088" y="1557338"/>
            <a:ext cx="3810000" cy="45751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D8F5166-BEE2-476E-8398-B9B1D0531B3D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79248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886200"/>
            <a:ext cx="79248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8383AF5-026B-47B2-9B27-249A73138036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9A659-BCFF-4066-9A8A-13E4F6F320AC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4DBC7-06D6-46AA-B7FA-E378F4D74FF0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57338"/>
            <a:ext cx="3810000" cy="457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57338"/>
            <a:ext cx="3810000" cy="457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8EFEB-AF9C-4317-B83D-70F41173C1D5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BB539-88AC-4086-950B-32929FC00977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430EA-B835-479C-84AF-601D6CADEE2A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2A2AB-B514-4605-8537-DE29943265B3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22311-003F-4CDA-BC93-F238B25D4781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A395A-D3EF-4C58-945A-1C55C46FBFE0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ltGray">
          <a:xfrm>
            <a:off x="417513" y="5159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ltGray">
          <a:xfrm>
            <a:off x="800100" y="5159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ltGray">
          <a:xfrm>
            <a:off x="541338" y="9382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ltGray">
          <a:xfrm>
            <a:off x="911225" y="9382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ltGray">
          <a:xfrm>
            <a:off x="127000" y="8651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gray">
          <a:xfrm>
            <a:off x="762000" y="333375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gray">
          <a:xfrm>
            <a:off x="442913" y="11985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88913"/>
            <a:ext cx="7793037" cy="904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57338"/>
            <a:ext cx="7772400" cy="4575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fld id="{538B1A94-D981-4D6B-8CAA-4554AF648433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mailto:j.lee@comp.lancs.ac.uk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jpeg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hyperlink" Target="http://en.wikipedia.org/wiki/Decorator_pattern" TargetMode="External"/><Relationship Id="rId8" Type="http://schemas.openxmlformats.org/officeDocument/2006/relationships/hyperlink" Target="http://en.wikipedia.org/wiki/Composite_pattern" TargetMode="External"/><Relationship Id="rId7" Type="http://schemas.openxmlformats.org/officeDocument/2006/relationships/hyperlink" Target="http://en.wikipedia.org/wiki/Bridge_pattern" TargetMode="External"/><Relationship Id="rId6" Type="http://schemas.openxmlformats.org/officeDocument/2006/relationships/hyperlink" Target="http://en.wikipedia.org/wiki/Adapter_pattern" TargetMode="External"/><Relationship Id="rId5" Type="http://schemas.openxmlformats.org/officeDocument/2006/relationships/hyperlink" Target="http://en.wikipedia.org/wiki/Singleton_pattern" TargetMode="External"/><Relationship Id="rId4" Type="http://schemas.openxmlformats.org/officeDocument/2006/relationships/hyperlink" Target="http://en.wikipedia.org/wiki/Prototype_pattern" TargetMode="External"/><Relationship Id="rId3" Type="http://schemas.openxmlformats.org/officeDocument/2006/relationships/hyperlink" Target="http://en.wikipedia.org/wiki/Factory_method_pattern" TargetMode="External"/><Relationship Id="rId2" Type="http://schemas.openxmlformats.org/officeDocument/2006/relationships/hyperlink" Target="http://en.wikipedia.org/wiki/Builder_pattern" TargetMode="External"/><Relationship Id="rId14" Type="http://schemas.openxmlformats.org/officeDocument/2006/relationships/notesSlide" Target="../notesSlides/notesSlide30.xml"/><Relationship Id="rId13" Type="http://schemas.openxmlformats.org/officeDocument/2006/relationships/slideLayout" Target="../slideLayouts/slideLayout2.xml"/><Relationship Id="rId12" Type="http://schemas.openxmlformats.org/officeDocument/2006/relationships/hyperlink" Target="http://en.wikipedia.org/wiki/Proxy_pattern" TargetMode="External"/><Relationship Id="rId11" Type="http://schemas.openxmlformats.org/officeDocument/2006/relationships/hyperlink" Target="http://en.wikipedia.org/wiki/Flyweight_pattern" TargetMode="External"/><Relationship Id="rId10" Type="http://schemas.openxmlformats.org/officeDocument/2006/relationships/hyperlink" Target="http://en.wikipedia.org/wiki/Facade_pattern" TargetMode="External"/><Relationship Id="rId1" Type="http://schemas.openxmlformats.org/officeDocument/2006/relationships/hyperlink" Target="http://en.wikipedia.org/wiki/Abstract_factory_pattern" TargetMode="Externa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hyperlink" Target="http://en.wikipedia.org/wiki/Strategy_pattern" TargetMode="External"/><Relationship Id="rId8" Type="http://schemas.openxmlformats.org/officeDocument/2006/relationships/hyperlink" Target="http://en.wikipedia.org/wiki/State_pattern" TargetMode="External"/><Relationship Id="rId7" Type="http://schemas.openxmlformats.org/officeDocument/2006/relationships/hyperlink" Target="http://en.wikipedia.org/wiki/Observer_pattern" TargetMode="External"/><Relationship Id="rId6" Type="http://schemas.openxmlformats.org/officeDocument/2006/relationships/hyperlink" Target="http://en.wikipedia.org/wiki/Memento_pattern" TargetMode="External"/><Relationship Id="rId5" Type="http://schemas.openxmlformats.org/officeDocument/2006/relationships/hyperlink" Target="http://en.wikipedia.org/wiki/Mediator_pattern" TargetMode="External"/><Relationship Id="rId4" Type="http://schemas.openxmlformats.org/officeDocument/2006/relationships/hyperlink" Target="http://en.wikipedia.org/wiki/Iterator_pattern" TargetMode="External"/><Relationship Id="rId3" Type="http://schemas.openxmlformats.org/officeDocument/2006/relationships/hyperlink" Target="http://en.wikipedia.org/wiki/Interpreter_pattern" TargetMode="External"/><Relationship Id="rId2" Type="http://schemas.openxmlformats.org/officeDocument/2006/relationships/hyperlink" Target="http://en.wikipedia.org/wiki/Command_pattern" TargetMode="External"/><Relationship Id="rId13" Type="http://schemas.openxmlformats.org/officeDocument/2006/relationships/notesSlide" Target="../notesSlides/notesSlide31.xml"/><Relationship Id="rId12" Type="http://schemas.openxmlformats.org/officeDocument/2006/relationships/slideLayout" Target="../slideLayouts/slideLayout2.xml"/><Relationship Id="rId11" Type="http://schemas.openxmlformats.org/officeDocument/2006/relationships/hyperlink" Target="http://en.wikipedia.org/wiki/Visitor_pattern" TargetMode="External"/><Relationship Id="rId10" Type="http://schemas.openxmlformats.org/officeDocument/2006/relationships/hyperlink" Target="http://en.wikipedia.org/wiki/Template_method_pattern" TargetMode="External"/><Relationship Id="rId1" Type="http://schemas.openxmlformats.org/officeDocument/2006/relationships/hyperlink" Target="http://en.wikipedia.org/wiki/Chain-of-responsibility_pattern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 smtClean="0"/>
              <a:t>SCC204 </a:t>
            </a:r>
            <a:r>
              <a:rPr lang="en-GB" altLang="ko-KR" sz="4800" dirty="0">
                <a:ea typeface="굴림" pitchFamily="50" charset="-127"/>
              </a:rPr>
              <a:t>Software </a:t>
            </a:r>
            <a:r>
              <a:rPr lang="en-GB" altLang="ko-KR" sz="4800" dirty="0" smtClean="0">
                <a:ea typeface="굴림" pitchFamily="50" charset="-127"/>
              </a:rPr>
              <a:t>Design</a:t>
            </a:r>
            <a:endParaRPr lang="en-US" sz="4800" dirty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137687" y="2780928"/>
            <a:ext cx="5157552" cy="3744913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800" smtClean="0"/>
              <a:t>Design </a:t>
            </a:r>
            <a:r>
              <a:rPr lang="en-US" sz="4800" smtClean="0"/>
              <a:t>Pattern-Principle</a:t>
            </a:r>
            <a:endParaRPr lang="en-GB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US" dirty="0" smtClean="0"/>
              <a:t>Zhang </a:t>
            </a:r>
            <a:r>
              <a:rPr lang="en-US" dirty="0" err="1" smtClean="0"/>
              <a:t>Jinyu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sz="2000" dirty="0" smtClean="0">
                <a:ea typeface="굴림" pitchFamily="50" charset="-127"/>
                <a:hlinkClick r:id="rId1"/>
              </a:rPr>
              <a:t>zjy</a:t>
            </a:r>
            <a:r>
              <a:rPr lang="en-GB" sz="2000" dirty="0" smtClean="0">
                <a:hlinkClick r:id="rId1"/>
              </a:rPr>
              <a:t>@bjtu.edu.cn</a:t>
            </a:r>
            <a:endParaRPr lang="en-GB" sz="2000" dirty="0" smtClean="0"/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3669-585A-4075-86C7-E019E715F43D}" type="slidenum">
              <a:rPr lang="en-GB"/>
            </a:fld>
            <a:endParaRPr lang="en-GB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Design Patterns: History</a:t>
            </a:r>
            <a:endParaRPr lang="en-GB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57338"/>
            <a:ext cx="7951788" cy="47609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 smtClean="0"/>
              <a:t>Since </a:t>
            </a:r>
            <a:r>
              <a:rPr lang="en-GB" sz="2400" dirty="0"/>
              <a:t>1990 Object-oriented patterns in software engineering</a:t>
            </a: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1995 Gang of Four (Gamma, Helm, Johnson, </a:t>
            </a:r>
            <a:r>
              <a:rPr lang="en-GB" sz="2400" dirty="0" err="1"/>
              <a:t>Vlissides</a:t>
            </a:r>
            <a:r>
              <a:rPr lang="en-GB" sz="2400" dirty="0"/>
              <a:t>): Design Patterns: Elements of Reusable Object-Oriented Software</a:t>
            </a: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en-GB" sz="2400" dirty="0"/>
              <a:t>creational (Singleton), structural (Adapter), behavioural (Observer)</a:t>
            </a: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Design Patterns in Java (William Wake, Steven </a:t>
            </a:r>
            <a:r>
              <a:rPr lang="en-GB" sz="2400" dirty="0" err="1"/>
              <a:t>Metsker</a:t>
            </a:r>
            <a:r>
              <a:rPr lang="en-GB" sz="2400" dirty="0"/>
              <a:t>, 2006, 2nd edition); Patterns in Java (Mark Grand, 2001, 3rd edition)</a:t>
            </a: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467360" y="3284855"/>
            <a:ext cx="103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单继承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012180" y="3213100"/>
            <a:ext cx="963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适配器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7A11-095C-4F93-9CB9-35D1782D5A6F}" type="slidenum">
              <a:rPr lang="en-GB"/>
            </a:fld>
            <a:endParaRPr lang="en-GB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6442" y="332656"/>
            <a:ext cx="7793037" cy="904875"/>
          </a:xfrm>
        </p:spPr>
        <p:txBody>
          <a:bodyPr/>
          <a:lstStyle/>
          <a:p>
            <a:r>
              <a:rPr lang="en-GB" dirty="0"/>
              <a:t>Design Patterns: Structure</a:t>
            </a:r>
            <a:endParaRPr lang="en-GB" dirty="0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 of the pattern</a:t>
            </a:r>
            <a:endParaRPr lang="en-GB" dirty="0"/>
          </a:p>
          <a:p>
            <a:r>
              <a:rPr lang="en-GB" dirty="0"/>
              <a:t>Description of the problem that can be fixed when using the pattern</a:t>
            </a:r>
            <a:endParaRPr lang="en-GB" dirty="0"/>
          </a:p>
          <a:p>
            <a:r>
              <a:rPr lang="en-GB" dirty="0"/>
              <a:t>Example of use </a:t>
            </a:r>
            <a:endParaRPr lang="en-GB" dirty="0"/>
          </a:p>
          <a:p>
            <a:r>
              <a:rPr lang="en-GB" dirty="0"/>
              <a:t>Description of the solution</a:t>
            </a:r>
            <a:endParaRPr lang="en-GB" dirty="0"/>
          </a:p>
          <a:p>
            <a:pPr lvl="1"/>
            <a:r>
              <a:rPr lang="en-GB" dirty="0"/>
              <a:t>Textual, diagram (UML), source code</a:t>
            </a:r>
            <a:endParaRPr lang="en-GB" dirty="0"/>
          </a:p>
          <a:p>
            <a:r>
              <a:rPr lang="en-GB" dirty="0"/>
              <a:t>Discussion of advantages / disadvantages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E6FF-5085-4E70-AA44-9B2D2D69162D}" type="slidenum">
              <a:rPr lang="en-GB"/>
            </a:fld>
            <a:endParaRPr lang="en-GB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4113" y="404664"/>
            <a:ext cx="7793037" cy="904875"/>
          </a:xfrm>
        </p:spPr>
        <p:txBody>
          <a:bodyPr/>
          <a:lstStyle/>
          <a:p>
            <a:r>
              <a:rPr lang="en-GB" dirty="0"/>
              <a:t>Design Patterns: Gang of Four </a:t>
            </a:r>
            <a:endParaRPr lang="en-GB" dirty="0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57338"/>
            <a:ext cx="7951788" cy="47609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Creational</a:t>
            </a:r>
            <a:endParaRPr lang="en-GB" sz="2800" dirty="0"/>
          </a:p>
          <a:p>
            <a:pPr lvl="1">
              <a:lnSpc>
                <a:spcPct val="90000"/>
              </a:lnSpc>
            </a:pPr>
            <a:r>
              <a:rPr lang="en-GB" sz="2000" dirty="0"/>
              <a:t>Class instantiation</a:t>
            </a:r>
            <a:endParaRPr lang="en-GB" sz="2000" dirty="0"/>
          </a:p>
          <a:p>
            <a:pPr lvl="1">
              <a:lnSpc>
                <a:spcPct val="90000"/>
              </a:lnSpc>
            </a:pPr>
            <a:r>
              <a:rPr lang="en-GB" sz="2000" dirty="0"/>
              <a:t>Abstract Factory, Builder, Factory Method, Prototype, </a:t>
            </a:r>
            <a:r>
              <a:rPr lang="en-GB" sz="2000" u="sng" dirty="0"/>
              <a:t>Singleton</a:t>
            </a: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800" dirty="0"/>
              <a:t>Structural</a:t>
            </a:r>
            <a:endParaRPr lang="en-GB" sz="2800" dirty="0"/>
          </a:p>
          <a:p>
            <a:pPr lvl="1">
              <a:lnSpc>
                <a:spcPct val="90000"/>
              </a:lnSpc>
            </a:pPr>
            <a:r>
              <a:rPr lang="en-GB" sz="2000" dirty="0"/>
              <a:t>Class and Object composition </a:t>
            </a:r>
            <a:endParaRPr lang="en-GB" sz="2000" dirty="0"/>
          </a:p>
          <a:p>
            <a:pPr lvl="1">
              <a:lnSpc>
                <a:spcPct val="90000"/>
              </a:lnSpc>
            </a:pPr>
            <a:r>
              <a:rPr lang="en-GB" sz="2000" u="sng" dirty="0"/>
              <a:t>Adapter</a:t>
            </a:r>
            <a:r>
              <a:rPr lang="en-GB" sz="2000" dirty="0"/>
              <a:t>, Bridge, Composite, Decorator, Façade, Flyweight, Proxy</a:t>
            </a: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800" dirty="0"/>
              <a:t>Behavioural</a:t>
            </a:r>
            <a:endParaRPr lang="en-GB" sz="2800" dirty="0"/>
          </a:p>
          <a:p>
            <a:pPr lvl="1">
              <a:lnSpc>
                <a:spcPct val="90000"/>
              </a:lnSpc>
            </a:pPr>
            <a:r>
              <a:rPr lang="en-GB" sz="2000" dirty="0"/>
              <a:t>Communication between objects </a:t>
            </a: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en-GB" sz="2000" dirty="0"/>
              <a:t>Chain of responsibility, Command, Interpreter, Iterator, Mediator, Memento, </a:t>
            </a:r>
            <a:r>
              <a:rPr lang="en-GB" sz="2000" u="sng" dirty="0"/>
              <a:t>Observer</a:t>
            </a:r>
            <a:r>
              <a:rPr lang="en-GB" sz="2000" dirty="0"/>
              <a:t>, State, Strategy, Template method, </a:t>
            </a:r>
            <a:r>
              <a:rPr lang="en-GB" sz="2000" dirty="0" smtClean="0"/>
              <a:t>Visitor</a:t>
            </a:r>
            <a:endParaRPr lang="en-GB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79070" y="3933190"/>
            <a:ext cx="950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不兼容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4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5025-D0DE-4CD7-A483-DD2C0CF2B94E}" type="slidenum">
              <a:rPr lang="en-GB"/>
            </a:fld>
            <a:endParaRPr lang="en-GB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4113" y="461962"/>
            <a:ext cx="7793037" cy="904875"/>
          </a:xfrm>
        </p:spPr>
        <p:txBody>
          <a:bodyPr/>
          <a:lstStyle/>
          <a:p>
            <a:r>
              <a:rPr lang="en-GB" dirty="0"/>
              <a:t>Behavioural: Observer Pattern</a:t>
            </a:r>
            <a:endParaRPr lang="en-GB" dirty="0"/>
          </a:p>
        </p:txBody>
      </p:sp>
      <p:pic>
        <p:nvPicPr>
          <p:cNvPr id="330755" name="Picture 3" descr="MCj02955940000[1]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305675" y="1541463"/>
            <a:ext cx="1457325" cy="1887537"/>
          </a:xfrm>
          <a:prstGeom prst="rect">
            <a:avLst/>
          </a:prstGeom>
          <a:noFill/>
        </p:spPr>
      </p:pic>
      <p:pic>
        <p:nvPicPr>
          <p:cNvPr id="330756" name="Picture 4" descr="MCj0307837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573338"/>
            <a:ext cx="1828800" cy="855662"/>
          </a:xfrm>
          <a:prstGeom prst="rect">
            <a:avLst/>
          </a:prstGeom>
          <a:noFill/>
        </p:spPr>
      </p:pic>
      <p:pic>
        <p:nvPicPr>
          <p:cNvPr id="330757" name="Picture 5" descr="j021295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103813" y="2286000"/>
            <a:ext cx="1830387" cy="1149350"/>
          </a:xfrm>
          <a:prstGeom prst="rect">
            <a:avLst/>
          </a:prstGeom>
          <a:noFill/>
        </p:spPr>
      </p:pic>
      <p:pic>
        <p:nvPicPr>
          <p:cNvPr id="330758" name="Picture 6" descr="MCj0287211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2057400"/>
            <a:ext cx="2578100" cy="1423988"/>
          </a:xfrm>
          <a:prstGeom prst="rect">
            <a:avLst/>
          </a:prstGeom>
          <a:noFill/>
        </p:spPr>
      </p:pic>
      <p:sp>
        <p:nvSpPr>
          <p:cNvPr id="330759" name="Text Box 7"/>
          <p:cNvSpPr txBox="1">
            <a:spLocks noChangeArrowheads="1"/>
          </p:cNvSpPr>
          <p:nvPr/>
        </p:nvSpPr>
        <p:spPr bwMode="auto">
          <a:xfrm>
            <a:off x="7392988" y="4800600"/>
            <a:ext cx="12842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GB" sz="2400" b="1"/>
              <a:t>Subject</a:t>
            </a:r>
            <a:endParaRPr lang="en-GB" sz="2400" b="1"/>
          </a:p>
        </p:txBody>
      </p:sp>
      <p:sp>
        <p:nvSpPr>
          <p:cNvPr id="330760" name="Text Box 8"/>
          <p:cNvSpPr txBox="1">
            <a:spLocks noChangeArrowheads="1"/>
          </p:cNvSpPr>
          <p:nvPr/>
        </p:nvSpPr>
        <p:spPr bwMode="auto">
          <a:xfrm>
            <a:off x="2819400" y="4800600"/>
            <a:ext cx="16938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GB" sz="2400" b="1"/>
              <a:t>Observers</a:t>
            </a:r>
            <a:endParaRPr lang="en-GB" sz="2400" b="1"/>
          </a:p>
        </p:txBody>
      </p:sp>
      <p:cxnSp>
        <p:nvCxnSpPr>
          <p:cNvPr id="330761" name="AutoShape 9"/>
          <p:cNvCxnSpPr>
            <a:cxnSpLocks noChangeShapeType="1"/>
            <a:stCxn id="330759" idx="0"/>
          </p:cNvCxnSpPr>
          <p:nvPr/>
        </p:nvCxnSpPr>
        <p:spPr bwMode="auto">
          <a:xfrm flipH="1" flipV="1">
            <a:off x="8034338" y="3429000"/>
            <a:ext cx="1587" cy="13716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330762" name="AutoShape 10"/>
          <p:cNvCxnSpPr>
            <a:cxnSpLocks noChangeShapeType="1"/>
            <a:stCxn id="330760" idx="0"/>
          </p:cNvCxnSpPr>
          <p:nvPr/>
        </p:nvCxnSpPr>
        <p:spPr bwMode="auto">
          <a:xfrm flipH="1" flipV="1">
            <a:off x="1066800" y="3429000"/>
            <a:ext cx="2600325" cy="13716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330763" name="AutoShape 11"/>
          <p:cNvCxnSpPr>
            <a:cxnSpLocks noChangeShapeType="1"/>
            <a:stCxn id="330760" idx="0"/>
          </p:cNvCxnSpPr>
          <p:nvPr/>
        </p:nvCxnSpPr>
        <p:spPr bwMode="auto">
          <a:xfrm flipH="1" flipV="1">
            <a:off x="3498850" y="3481388"/>
            <a:ext cx="168275" cy="1319212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330764" name="AutoShape 12"/>
          <p:cNvCxnSpPr>
            <a:cxnSpLocks noChangeShapeType="1"/>
            <a:stCxn id="330760" idx="0"/>
          </p:cNvCxnSpPr>
          <p:nvPr/>
        </p:nvCxnSpPr>
        <p:spPr bwMode="auto">
          <a:xfrm flipV="1">
            <a:off x="3667125" y="3435350"/>
            <a:ext cx="2352675" cy="13652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330765" name="Text Box 13"/>
          <p:cNvSpPr txBox="1">
            <a:spLocks noChangeArrowheads="1"/>
          </p:cNvSpPr>
          <p:nvPr/>
        </p:nvSpPr>
        <p:spPr bwMode="auto">
          <a:xfrm>
            <a:off x="217488" y="5468938"/>
            <a:ext cx="8202612" cy="10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buFontTx/>
              <a:buChar char="-"/>
            </a:pPr>
            <a:r>
              <a:rPr lang="en-GB" sz="2000" dirty="0">
                <a:latin typeface="Tahoma" panose="020B0604030504040204" pitchFamily="34" charset="0"/>
              </a:rPr>
              <a:t> Subject is independent from the observers</a:t>
            </a:r>
            <a:endParaRPr lang="en-GB" sz="2000" dirty="0">
              <a:latin typeface="Tahoma" panose="020B0604030504040204" pitchFamily="34" charset="0"/>
            </a:endParaRPr>
          </a:p>
          <a:p>
            <a:pPr eaLnBrk="0" hangingPunct="0">
              <a:buFontTx/>
              <a:buChar char="-"/>
            </a:pPr>
            <a:r>
              <a:rPr lang="en-US" sz="2000" dirty="0">
                <a:latin typeface="Tahoma" panose="020B0604030504040204" pitchFamily="34" charset="0"/>
              </a:rPr>
              <a:t> Observers are dynamically assigned to the subject</a:t>
            </a:r>
            <a:endParaRPr lang="en-US" sz="2000" dirty="0">
              <a:latin typeface="Tahoma" panose="020B0604030504040204" pitchFamily="34" charset="0"/>
            </a:endParaRPr>
          </a:p>
          <a:p>
            <a:pPr eaLnBrk="0" hangingPunct="0">
              <a:buFontTx/>
              <a:buChar char="-"/>
            </a:pPr>
            <a:r>
              <a:rPr lang="en-US" sz="2000" dirty="0">
                <a:latin typeface="Tahoma" panose="020B0604030504040204" pitchFamily="34" charset="0"/>
              </a:rPr>
              <a:t> Subject informs observers about its state changes</a:t>
            </a:r>
            <a:endParaRPr lang="en-US" sz="2000" dirty="0">
              <a:latin typeface="Tahoma" panose="020B0604030504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56325" y="6237605"/>
            <a:ext cx="2819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不同人采取不同</a:t>
            </a:r>
            <a:r>
              <a:rPr lang="zh-CN" altLang="en-US"/>
              <a:t>策略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9" grpId="0"/>
      <p:bldP spid="330760" grpId="0"/>
      <p:bldP spid="3307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A56B-AD18-4B1D-8D0F-299220CEBAEB}" type="slidenum">
              <a:rPr lang="en-GB"/>
            </a:fld>
            <a:endParaRPr lang="en-GB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Behavioural: Observer Pattern</a:t>
            </a:r>
            <a:endParaRPr lang="en-GB"/>
          </a:p>
        </p:txBody>
      </p:sp>
      <p:pic>
        <p:nvPicPr>
          <p:cNvPr id="332803" name="Picture 3" descr="MCBS01991_0000[1]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14400" y="3181350"/>
            <a:ext cx="1338263" cy="1338263"/>
          </a:xfrm>
          <a:prstGeom prst="rect">
            <a:avLst/>
          </a:prstGeom>
          <a:noFill/>
        </p:spPr>
      </p:pic>
      <p:pic>
        <p:nvPicPr>
          <p:cNvPr id="332804" name="Picture 4" descr="MCj029012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3138" y="3181350"/>
            <a:ext cx="1938337" cy="1358900"/>
          </a:xfrm>
          <a:prstGeom prst="rect">
            <a:avLst/>
          </a:prstGeom>
          <a:noFill/>
        </p:spPr>
      </p:pic>
      <p:pic>
        <p:nvPicPr>
          <p:cNvPr id="332805" name="Picture 5" descr="MCj031215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257550"/>
            <a:ext cx="1528763" cy="1308100"/>
          </a:xfrm>
          <a:prstGeom prst="rect">
            <a:avLst/>
          </a:prstGeom>
          <a:noFill/>
        </p:spPr>
      </p:pic>
      <p:pic>
        <p:nvPicPr>
          <p:cNvPr id="332806" name="Picture 6" descr="MPj0309271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4475" y="1452563"/>
            <a:ext cx="3057525" cy="1303337"/>
          </a:xfrm>
          <a:prstGeom prst="rect">
            <a:avLst/>
          </a:prstGeom>
          <a:noFill/>
        </p:spPr>
      </p:pic>
      <p:sp>
        <p:nvSpPr>
          <p:cNvPr id="332807" name="Text Box 7"/>
          <p:cNvSpPr txBox="1">
            <a:spLocks noChangeArrowheads="1"/>
          </p:cNvSpPr>
          <p:nvPr/>
        </p:nvSpPr>
        <p:spPr bwMode="auto">
          <a:xfrm>
            <a:off x="228600" y="1900238"/>
            <a:ext cx="12842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GB" sz="2400" b="1"/>
              <a:t>Subject</a:t>
            </a:r>
            <a:endParaRPr lang="en-GB" sz="2400" b="1"/>
          </a:p>
        </p:txBody>
      </p:sp>
      <p:cxnSp>
        <p:nvCxnSpPr>
          <p:cNvPr id="332808" name="AutoShape 8"/>
          <p:cNvCxnSpPr>
            <a:cxnSpLocks noChangeShapeType="1"/>
            <a:stCxn id="332807" idx="3"/>
          </p:cNvCxnSpPr>
          <p:nvPr/>
        </p:nvCxnSpPr>
        <p:spPr bwMode="auto">
          <a:xfrm flipV="1">
            <a:off x="1512888" y="2105025"/>
            <a:ext cx="1271587" cy="23813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332809" name="Text Box 9"/>
          <p:cNvSpPr txBox="1">
            <a:spLocks noChangeArrowheads="1"/>
          </p:cNvSpPr>
          <p:nvPr/>
        </p:nvSpPr>
        <p:spPr bwMode="auto">
          <a:xfrm>
            <a:off x="3709988" y="5270500"/>
            <a:ext cx="169386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GB" sz="2400" b="1"/>
              <a:t>Observers</a:t>
            </a:r>
            <a:endParaRPr lang="en-GB" sz="2400" b="1"/>
          </a:p>
        </p:txBody>
      </p:sp>
      <p:cxnSp>
        <p:nvCxnSpPr>
          <p:cNvPr id="332810" name="AutoShape 10"/>
          <p:cNvCxnSpPr>
            <a:cxnSpLocks noChangeShapeType="1"/>
          </p:cNvCxnSpPr>
          <p:nvPr/>
        </p:nvCxnSpPr>
        <p:spPr bwMode="auto">
          <a:xfrm flipH="1" flipV="1">
            <a:off x="1584325" y="4519613"/>
            <a:ext cx="2905125" cy="7239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332811" name="AutoShape 11"/>
          <p:cNvCxnSpPr>
            <a:cxnSpLocks noChangeShapeType="1"/>
          </p:cNvCxnSpPr>
          <p:nvPr/>
        </p:nvCxnSpPr>
        <p:spPr bwMode="auto">
          <a:xfrm flipH="1" flipV="1">
            <a:off x="4483100" y="4540250"/>
            <a:ext cx="34925" cy="6477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332812" name="AutoShape 12"/>
          <p:cNvCxnSpPr>
            <a:cxnSpLocks noChangeShapeType="1"/>
          </p:cNvCxnSpPr>
          <p:nvPr/>
        </p:nvCxnSpPr>
        <p:spPr bwMode="auto">
          <a:xfrm flipV="1">
            <a:off x="4530725" y="4565650"/>
            <a:ext cx="2711450" cy="677863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332813" name="Text Box 13"/>
          <p:cNvSpPr txBox="1">
            <a:spLocks noChangeArrowheads="1"/>
          </p:cNvSpPr>
          <p:nvPr/>
        </p:nvSpPr>
        <p:spPr bwMode="auto">
          <a:xfrm>
            <a:off x="217488" y="5826125"/>
            <a:ext cx="8202612" cy="10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buFontTx/>
              <a:buChar char="-"/>
            </a:pPr>
            <a:r>
              <a:rPr lang="en-GB" sz="2000" dirty="0">
                <a:latin typeface="Tahoma" panose="020B0604030504040204" pitchFamily="34" charset="0"/>
              </a:rPr>
              <a:t> Subject is independent from the observers</a:t>
            </a:r>
            <a:endParaRPr lang="en-GB" sz="2000" dirty="0">
              <a:latin typeface="Tahoma" panose="020B0604030504040204" pitchFamily="34" charset="0"/>
            </a:endParaRPr>
          </a:p>
          <a:p>
            <a:pPr eaLnBrk="0" hangingPunct="0">
              <a:buFontTx/>
              <a:buChar char="-"/>
            </a:pPr>
            <a:r>
              <a:rPr lang="en-US" sz="2000" dirty="0">
                <a:latin typeface="Tahoma" panose="020B0604030504040204" pitchFamily="34" charset="0"/>
              </a:rPr>
              <a:t> Observers are dynamically assigned to the subject</a:t>
            </a:r>
            <a:endParaRPr lang="en-US" sz="2000" dirty="0">
              <a:latin typeface="Tahoma" panose="020B0604030504040204" pitchFamily="34" charset="0"/>
            </a:endParaRPr>
          </a:p>
          <a:p>
            <a:pPr eaLnBrk="0" hangingPunct="0">
              <a:buFontTx/>
              <a:buChar char="-"/>
            </a:pPr>
            <a:r>
              <a:rPr lang="en-US" sz="2000" dirty="0">
                <a:latin typeface="Tahoma" panose="020B0604030504040204" pitchFamily="34" charset="0"/>
              </a:rPr>
              <a:t> Subject informs observers about state changes</a:t>
            </a:r>
            <a:endParaRPr lang="en-US" sz="2000" dirty="0">
              <a:latin typeface="Tahoma" panose="020B0604030504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49950" y="5280660"/>
            <a:ext cx="1142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数据变化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7" grpId="0"/>
      <p:bldP spid="33280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3F5B-FA39-43D3-A854-43C4D9A70AC0}" type="slidenum">
              <a:rPr lang="en-GB"/>
            </a:fld>
            <a:endParaRPr lang="en-GB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Behavioural: Observer Pattern</a:t>
            </a:r>
            <a:endParaRPr lang="en-GB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Also known as “publish/subscribe”</a:t>
            </a:r>
            <a:endParaRPr lang="en-GB" sz="2800" dirty="0"/>
          </a:p>
          <a:p>
            <a:r>
              <a:rPr lang="en-GB" sz="2800" dirty="0"/>
              <a:t>Observe the state of an object</a:t>
            </a:r>
            <a:endParaRPr lang="en-GB" sz="2800" dirty="0"/>
          </a:p>
          <a:p>
            <a:r>
              <a:rPr lang="en-GB" sz="2800" dirty="0"/>
              <a:t>1 (subject) : n (observer) – relationship between objects</a:t>
            </a:r>
            <a:endParaRPr lang="en-GB" sz="2800" dirty="0"/>
          </a:p>
          <a:p>
            <a:pPr lvl="1"/>
            <a:r>
              <a:rPr lang="en-GB" sz="2400" dirty="0"/>
              <a:t>Subject changes state </a:t>
            </a:r>
            <a:r>
              <a:rPr lang="en-GB" sz="2400" dirty="0">
                <a:sym typeface="Wingdings" panose="05000000000000000000" pitchFamily="2" charset="2"/>
              </a:rPr>
              <a:t> observers are informed</a:t>
            </a:r>
            <a:endParaRPr lang="en-GB" sz="2400" dirty="0">
              <a:sym typeface="Wingdings" panose="05000000000000000000" pitchFamily="2" charset="2"/>
            </a:endParaRPr>
          </a:p>
          <a:p>
            <a:pPr lvl="1"/>
            <a:r>
              <a:rPr lang="en-GB" sz="2400" dirty="0">
                <a:sym typeface="Wingdings" panose="05000000000000000000" pitchFamily="2" charset="2"/>
              </a:rPr>
              <a:t>Used by Model View Controller </a:t>
            </a:r>
            <a:r>
              <a:rPr lang="en-GB" sz="2400" dirty="0" smtClean="0">
                <a:sym typeface="Wingdings" panose="05000000000000000000" pitchFamily="2" charset="2"/>
              </a:rPr>
              <a:t>paradigm</a:t>
            </a:r>
            <a:endParaRPr lang="en-GB" sz="2400" dirty="0">
              <a:sym typeface="Wingdings" panose="05000000000000000000" pitchFamily="2" charset="2"/>
            </a:endParaRPr>
          </a:p>
          <a:p>
            <a:r>
              <a:rPr lang="en-GB" sz="2800" dirty="0"/>
              <a:t>Behavioural design pattern: Communication between objects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5979-9C5A-4EC4-A566-4541A4C61650}" type="slidenum">
              <a:rPr lang="en-GB"/>
            </a:fld>
            <a:endParaRPr lang="en-GB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4113" y="417512"/>
            <a:ext cx="7793037" cy="904875"/>
          </a:xfrm>
        </p:spPr>
        <p:txBody>
          <a:bodyPr/>
          <a:lstStyle/>
          <a:p>
            <a:r>
              <a:rPr lang="en-GB" dirty="0"/>
              <a:t>Behavioural: Observer Pattern</a:t>
            </a:r>
            <a:endParaRPr lang="en-GB" dirty="0"/>
          </a:p>
        </p:txBody>
      </p:sp>
      <p:pic>
        <p:nvPicPr>
          <p:cNvPr id="336901" name="Picture 5" descr="Observer-pattern-uml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6213" y="1690688"/>
            <a:ext cx="8924925" cy="3732212"/>
          </a:xfrm>
          <a:prstGeom prst="rect">
            <a:avLst/>
          </a:prstGeom>
          <a:noFill/>
        </p:spPr>
      </p:pic>
      <p:sp>
        <p:nvSpPr>
          <p:cNvPr id="336902" name="Rectangle 6"/>
          <p:cNvSpPr>
            <a:spLocks noChangeArrowheads="1"/>
          </p:cNvSpPr>
          <p:nvPr/>
        </p:nvSpPr>
        <p:spPr bwMode="auto">
          <a:xfrm>
            <a:off x="574675" y="6448425"/>
            <a:ext cx="46926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http://en.wikipedia.org/wiki/Observer_pattern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435123"/>
            <a:ext cx="7793037" cy="904875"/>
          </a:xfrm>
        </p:spPr>
        <p:txBody>
          <a:bodyPr/>
          <a:lstStyle/>
          <a:p>
            <a:r>
              <a:rPr lang="en-US" dirty="0" smtClean="0"/>
              <a:t>Exercise: Number Generator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39998"/>
            <a:ext cx="6192688" cy="5521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2123548"/>
            <a:ext cx="89439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Main {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NumberGenerator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generator = new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RandomNumberGenerator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Observer observer1 = new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DigitObserver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Observer observer2 = new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GraphObserver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generator.addObserver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(observer1);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generator.addObserver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(observer2);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generator.execute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331640" y="332656"/>
            <a:ext cx="7612335" cy="76113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dirty="0" smtClean="0"/>
              <a:t>Main.java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07504" y="2996952"/>
            <a:ext cx="8943975" cy="10801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              1) ________________________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r>
              <a:rPr lang="en-US" dirty="0"/>
              <a:t> </a:t>
            </a:r>
            <a:r>
              <a:rPr lang="en-US" dirty="0" smtClean="0"/>
              <a:t>              2) </a:t>
            </a:r>
            <a:r>
              <a:rPr lang="en-US" dirty="0"/>
              <a:t>________________________</a:t>
            </a:r>
            <a:endParaRPr lang="en-US" dirty="0" smtClean="0"/>
          </a:p>
          <a:p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             3) </a:t>
            </a:r>
            <a:r>
              <a:rPr lang="en-US" dirty="0"/>
              <a:t>________________________</a:t>
            </a:r>
            <a:endParaRPr kumimoji="0" lang="en-US" sz="1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r>
              <a:rPr lang="en-US" dirty="0"/>
              <a:t> </a:t>
            </a:r>
            <a:r>
              <a:rPr lang="en-US" dirty="0" smtClean="0"/>
              <a:t>              4) </a:t>
            </a:r>
            <a:r>
              <a:rPr lang="en-US" dirty="0"/>
              <a:t>________________________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CE56-72EA-4455-B73D-07D5661F9262}" type="slidenum">
              <a:rPr lang="en-GB"/>
            </a:fld>
            <a:endParaRPr lang="en-GB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2688" y="476672"/>
            <a:ext cx="7793037" cy="904875"/>
          </a:xfrm>
        </p:spPr>
        <p:txBody>
          <a:bodyPr/>
          <a:lstStyle/>
          <a:p>
            <a:r>
              <a:rPr lang="en-GB" sz="4600" dirty="0"/>
              <a:t>Creational:</a:t>
            </a:r>
            <a:r>
              <a:rPr lang="en-GB" dirty="0"/>
              <a:t> Singleton Pattern</a:t>
            </a:r>
            <a:endParaRPr lang="en-GB" dirty="0"/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Situations where you need only one object of a class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Security Manager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/>
              <a:t>All security must be handled by a single object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/>
              <a:t>Cannot have more than one object managing security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Creational design pattern: Class instantiation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3680-88A7-4EB9-AAB1-95A26D2C1BD9}" type="slidenum">
              <a:rPr lang="en-GB"/>
            </a:fld>
            <a:endParaRPr lang="en-GB" dirty="0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88913"/>
            <a:ext cx="7993062" cy="904875"/>
          </a:xfrm>
        </p:spPr>
        <p:txBody>
          <a:bodyPr/>
          <a:lstStyle/>
          <a:p>
            <a:r>
              <a:rPr lang="en-GB" sz="3200" dirty="0" smtClean="0"/>
              <a:t>In the lectures about Software Design...</a:t>
            </a:r>
            <a:endParaRPr lang="en-GB" sz="3200" dirty="0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7338"/>
            <a:ext cx="8343528" cy="4575175"/>
          </a:xfrm>
        </p:spPr>
        <p:txBody>
          <a:bodyPr/>
          <a:lstStyle/>
          <a:p>
            <a:r>
              <a:rPr lang="en-GB" dirty="0"/>
              <a:t>Key objectives for software design</a:t>
            </a:r>
            <a:endParaRPr lang="en-GB" dirty="0"/>
          </a:p>
          <a:p>
            <a:pPr lvl="1"/>
            <a:r>
              <a:rPr lang="en-GB" sz="3200" dirty="0"/>
              <a:t>Flexibility, reusability, correctness, robustness, efficiency </a:t>
            </a:r>
            <a:endParaRPr lang="en-GB" sz="3200" dirty="0"/>
          </a:p>
          <a:p>
            <a:r>
              <a:rPr lang="en-GB" dirty="0"/>
              <a:t>Design object-oriented software that </a:t>
            </a:r>
            <a:r>
              <a:rPr lang="en-GB" dirty="0" smtClean="0"/>
              <a:t>supports two </a:t>
            </a:r>
            <a:r>
              <a:rPr lang="en-GB" dirty="0"/>
              <a:t>particular design objectives: flexibility and reuse</a:t>
            </a:r>
            <a:endParaRPr lang="en-GB" dirty="0"/>
          </a:p>
          <a:p>
            <a:pPr>
              <a:buFont typeface="Wingdings" panose="05000000000000000000" pitchFamily="2" charset="2"/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F9E6-2FEC-4581-A77A-68A3974C9163}" type="slidenum">
              <a:rPr lang="en-GB"/>
            </a:fld>
            <a:endParaRPr lang="en-GB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600" dirty="0"/>
              <a:t>Creational:</a:t>
            </a:r>
            <a:r>
              <a:rPr lang="en-GB" dirty="0"/>
              <a:t> Singleton Pattern</a:t>
            </a:r>
            <a:endParaRPr lang="en-GB" dirty="0"/>
          </a:p>
        </p:txBody>
      </p:sp>
      <p:grpSp>
        <p:nvGrpSpPr>
          <p:cNvPr id="293891" name="Group 3"/>
          <p:cNvGrpSpPr/>
          <p:nvPr/>
        </p:nvGrpSpPr>
        <p:grpSpPr bwMode="auto">
          <a:xfrm>
            <a:off x="5111750" y="2865438"/>
            <a:ext cx="2794000" cy="1482725"/>
            <a:chOff x="3204" y="1805"/>
            <a:chExt cx="1760" cy="934"/>
          </a:xfrm>
        </p:grpSpPr>
        <p:grpSp>
          <p:nvGrpSpPr>
            <p:cNvPr id="293892" name="Group 4"/>
            <p:cNvGrpSpPr/>
            <p:nvPr/>
          </p:nvGrpSpPr>
          <p:grpSpPr bwMode="auto">
            <a:xfrm>
              <a:off x="3204" y="2061"/>
              <a:ext cx="1760" cy="678"/>
              <a:chOff x="3085" y="1452"/>
              <a:chExt cx="1760" cy="678"/>
            </a:xfrm>
          </p:grpSpPr>
          <p:sp>
            <p:nvSpPr>
              <p:cNvPr id="293893" name="Rectangle 5"/>
              <p:cNvSpPr>
                <a:spLocks noChangeArrowheads="1"/>
              </p:cNvSpPr>
              <p:nvPr/>
            </p:nvSpPr>
            <p:spPr bwMode="auto">
              <a:xfrm>
                <a:off x="3085" y="1452"/>
                <a:ext cx="1760" cy="6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3894" name="Line 6"/>
              <p:cNvSpPr>
                <a:spLocks noChangeShapeType="1"/>
              </p:cNvSpPr>
              <p:nvPr/>
            </p:nvSpPr>
            <p:spPr bwMode="auto">
              <a:xfrm>
                <a:off x="3085" y="1704"/>
                <a:ext cx="17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895" name="Line 7"/>
              <p:cNvSpPr>
                <a:spLocks noChangeShapeType="1"/>
              </p:cNvSpPr>
              <p:nvPr/>
            </p:nvSpPr>
            <p:spPr bwMode="auto">
              <a:xfrm>
                <a:off x="3085" y="1912"/>
                <a:ext cx="17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3896" name="Text Box 8"/>
            <p:cNvSpPr txBox="1">
              <a:spLocks noChangeArrowheads="1"/>
            </p:cNvSpPr>
            <p:nvPr/>
          </p:nvSpPr>
          <p:spPr bwMode="auto">
            <a:xfrm>
              <a:off x="3525" y="1805"/>
              <a:ext cx="1084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Singleton class</a:t>
              </a:r>
              <a:endParaRPr lang="en-GB"/>
            </a:p>
          </p:txBody>
        </p:sp>
      </p:grpSp>
      <p:sp>
        <p:nvSpPr>
          <p:cNvPr id="293897" name="Line 9"/>
          <p:cNvSpPr>
            <a:spLocks noChangeShapeType="1"/>
          </p:cNvSpPr>
          <p:nvPr/>
        </p:nvSpPr>
        <p:spPr bwMode="auto">
          <a:xfrm>
            <a:off x="3017838" y="2366963"/>
            <a:ext cx="2119312" cy="1443037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898" name="Text Box 10"/>
          <p:cNvSpPr txBox="1">
            <a:spLocks noChangeArrowheads="1"/>
          </p:cNvSpPr>
          <p:nvPr/>
        </p:nvSpPr>
        <p:spPr bwMode="auto">
          <a:xfrm>
            <a:off x="1587500" y="1838325"/>
            <a:ext cx="27384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rgbClr val="0000FF"/>
                </a:solidFill>
              </a:rPr>
              <a:t>First instantiation</a:t>
            </a:r>
            <a:endParaRPr lang="en-GB" sz="2400" b="1">
              <a:solidFill>
                <a:srgbClr val="0000FF"/>
              </a:solidFill>
            </a:endParaRPr>
          </a:p>
        </p:txBody>
      </p:sp>
      <p:sp>
        <p:nvSpPr>
          <p:cNvPr id="293899" name="Text Box 11"/>
          <p:cNvSpPr txBox="1">
            <a:spLocks noChangeArrowheads="1"/>
          </p:cNvSpPr>
          <p:nvPr/>
        </p:nvSpPr>
        <p:spPr bwMode="auto">
          <a:xfrm>
            <a:off x="398463" y="3429000"/>
            <a:ext cx="1900237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r>
              <a:rPr lang="en-GB"/>
              <a:t>Object of singleton class</a:t>
            </a:r>
            <a:endParaRPr lang="en-GB"/>
          </a:p>
        </p:txBody>
      </p:sp>
      <p:sp>
        <p:nvSpPr>
          <p:cNvPr id="293900" name="Line 12"/>
          <p:cNvSpPr>
            <a:spLocks noChangeShapeType="1"/>
          </p:cNvSpPr>
          <p:nvPr/>
        </p:nvSpPr>
        <p:spPr bwMode="auto">
          <a:xfrm flipH="1">
            <a:off x="2292350" y="3771900"/>
            <a:ext cx="27813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01" name="Line 13"/>
          <p:cNvSpPr>
            <a:spLocks noChangeShapeType="1"/>
          </p:cNvSpPr>
          <p:nvPr/>
        </p:nvSpPr>
        <p:spPr bwMode="auto">
          <a:xfrm flipV="1">
            <a:off x="3019425" y="3771900"/>
            <a:ext cx="2103438" cy="1463675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02" name="Text Box 14"/>
          <p:cNvSpPr txBox="1">
            <a:spLocks noChangeArrowheads="1"/>
          </p:cNvSpPr>
          <p:nvPr/>
        </p:nvSpPr>
        <p:spPr bwMode="auto">
          <a:xfrm>
            <a:off x="1833563" y="5237163"/>
            <a:ext cx="2163762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rgbClr val="0000FF"/>
                </a:solidFill>
              </a:rPr>
              <a:t>Subsequent </a:t>
            </a:r>
            <a:endParaRPr lang="en-GB" sz="2400" b="1">
              <a:solidFill>
                <a:srgbClr val="0000FF"/>
              </a:solidFill>
            </a:endParaRPr>
          </a:p>
          <a:p>
            <a:r>
              <a:rPr lang="en-GB" sz="2400" b="1">
                <a:solidFill>
                  <a:srgbClr val="0000FF"/>
                </a:solidFill>
              </a:rPr>
              <a:t>instantiations</a:t>
            </a:r>
            <a:endParaRPr lang="en-GB" sz="24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9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9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93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9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9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7" grpId="0" animBg="1"/>
      <p:bldP spid="293898" grpId="0"/>
      <p:bldP spid="293899" grpId="0" animBg="1"/>
      <p:bldP spid="293900" grpId="0" animBg="1"/>
      <p:bldP spid="293900" grpId="1" animBg="1"/>
      <p:bldP spid="293900" grpId="2" animBg="1"/>
      <p:bldP spid="293901" grpId="0" animBg="1"/>
      <p:bldP spid="29390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E80F-9220-4417-9C4F-8D3185A1DBD5}" type="slidenum">
              <a:rPr lang="en-GB" smtClean="0"/>
            </a:fld>
            <a:endParaRPr lang="en-GB"/>
          </a:p>
        </p:txBody>
      </p:sp>
      <p:sp>
        <p:nvSpPr>
          <p:cNvPr id="78849" name="Rectangle 1"/>
          <p:cNvSpPr>
            <a:spLocks noChangeArrowheads="1"/>
          </p:cNvSpPr>
          <p:nvPr/>
        </p:nvSpPr>
        <p:spPr bwMode="auto">
          <a:xfrm>
            <a:off x="555171" y="2198369"/>
            <a:ext cx="8033657" cy="24612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Singleton { 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final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Singleton INSTANCE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Singleton(); 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// Private constructor prevents instantiation from other classes 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Singleton() {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Singleton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INSTANCE; 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891" y="6488668"/>
            <a:ext cx="5577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http://en.wikipedia.org/wiki/Singleton_pattern</a:t>
            </a:r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154113" y="501252"/>
            <a:ext cx="7793037" cy="904875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en-GB" sz="4600" dirty="0" smtClean="0"/>
              <a:t>Creational:</a:t>
            </a:r>
            <a:r>
              <a:rPr lang="en-GB" dirty="0" smtClean="0"/>
              <a:t> Singleton Pattern</a:t>
            </a:r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3707765" y="1844675"/>
            <a:ext cx="303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static </a:t>
            </a:r>
            <a:r>
              <a:rPr lang="zh-CN" altLang="en-US"/>
              <a:t>一个类只有</a:t>
            </a:r>
            <a:r>
              <a:rPr lang="zh-CN" altLang="en-US"/>
              <a:t>一个实例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7E7E-55C2-4D0F-B6A5-78BD16FC27C3}" type="slidenum">
              <a:rPr lang="en-GB"/>
            </a:fld>
            <a:endParaRPr lang="en-GB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1" y="417729"/>
            <a:ext cx="7793037" cy="904875"/>
          </a:xfrm>
        </p:spPr>
        <p:txBody>
          <a:bodyPr/>
          <a:lstStyle/>
          <a:p>
            <a:r>
              <a:rPr lang="en-GB" sz="4600" dirty="0"/>
              <a:t>Structural:</a:t>
            </a:r>
            <a:r>
              <a:rPr lang="en-GB" dirty="0"/>
              <a:t> Adapter Pattern</a:t>
            </a:r>
            <a:endParaRPr lang="en-GB" dirty="0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578119"/>
            <a:ext cx="7772400" cy="4575175"/>
          </a:xfrm>
        </p:spPr>
        <p:txBody>
          <a:bodyPr/>
          <a:lstStyle/>
          <a:p>
            <a:r>
              <a:rPr lang="en-GB" dirty="0"/>
              <a:t>Let’s look at one specific design pattern and its implementation</a:t>
            </a:r>
            <a:endParaRPr lang="en-GB" dirty="0"/>
          </a:p>
        </p:txBody>
      </p:sp>
      <p:pic>
        <p:nvPicPr>
          <p:cNvPr id="294916" name="Picture 4" descr="Adapter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19450" y="2994025"/>
            <a:ext cx="2540000" cy="2540000"/>
          </a:xfrm>
          <a:prstGeom prst="rect">
            <a:avLst/>
          </a:prstGeom>
          <a:noFill/>
        </p:spPr>
      </p:pic>
      <p:pic>
        <p:nvPicPr>
          <p:cNvPr id="294917" name="Picture 5" descr="u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5700" y="3163888"/>
            <a:ext cx="1912938" cy="1782762"/>
          </a:xfrm>
          <a:prstGeom prst="rect">
            <a:avLst/>
          </a:prstGeom>
          <a:noFill/>
        </p:spPr>
      </p:pic>
      <p:pic>
        <p:nvPicPr>
          <p:cNvPr id="294918" name="Picture 6" descr="GermanPlu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7738" y="3182938"/>
            <a:ext cx="1917700" cy="1927225"/>
          </a:xfrm>
          <a:prstGeom prst="rect">
            <a:avLst/>
          </a:prstGeom>
          <a:noFill/>
        </p:spPr>
      </p:pic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928688" y="5303838"/>
            <a:ext cx="191135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sz="2000" dirty="0" smtClean="0">
                <a:latin typeface="Tahoma" panose="020B0604030504040204" pitchFamily="34" charset="0"/>
              </a:rPr>
              <a:t>German socket</a:t>
            </a:r>
            <a:endParaRPr lang="en-US" sz="2000" dirty="0">
              <a:latin typeface="Tahoma" panose="020B0604030504040204" pitchFamily="34" charset="0"/>
            </a:endParaRPr>
          </a:p>
        </p:txBody>
      </p:sp>
      <p:sp>
        <p:nvSpPr>
          <p:cNvPr id="294920" name="Text Box 8"/>
          <p:cNvSpPr txBox="1">
            <a:spLocks noChangeArrowheads="1"/>
          </p:cNvSpPr>
          <p:nvPr/>
        </p:nvSpPr>
        <p:spPr bwMode="auto">
          <a:xfrm>
            <a:off x="6548438" y="5300663"/>
            <a:ext cx="191135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Tahoma" panose="020B0604030504040204" pitchFamily="34" charset="0"/>
              </a:rPr>
              <a:t>UK plug</a:t>
            </a:r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3694113" y="5326063"/>
            <a:ext cx="191135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Tahoma" panose="020B0604030504040204" pitchFamily="34" charset="0"/>
              </a:rPr>
              <a:t>Adapter</a:t>
            </a:r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1385" y="1276985"/>
            <a:ext cx="2755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考试题：适配器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24910" y="5786120"/>
            <a:ext cx="1711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一个对象转换为另一个</a:t>
            </a:r>
            <a:r>
              <a:rPr lang="zh-CN" altLang="en-US"/>
              <a:t>对象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22D3-C444-4C62-BADE-8A82F3337330}" type="slidenum">
              <a:rPr lang="en-GB"/>
            </a:fld>
            <a:endParaRPr lang="en-GB"/>
          </a:p>
        </p:txBody>
      </p:sp>
      <p:sp>
        <p:nvSpPr>
          <p:cNvPr id="2037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design problem</a:t>
            </a:r>
            <a:endParaRPr lang="en-US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800" dirty="0"/>
              <a:t>A key component of </a:t>
            </a:r>
            <a:r>
              <a:rPr lang="en-GB" sz="2800" dirty="0" err="1" smtClean="0"/>
              <a:t>JDK</a:t>
            </a:r>
            <a:r>
              <a:rPr lang="en-GB" sz="2800" dirty="0" smtClean="0"/>
              <a:t> </a:t>
            </a:r>
            <a:r>
              <a:rPr lang="en-GB" sz="2800" dirty="0"/>
              <a:t>is the </a:t>
            </a:r>
            <a:r>
              <a:rPr lang="en-GB" sz="2800" dirty="0" err="1"/>
              <a:t>AWT</a:t>
            </a:r>
            <a:r>
              <a:rPr lang="en-GB" sz="2800" dirty="0"/>
              <a:t> (Abstract Windowing Toolkit) framework</a:t>
            </a:r>
            <a:endParaRPr lang="en-GB" sz="2800" dirty="0"/>
          </a:p>
          <a:p>
            <a:pPr>
              <a:lnSpc>
                <a:spcPct val="80000"/>
              </a:lnSpc>
            </a:pPr>
            <a:r>
              <a:rPr lang="en-GB" sz="2800" dirty="0"/>
              <a:t>Like any framework, the </a:t>
            </a:r>
            <a:r>
              <a:rPr lang="en-GB" sz="2800" dirty="0" err="1"/>
              <a:t>AWT</a:t>
            </a:r>
            <a:r>
              <a:rPr lang="en-GB" sz="2800" dirty="0"/>
              <a:t> is a collection of classes and interfaces that are designed to be extended to meet application-specific needs</a:t>
            </a:r>
            <a:endParaRPr lang="en-GB" sz="2800" dirty="0"/>
          </a:p>
          <a:p>
            <a:pPr>
              <a:lnSpc>
                <a:spcPct val="80000"/>
              </a:lnSpc>
            </a:pPr>
            <a:r>
              <a:rPr lang="en-GB" sz="2800" dirty="0"/>
              <a:t>A particular challenge </a:t>
            </a:r>
            <a:r>
              <a:rPr lang="en-GB" sz="2800" dirty="0" smtClean="0"/>
              <a:t>is how </a:t>
            </a:r>
            <a:r>
              <a:rPr lang="en-GB" sz="2800" dirty="0"/>
              <a:t>to provide a set of reusable GUI classes (e.g. Button, Menu, Label, </a:t>
            </a:r>
            <a:r>
              <a:rPr lang="en-GB" sz="2800" dirty="0" err="1"/>
              <a:t>TextField</a:t>
            </a:r>
            <a:r>
              <a:rPr lang="en-GB" sz="2800" dirty="0"/>
              <a:t> etc.) and keep them independent of any particular application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9FF6-7F42-4B1F-8DB1-1591DFFC6004}" type="slidenum">
              <a:rPr lang="en-GB"/>
            </a:fld>
            <a:endParaRPr lang="en-GB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Solution</a:t>
            </a:r>
            <a:endParaRPr lang="en-US"/>
          </a:p>
        </p:txBody>
      </p:sp>
      <p:grpSp>
        <p:nvGrpSpPr>
          <p:cNvPr id="349187" name="Group 3"/>
          <p:cNvGrpSpPr/>
          <p:nvPr/>
        </p:nvGrpSpPr>
        <p:grpSpPr bwMode="auto">
          <a:xfrm>
            <a:off x="144463" y="1771650"/>
            <a:ext cx="8891587" cy="4865688"/>
            <a:chOff x="46" y="864"/>
            <a:chExt cx="5601" cy="3065"/>
          </a:xfrm>
        </p:grpSpPr>
        <p:grpSp>
          <p:nvGrpSpPr>
            <p:cNvPr id="349188" name="Group 4"/>
            <p:cNvGrpSpPr/>
            <p:nvPr/>
          </p:nvGrpSpPr>
          <p:grpSpPr bwMode="auto">
            <a:xfrm>
              <a:off x="4241" y="864"/>
              <a:ext cx="1406" cy="3065"/>
              <a:chOff x="4241" y="864"/>
              <a:chExt cx="1406" cy="3065"/>
            </a:xfrm>
          </p:grpSpPr>
          <p:sp>
            <p:nvSpPr>
              <p:cNvPr id="349189" name="Rectangle 5"/>
              <p:cNvSpPr>
                <a:spLocks noChangeArrowheads="1"/>
              </p:cNvSpPr>
              <p:nvPr/>
            </p:nvSpPr>
            <p:spPr bwMode="auto">
              <a:xfrm>
                <a:off x="4241" y="864"/>
                <a:ext cx="1406" cy="3065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90" name="Text Box 6"/>
              <p:cNvSpPr txBox="1">
                <a:spLocks noChangeArrowheads="1"/>
              </p:cNvSpPr>
              <p:nvPr/>
            </p:nvSpPr>
            <p:spPr bwMode="auto">
              <a:xfrm>
                <a:off x="5057" y="1979"/>
                <a:ext cx="499" cy="21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600" b="1" i="1"/>
                  <a:t>Reuse</a:t>
                </a:r>
                <a:endParaRPr lang="en-GB" sz="1600" b="1" i="1"/>
              </a:p>
            </p:txBody>
          </p:sp>
        </p:grpSp>
        <p:grpSp>
          <p:nvGrpSpPr>
            <p:cNvPr id="349191" name="Group 7"/>
            <p:cNvGrpSpPr/>
            <p:nvPr/>
          </p:nvGrpSpPr>
          <p:grpSpPr bwMode="auto">
            <a:xfrm>
              <a:off x="2646" y="864"/>
              <a:ext cx="1595" cy="3065"/>
              <a:chOff x="2646" y="864"/>
              <a:chExt cx="1595" cy="3065"/>
            </a:xfrm>
          </p:grpSpPr>
          <p:sp>
            <p:nvSpPr>
              <p:cNvPr id="349192" name="Rectangle 8"/>
              <p:cNvSpPr>
                <a:spLocks noChangeArrowheads="1"/>
              </p:cNvSpPr>
              <p:nvPr/>
            </p:nvSpPr>
            <p:spPr bwMode="auto">
              <a:xfrm>
                <a:off x="2646" y="864"/>
                <a:ext cx="1595" cy="3065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93" name="Text Box 9"/>
              <p:cNvSpPr txBox="1">
                <a:spLocks noChangeArrowheads="1"/>
              </p:cNvSpPr>
              <p:nvPr/>
            </p:nvSpPr>
            <p:spPr bwMode="auto">
              <a:xfrm>
                <a:off x="3230" y="1979"/>
                <a:ext cx="784" cy="21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600" b="1" i="1"/>
                  <a:t>Adaptation</a:t>
                </a:r>
                <a:endParaRPr lang="en-GB" sz="1600" b="1" i="1"/>
              </a:p>
            </p:txBody>
          </p:sp>
        </p:grpSp>
        <p:grpSp>
          <p:nvGrpSpPr>
            <p:cNvPr id="349194" name="Group 10"/>
            <p:cNvGrpSpPr/>
            <p:nvPr/>
          </p:nvGrpSpPr>
          <p:grpSpPr bwMode="auto">
            <a:xfrm>
              <a:off x="46" y="864"/>
              <a:ext cx="2600" cy="3065"/>
              <a:chOff x="46" y="864"/>
              <a:chExt cx="2600" cy="3065"/>
            </a:xfrm>
          </p:grpSpPr>
          <p:sp>
            <p:nvSpPr>
              <p:cNvPr id="349195" name="Rectangle 11"/>
              <p:cNvSpPr>
                <a:spLocks noChangeArrowheads="1"/>
              </p:cNvSpPr>
              <p:nvPr/>
            </p:nvSpPr>
            <p:spPr bwMode="auto">
              <a:xfrm>
                <a:off x="46" y="864"/>
                <a:ext cx="2600" cy="306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96" name="Text Box 12"/>
              <p:cNvSpPr txBox="1">
                <a:spLocks noChangeArrowheads="1"/>
              </p:cNvSpPr>
              <p:nvPr/>
            </p:nvSpPr>
            <p:spPr bwMode="auto">
              <a:xfrm>
                <a:off x="1638" y="1979"/>
                <a:ext cx="799" cy="21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600" b="1" i="1"/>
                  <a:t>Framework</a:t>
                </a:r>
                <a:endParaRPr lang="en-GB" sz="1600" b="1" i="1"/>
              </a:p>
            </p:txBody>
          </p:sp>
        </p:grpSp>
      </p:grpSp>
      <p:grpSp>
        <p:nvGrpSpPr>
          <p:cNvPr id="349197" name="Group 13"/>
          <p:cNvGrpSpPr/>
          <p:nvPr/>
        </p:nvGrpSpPr>
        <p:grpSpPr bwMode="auto">
          <a:xfrm>
            <a:off x="322263" y="1882775"/>
            <a:ext cx="3600450" cy="1301750"/>
            <a:chOff x="158" y="934"/>
            <a:chExt cx="2268" cy="820"/>
          </a:xfrm>
        </p:grpSpPr>
        <p:sp>
          <p:nvSpPr>
            <p:cNvPr id="349198" name="Rectangle 14"/>
            <p:cNvSpPr>
              <a:spLocks noChangeArrowheads="1"/>
            </p:cNvSpPr>
            <p:nvPr/>
          </p:nvSpPr>
          <p:spPr bwMode="auto">
            <a:xfrm>
              <a:off x="406" y="1073"/>
              <a:ext cx="122" cy="21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en-GB" sz="1600"/>
            </a:p>
          </p:txBody>
        </p:sp>
        <p:sp>
          <p:nvSpPr>
            <p:cNvPr id="349199" name="Rectangle 15"/>
            <p:cNvSpPr>
              <a:spLocks noChangeArrowheads="1"/>
            </p:cNvSpPr>
            <p:nvPr/>
          </p:nvSpPr>
          <p:spPr bwMode="auto">
            <a:xfrm>
              <a:off x="158" y="934"/>
              <a:ext cx="2268" cy="81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0" name="Text Box 16"/>
            <p:cNvSpPr txBox="1">
              <a:spLocks noChangeArrowheads="1"/>
            </p:cNvSpPr>
            <p:nvPr/>
          </p:nvSpPr>
          <p:spPr bwMode="auto">
            <a:xfrm>
              <a:off x="975" y="980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sz="1600"/>
                <a:t>Button </a:t>
              </a:r>
              <a:endParaRPr lang="en-GB" sz="1600"/>
            </a:p>
          </p:txBody>
        </p:sp>
        <p:sp>
          <p:nvSpPr>
            <p:cNvPr id="349201" name="Line 17"/>
            <p:cNvSpPr>
              <a:spLocks noChangeShapeType="1"/>
            </p:cNvSpPr>
            <p:nvPr/>
          </p:nvSpPr>
          <p:spPr bwMode="auto">
            <a:xfrm>
              <a:off x="158" y="1207"/>
              <a:ext cx="2268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9202" name="Line 18"/>
            <p:cNvSpPr>
              <a:spLocks noChangeShapeType="1"/>
            </p:cNvSpPr>
            <p:nvPr/>
          </p:nvSpPr>
          <p:spPr bwMode="auto">
            <a:xfrm>
              <a:off x="158" y="1388"/>
              <a:ext cx="2268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9203" name="Text Box 19"/>
            <p:cNvSpPr txBox="1">
              <a:spLocks noChangeArrowheads="1"/>
            </p:cNvSpPr>
            <p:nvPr/>
          </p:nvSpPr>
          <p:spPr bwMode="auto">
            <a:xfrm>
              <a:off x="158" y="1388"/>
              <a:ext cx="2265" cy="36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600"/>
                <a:t>processActionEvent( e : ActionEvent )</a:t>
              </a:r>
              <a:endParaRPr lang="en-GB" sz="1600"/>
            </a:p>
            <a:p>
              <a:pPr eaLnBrk="0" hangingPunct="0"/>
              <a:endParaRPr lang="en-GB" sz="1600"/>
            </a:p>
          </p:txBody>
        </p:sp>
      </p:grpSp>
      <p:grpSp>
        <p:nvGrpSpPr>
          <p:cNvPr id="349204" name="Group 20"/>
          <p:cNvGrpSpPr/>
          <p:nvPr/>
        </p:nvGrpSpPr>
        <p:grpSpPr bwMode="auto">
          <a:xfrm>
            <a:off x="7091363" y="4260850"/>
            <a:ext cx="1800225" cy="1225550"/>
            <a:chOff x="4422" y="2432"/>
            <a:chExt cx="1134" cy="772"/>
          </a:xfrm>
        </p:grpSpPr>
        <p:sp>
          <p:nvSpPr>
            <p:cNvPr id="349205" name="Rectangle 21"/>
            <p:cNvSpPr>
              <a:spLocks noChangeArrowheads="1"/>
            </p:cNvSpPr>
            <p:nvPr/>
          </p:nvSpPr>
          <p:spPr bwMode="auto">
            <a:xfrm>
              <a:off x="4761" y="2571"/>
              <a:ext cx="122" cy="21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en-GB" sz="1600"/>
            </a:p>
          </p:txBody>
        </p:sp>
        <p:sp>
          <p:nvSpPr>
            <p:cNvPr id="349206" name="Rectangle 22"/>
            <p:cNvSpPr>
              <a:spLocks noChangeArrowheads="1"/>
            </p:cNvSpPr>
            <p:nvPr/>
          </p:nvSpPr>
          <p:spPr bwMode="auto">
            <a:xfrm>
              <a:off x="4422" y="2432"/>
              <a:ext cx="1134" cy="7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7" name="Text Box 23"/>
            <p:cNvSpPr txBox="1">
              <a:spLocks noChangeArrowheads="1"/>
            </p:cNvSpPr>
            <p:nvPr/>
          </p:nvSpPr>
          <p:spPr bwMode="auto">
            <a:xfrm>
              <a:off x="4521" y="2432"/>
              <a:ext cx="975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sz="1600"/>
                <a:t>LoanCalculator</a:t>
              </a:r>
              <a:endParaRPr lang="en-GB" sz="1600"/>
            </a:p>
          </p:txBody>
        </p:sp>
        <p:sp>
          <p:nvSpPr>
            <p:cNvPr id="349208" name="Line 24"/>
            <p:cNvSpPr>
              <a:spLocks noChangeShapeType="1"/>
            </p:cNvSpPr>
            <p:nvPr/>
          </p:nvSpPr>
          <p:spPr bwMode="auto">
            <a:xfrm>
              <a:off x="4422" y="2705"/>
              <a:ext cx="1134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9209" name="Line 25"/>
            <p:cNvSpPr>
              <a:spLocks noChangeShapeType="1"/>
            </p:cNvSpPr>
            <p:nvPr/>
          </p:nvSpPr>
          <p:spPr bwMode="auto">
            <a:xfrm>
              <a:off x="4422" y="2931"/>
              <a:ext cx="1134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9210" name="Text Box 26"/>
            <p:cNvSpPr txBox="1">
              <a:spLocks noChangeArrowheads="1"/>
            </p:cNvSpPr>
            <p:nvPr/>
          </p:nvSpPr>
          <p:spPr bwMode="auto">
            <a:xfrm>
              <a:off x="4422" y="2931"/>
              <a:ext cx="742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600"/>
                <a:t>calculate( )</a:t>
              </a:r>
              <a:endParaRPr lang="en-GB" sz="1600"/>
            </a:p>
          </p:txBody>
        </p:sp>
      </p:grpSp>
      <p:grpSp>
        <p:nvGrpSpPr>
          <p:cNvPr id="349211" name="Group 27"/>
          <p:cNvGrpSpPr/>
          <p:nvPr/>
        </p:nvGrpSpPr>
        <p:grpSpPr bwMode="auto">
          <a:xfrm>
            <a:off x="250825" y="2598738"/>
            <a:ext cx="3711575" cy="2886075"/>
            <a:chOff x="249" y="1521"/>
            <a:chExt cx="2338" cy="1818"/>
          </a:xfrm>
        </p:grpSpPr>
        <p:sp>
          <p:nvSpPr>
            <p:cNvPr id="349212" name="Line 28"/>
            <p:cNvSpPr>
              <a:spLocks noChangeShapeType="1"/>
            </p:cNvSpPr>
            <p:nvPr/>
          </p:nvSpPr>
          <p:spPr bwMode="auto">
            <a:xfrm rot="5400000">
              <a:off x="1069" y="2228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9213" name="Group 29"/>
            <p:cNvGrpSpPr/>
            <p:nvPr/>
          </p:nvGrpSpPr>
          <p:grpSpPr bwMode="auto">
            <a:xfrm>
              <a:off x="249" y="2568"/>
              <a:ext cx="2338" cy="771"/>
              <a:chOff x="113" y="2432"/>
              <a:chExt cx="2338" cy="771"/>
            </a:xfrm>
          </p:grpSpPr>
          <p:sp>
            <p:nvSpPr>
              <p:cNvPr id="349214" name="Rectangle 30"/>
              <p:cNvSpPr>
                <a:spLocks noChangeArrowheads="1"/>
              </p:cNvSpPr>
              <p:nvPr/>
            </p:nvSpPr>
            <p:spPr bwMode="auto">
              <a:xfrm>
                <a:off x="361" y="2571"/>
                <a:ext cx="122" cy="21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990033"/>
                </a:solidFill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endParaRPr lang="en-GB" sz="1600"/>
              </a:p>
            </p:txBody>
          </p:sp>
          <p:sp>
            <p:nvSpPr>
              <p:cNvPr id="349215" name="Rectangle 31"/>
              <p:cNvSpPr>
                <a:spLocks noChangeArrowheads="1"/>
              </p:cNvSpPr>
              <p:nvPr/>
            </p:nvSpPr>
            <p:spPr bwMode="auto">
              <a:xfrm>
                <a:off x="113" y="2432"/>
                <a:ext cx="2338" cy="77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990033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216" name="Text Box 32"/>
              <p:cNvSpPr txBox="1">
                <a:spLocks noChangeArrowheads="1"/>
              </p:cNvSpPr>
              <p:nvPr/>
            </p:nvSpPr>
            <p:spPr bwMode="auto">
              <a:xfrm>
                <a:off x="748" y="2432"/>
                <a:ext cx="979" cy="36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GB" sz="1600"/>
                  <a:t>&lt;&lt; interface &gt;&gt;</a:t>
                </a:r>
                <a:endParaRPr lang="en-GB" sz="1600"/>
              </a:p>
              <a:p>
                <a:pPr algn="ctr" eaLnBrk="0" hangingPunct="0"/>
                <a:r>
                  <a:rPr lang="en-GB" sz="1600"/>
                  <a:t>ActionListener</a:t>
                </a:r>
                <a:endParaRPr lang="en-GB" sz="1600"/>
              </a:p>
            </p:txBody>
          </p:sp>
          <p:sp>
            <p:nvSpPr>
              <p:cNvPr id="349217" name="Line 33"/>
              <p:cNvSpPr>
                <a:spLocks noChangeShapeType="1"/>
              </p:cNvSpPr>
              <p:nvPr/>
            </p:nvSpPr>
            <p:spPr bwMode="auto">
              <a:xfrm>
                <a:off x="113" y="2795"/>
                <a:ext cx="2338" cy="0"/>
              </a:xfrm>
              <a:prstGeom prst="line">
                <a:avLst/>
              </a:prstGeom>
              <a:noFill/>
              <a:ln w="9525">
                <a:solidFill>
                  <a:srgbClr val="990033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18" name="Line 34"/>
              <p:cNvSpPr>
                <a:spLocks noChangeShapeType="1"/>
              </p:cNvSpPr>
              <p:nvPr/>
            </p:nvSpPr>
            <p:spPr bwMode="auto">
              <a:xfrm>
                <a:off x="113" y="2976"/>
                <a:ext cx="2338" cy="0"/>
              </a:xfrm>
              <a:prstGeom prst="line">
                <a:avLst/>
              </a:prstGeom>
              <a:noFill/>
              <a:ln w="9525">
                <a:solidFill>
                  <a:srgbClr val="990033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19" name="Text Box 35"/>
              <p:cNvSpPr txBox="1">
                <a:spLocks noChangeArrowheads="1"/>
              </p:cNvSpPr>
              <p:nvPr/>
            </p:nvSpPr>
            <p:spPr bwMode="auto">
              <a:xfrm>
                <a:off x="113" y="2976"/>
                <a:ext cx="2316" cy="2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600"/>
                  <a:t>actionPerformed( event : ActionEvent )</a:t>
                </a:r>
                <a:endParaRPr lang="en-GB" sz="1600"/>
              </a:p>
            </p:txBody>
          </p:sp>
        </p:grpSp>
        <p:sp>
          <p:nvSpPr>
            <p:cNvPr id="349220" name="Text Box 36"/>
            <p:cNvSpPr txBox="1">
              <a:spLocks noChangeArrowheads="1"/>
            </p:cNvSpPr>
            <p:nvPr/>
          </p:nvSpPr>
          <p:spPr bwMode="auto">
            <a:xfrm>
              <a:off x="294" y="1521"/>
              <a:ext cx="2265" cy="36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600"/>
                <a:t>processActionEvent( e : ActionEvent )</a:t>
              </a:r>
              <a:endParaRPr lang="en-GB" sz="1600"/>
            </a:p>
            <a:p>
              <a:pPr eaLnBrk="0" hangingPunct="0"/>
              <a:r>
                <a:rPr lang="en-GB" sz="1600"/>
                <a:t>addActionListener( l : ActionListener )</a:t>
              </a:r>
              <a:endParaRPr lang="en-GB" sz="1600"/>
            </a:p>
          </p:txBody>
        </p:sp>
      </p:grpSp>
      <p:grpSp>
        <p:nvGrpSpPr>
          <p:cNvPr id="349221" name="Group 37"/>
          <p:cNvGrpSpPr/>
          <p:nvPr/>
        </p:nvGrpSpPr>
        <p:grpSpPr bwMode="auto">
          <a:xfrm>
            <a:off x="1979613" y="4260850"/>
            <a:ext cx="5951537" cy="2208213"/>
            <a:chOff x="1338" y="2568"/>
            <a:chExt cx="3749" cy="1391"/>
          </a:xfrm>
        </p:grpSpPr>
        <p:grpSp>
          <p:nvGrpSpPr>
            <p:cNvPr id="349222" name="Group 38"/>
            <p:cNvGrpSpPr/>
            <p:nvPr/>
          </p:nvGrpSpPr>
          <p:grpSpPr bwMode="auto">
            <a:xfrm>
              <a:off x="3016" y="2568"/>
              <a:ext cx="1149" cy="772"/>
              <a:chOff x="2880" y="2432"/>
              <a:chExt cx="1149" cy="772"/>
            </a:xfrm>
          </p:grpSpPr>
          <p:sp>
            <p:nvSpPr>
              <p:cNvPr id="349223" name="Rectangle 39"/>
              <p:cNvSpPr>
                <a:spLocks noChangeArrowheads="1"/>
              </p:cNvSpPr>
              <p:nvPr/>
            </p:nvSpPr>
            <p:spPr bwMode="auto">
              <a:xfrm>
                <a:off x="3219" y="2571"/>
                <a:ext cx="122" cy="21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990033"/>
                </a:solidFill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endParaRPr lang="en-GB" sz="1600"/>
              </a:p>
            </p:txBody>
          </p:sp>
          <p:sp>
            <p:nvSpPr>
              <p:cNvPr id="349224" name="Rectangle 40"/>
              <p:cNvSpPr>
                <a:spLocks noChangeArrowheads="1"/>
              </p:cNvSpPr>
              <p:nvPr/>
            </p:nvSpPr>
            <p:spPr bwMode="auto">
              <a:xfrm>
                <a:off x="2880" y="2432"/>
                <a:ext cx="1134" cy="77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990033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225" name="Text Box 41"/>
              <p:cNvSpPr txBox="1">
                <a:spLocks noChangeArrowheads="1"/>
              </p:cNvSpPr>
              <p:nvPr/>
            </p:nvSpPr>
            <p:spPr bwMode="auto">
              <a:xfrm>
                <a:off x="2896" y="2432"/>
                <a:ext cx="1133" cy="2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GB" sz="1600"/>
                  <a:t>MyActionListener </a:t>
                </a:r>
                <a:endParaRPr lang="en-GB" sz="1600"/>
              </a:p>
            </p:txBody>
          </p:sp>
          <p:sp>
            <p:nvSpPr>
              <p:cNvPr id="349226" name="Line 42"/>
              <p:cNvSpPr>
                <a:spLocks noChangeShapeType="1"/>
              </p:cNvSpPr>
              <p:nvPr/>
            </p:nvSpPr>
            <p:spPr bwMode="auto">
              <a:xfrm>
                <a:off x="2880" y="2705"/>
                <a:ext cx="1134" cy="0"/>
              </a:xfrm>
              <a:prstGeom prst="line">
                <a:avLst/>
              </a:prstGeom>
              <a:noFill/>
              <a:ln w="9525">
                <a:solidFill>
                  <a:srgbClr val="990033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27" name="Line 43"/>
              <p:cNvSpPr>
                <a:spLocks noChangeShapeType="1"/>
              </p:cNvSpPr>
              <p:nvPr/>
            </p:nvSpPr>
            <p:spPr bwMode="auto">
              <a:xfrm>
                <a:off x="2880" y="2931"/>
                <a:ext cx="1134" cy="0"/>
              </a:xfrm>
              <a:prstGeom prst="line">
                <a:avLst/>
              </a:prstGeom>
              <a:noFill/>
              <a:ln w="9525">
                <a:solidFill>
                  <a:srgbClr val="990033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228" name="Group 44"/>
            <p:cNvGrpSpPr/>
            <p:nvPr/>
          </p:nvGrpSpPr>
          <p:grpSpPr bwMode="auto">
            <a:xfrm>
              <a:off x="1338" y="3339"/>
              <a:ext cx="2017" cy="620"/>
              <a:chOff x="1338" y="3339"/>
              <a:chExt cx="2017" cy="620"/>
            </a:xfrm>
          </p:grpSpPr>
          <p:sp>
            <p:nvSpPr>
              <p:cNvPr id="349229" name="AutoShape 45"/>
              <p:cNvSpPr>
                <a:spLocks noChangeArrowheads="1"/>
              </p:cNvSpPr>
              <p:nvPr/>
            </p:nvSpPr>
            <p:spPr bwMode="auto">
              <a:xfrm>
                <a:off x="1338" y="3339"/>
                <a:ext cx="136" cy="24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230" name="Line 46"/>
              <p:cNvSpPr>
                <a:spLocks noChangeShapeType="1"/>
              </p:cNvSpPr>
              <p:nvPr/>
            </p:nvSpPr>
            <p:spPr bwMode="auto">
              <a:xfrm>
                <a:off x="1410" y="3596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31" name="Line 47"/>
              <p:cNvSpPr>
                <a:spLocks noChangeShapeType="1"/>
              </p:cNvSpPr>
              <p:nvPr/>
            </p:nvSpPr>
            <p:spPr bwMode="auto">
              <a:xfrm>
                <a:off x="1410" y="3959"/>
                <a:ext cx="19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32" name="Line 48"/>
              <p:cNvSpPr>
                <a:spLocks noChangeShapeType="1"/>
              </p:cNvSpPr>
              <p:nvPr/>
            </p:nvSpPr>
            <p:spPr bwMode="auto">
              <a:xfrm flipV="1">
                <a:off x="3355" y="3340"/>
                <a:ext cx="0" cy="6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233" name="Group 49"/>
            <p:cNvGrpSpPr/>
            <p:nvPr/>
          </p:nvGrpSpPr>
          <p:grpSpPr bwMode="auto">
            <a:xfrm>
              <a:off x="3814" y="3339"/>
              <a:ext cx="1273" cy="620"/>
              <a:chOff x="3814" y="3339"/>
              <a:chExt cx="1273" cy="620"/>
            </a:xfrm>
          </p:grpSpPr>
          <p:sp>
            <p:nvSpPr>
              <p:cNvPr id="349234" name="Line 50"/>
              <p:cNvSpPr>
                <a:spLocks noChangeShapeType="1"/>
              </p:cNvSpPr>
              <p:nvPr/>
            </p:nvSpPr>
            <p:spPr bwMode="auto">
              <a:xfrm rot="5400000">
                <a:off x="3504" y="3650"/>
                <a:ext cx="61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35" name="Line 51"/>
              <p:cNvSpPr>
                <a:spLocks noChangeShapeType="1"/>
              </p:cNvSpPr>
              <p:nvPr/>
            </p:nvSpPr>
            <p:spPr bwMode="auto">
              <a:xfrm>
                <a:off x="3814" y="3959"/>
                <a:ext cx="1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36" name="Line 52"/>
              <p:cNvSpPr>
                <a:spLocks noChangeShapeType="1"/>
              </p:cNvSpPr>
              <p:nvPr/>
            </p:nvSpPr>
            <p:spPr bwMode="auto">
              <a:xfrm flipV="1">
                <a:off x="5019" y="3346"/>
                <a:ext cx="0" cy="6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37" name="AutoShape 53"/>
              <p:cNvSpPr>
                <a:spLocks noChangeArrowheads="1"/>
              </p:cNvSpPr>
              <p:nvPr/>
            </p:nvSpPr>
            <p:spPr bwMode="auto">
              <a:xfrm>
                <a:off x="4951" y="3339"/>
                <a:ext cx="136" cy="24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49238" name="Text Box 54"/>
          <p:cNvSpPr txBox="1">
            <a:spLocks noChangeArrowheads="1"/>
          </p:cNvSpPr>
          <p:nvPr/>
        </p:nvSpPr>
        <p:spPr bwMode="auto">
          <a:xfrm>
            <a:off x="3900488" y="123825"/>
            <a:ext cx="5081587" cy="925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GB"/>
              <a:t>processActionEvent(): Processes action events occurring on this button by dispatching them to any registered ActionListener objects.  </a:t>
            </a:r>
            <a:endParaRPr lang="en-US"/>
          </a:p>
        </p:txBody>
      </p:sp>
      <p:sp>
        <p:nvSpPr>
          <p:cNvPr id="349239" name="Text Box 55"/>
          <p:cNvSpPr txBox="1">
            <a:spLocks noChangeArrowheads="1"/>
          </p:cNvSpPr>
          <p:nvPr/>
        </p:nvSpPr>
        <p:spPr bwMode="auto">
          <a:xfrm>
            <a:off x="4481513" y="1165225"/>
            <a:ext cx="4495800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GB"/>
              <a:t>actionPerformed(): Invoked when an action occurs.   </a:t>
            </a:r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4860290" y="2896870"/>
            <a:ext cx="1661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</a:t>
            </a:r>
            <a:r>
              <a:rPr lang="en-US" altLang="zh-CN"/>
              <a:t>perform</a:t>
            </a:r>
            <a:endParaRPr lang="en-US" altLang="zh-CN"/>
          </a:p>
          <a:p>
            <a:r>
              <a:rPr lang="zh-CN" altLang="en-US"/>
              <a:t>重写</a:t>
            </a:r>
            <a:r>
              <a:rPr lang="en-US" altLang="zh-CN"/>
              <a:t>calculate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910455" y="5648960"/>
            <a:ext cx="1390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继承</a:t>
            </a:r>
            <a:r>
              <a:rPr lang="zh-CN" altLang="en-US"/>
              <a:t>类</a:t>
            </a:r>
            <a:endParaRPr lang="zh-CN" altLang="en-US"/>
          </a:p>
          <a:p>
            <a:r>
              <a:rPr lang="zh-CN" altLang="en-US"/>
              <a:t>实现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10005" y="1551305"/>
            <a:ext cx="1816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考试可能</a:t>
            </a:r>
            <a:r>
              <a:rPr lang="zh-CN" altLang="en-US"/>
              <a:t>会考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E544-81F1-4D65-A214-1FE9547C8C62}" type="slidenum">
              <a:rPr lang="en-GB"/>
            </a:fld>
            <a:endParaRPr lang="en-GB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2141" y="332656"/>
            <a:ext cx="7793037" cy="904875"/>
          </a:xfrm>
        </p:spPr>
        <p:txBody>
          <a:bodyPr/>
          <a:lstStyle/>
          <a:p>
            <a:r>
              <a:rPr lang="en-GB" dirty="0"/>
              <a:t>The alternative to adaptation</a:t>
            </a:r>
            <a:endParaRPr lang="en-US" dirty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Without using any form of adapter, you could edit the source code for an existing class (e.g. </a:t>
            </a:r>
            <a:r>
              <a:rPr lang="en-GB" sz="2800" dirty="0" err="1"/>
              <a:t>LoanCalculator</a:t>
            </a:r>
            <a:r>
              <a:rPr lang="en-GB" sz="2800" dirty="0"/>
              <a:t>) and make it implement the necessary interface (e.g. </a:t>
            </a:r>
            <a:r>
              <a:rPr lang="en-GB" sz="2800" dirty="0" err="1"/>
              <a:t>ActionListener</a:t>
            </a:r>
            <a:r>
              <a:rPr lang="en-GB" sz="2800" dirty="0"/>
              <a:t>)</a:t>
            </a:r>
            <a:endParaRPr lang="en-GB" sz="2800" dirty="0"/>
          </a:p>
          <a:p>
            <a:pPr>
              <a:lnSpc>
                <a:spcPct val="90000"/>
              </a:lnSpc>
            </a:pPr>
            <a:r>
              <a:rPr lang="en-GB" sz="2800" dirty="0"/>
              <a:t>This is </a:t>
            </a:r>
            <a:r>
              <a:rPr lang="en-GB" sz="2800" dirty="0" smtClean="0"/>
              <a:t>not so attractive:</a:t>
            </a:r>
            <a:endParaRPr lang="en-GB" sz="2800" dirty="0"/>
          </a:p>
          <a:p>
            <a:pPr lvl="1">
              <a:lnSpc>
                <a:spcPct val="90000"/>
              </a:lnSpc>
            </a:pPr>
            <a:r>
              <a:rPr lang="en-GB" sz="2400" dirty="0"/>
              <a:t>It means fiddling with </a:t>
            </a:r>
            <a:r>
              <a:rPr lang="en-GB" sz="2400" dirty="0" err="1"/>
              <a:t>LoanCalculator’s</a:t>
            </a:r>
            <a:r>
              <a:rPr lang="en-GB" sz="2400" dirty="0"/>
              <a:t> source code which could introduce bugs into the </a:t>
            </a:r>
            <a:r>
              <a:rPr lang="en-GB" sz="2400" dirty="0" err="1"/>
              <a:t>LoanCalculator</a:t>
            </a:r>
            <a:r>
              <a:rPr lang="en-GB" sz="2400" dirty="0"/>
              <a:t> class</a:t>
            </a: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en-GB" sz="2400" dirty="0"/>
              <a:t>You may not have the source code for </a:t>
            </a:r>
            <a:r>
              <a:rPr lang="en-GB" sz="2400" dirty="0" err="1"/>
              <a:t>LoanCalculator</a:t>
            </a:r>
            <a:r>
              <a:rPr lang="en-GB" sz="2400" dirty="0"/>
              <a:t> in any case</a:t>
            </a: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en-GB" sz="2400" dirty="0"/>
              <a:t>Do you rebuild every socket in a foreign country / electronic device or do you use an adapter? 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8424-A5DA-40C1-882F-5CF228BD9312}" type="slidenum">
              <a:rPr lang="en-GB"/>
            </a:fld>
            <a:endParaRPr lang="en-GB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458787"/>
            <a:ext cx="7793037" cy="904875"/>
          </a:xfrm>
        </p:spPr>
        <p:txBody>
          <a:bodyPr/>
          <a:lstStyle/>
          <a:p>
            <a:r>
              <a:rPr lang="en-GB" dirty="0"/>
              <a:t>Design objectives fulfilled</a:t>
            </a:r>
            <a:endParaRPr lang="en-US" dirty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8641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800" dirty="0"/>
              <a:t>Adaptation contributes to meeting the following design objectives:</a:t>
            </a:r>
            <a:endParaRPr lang="en-GB" sz="2800" dirty="0"/>
          </a:p>
          <a:p>
            <a:pPr lvl="1">
              <a:lnSpc>
                <a:spcPct val="80000"/>
              </a:lnSpc>
            </a:pPr>
            <a:r>
              <a:rPr lang="en-GB" sz="2400" dirty="0"/>
              <a:t>Flexibility</a:t>
            </a:r>
            <a:endParaRPr lang="en-GB" sz="2400" dirty="0"/>
          </a:p>
          <a:p>
            <a:pPr lvl="2">
              <a:lnSpc>
                <a:spcPct val="80000"/>
              </a:lnSpc>
            </a:pPr>
            <a:r>
              <a:rPr lang="en-GB" sz="2200" dirty="0"/>
              <a:t>Frameworks can be developed which will work with unanticipated classes</a:t>
            </a:r>
            <a:endParaRPr lang="en-GB" sz="2200" dirty="0"/>
          </a:p>
          <a:p>
            <a:pPr lvl="1">
              <a:lnSpc>
                <a:spcPct val="80000"/>
              </a:lnSpc>
            </a:pPr>
            <a:r>
              <a:rPr lang="en-GB" sz="2400" dirty="0"/>
              <a:t>Reusability</a:t>
            </a:r>
            <a:endParaRPr lang="en-GB" sz="2400" dirty="0"/>
          </a:p>
          <a:p>
            <a:pPr lvl="2">
              <a:lnSpc>
                <a:spcPct val="80000"/>
              </a:lnSpc>
            </a:pPr>
            <a:r>
              <a:rPr lang="en-GB" sz="2200" dirty="0"/>
              <a:t>Existing classes that implement useful functionality can be reused</a:t>
            </a:r>
            <a:endParaRPr lang="en-GB" sz="2200" dirty="0"/>
          </a:p>
          <a:p>
            <a:pPr lvl="1">
              <a:lnSpc>
                <a:spcPct val="80000"/>
              </a:lnSpc>
            </a:pPr>
            <a:r>
              <a:rPr lang="en-GB" sz="2400" dirty="0"/>
              <a:t>Robustness</a:t>
            </a:r>
            <a:endParaRPr lang="en-GB" sz="2400" dirty="0"/>
          </a:p>
          <a:p>
            <a:pPr lvl="2">
              <a:lnSpc>
                <a:spcPct val="80000"/>
              </a:lnSpc>
            </a:pPr>
            <a:r>
              <a:rPr lang="en-GB" sz="2200" dirty="0"/>
              <a:t>As a consequence of reusability, existing classes are reused without modification. This avoids the potential to introduce bugs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29E7-8B00-45D4-BB6D-441D581C7FCA}" type="slidenum">
              <a:rPr lang="en-GB"/>
            </a:fld>
            <a:endParaRPr lang="en-GB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Observation</a:t>
            </a:r>
            <a:endParaRPr 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256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A Button object maintains a list of references to “</a:t>
            </a:r>
            <a:r>
              <a:rPr lang="en-GB" dirty="0" err="1"/>
              <a:t>ActionListener</a:t>
            </a:r>
            <a:r>
              <a:rPr lang="en-GB" dirty="0"/>
              <a:t> objects”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/>
              <a:t>An </a:t>
            </a:r>
            <a:r>
              <a:rPr lang="en-GB" dirty="0" err="1"/>
              <a:t>ActionListener</a:t>
            </a:r>
            <a:r>
              <a:rPr lang="en-GB" dirty="0"/>
              <a:t> object is any object whose class implements the </a:t>
            </a:r>
            <a:r>
              <a:rPr lang="en-GB" dirty="0" err="1"/>
              <a:t>ActionListener</a:t>
            </a:r>
            <a:r>
              <a:rPr lang="en-GB" dirty="0"/>
              <a:t> interface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A Button object can thus interoperate with an instance of </a:t>
            </a:r>
            <a:r>
              <a:rPr lang="en-GB" b="1" dirty="0"/>
              <a:t>any</a:t>
            </a:r>
            <a:r>
              <a:rPr lang="en-GB" dirty="0"/>
              <a:t> class that implements </a:t>
            </a:r>
            <a:r>
              <a:rPr lang="en-GB" dirty="0" err="1"/>
              <a:t>ActionListener</a:t>
            </a:r>
            <a:endParaRPr lang="en-US" dirty="0"/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352425" y="5876925"/>
            <a:ext cx="8478838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GB" sz="2000" dirty="0">
                <a:latin typeface="Tahoma" panose="020B0604030504040204" pitchFamily="34" charset="0"/>
              </a:rPr>
              <a:t>Button commits to an </a:t>
            </a:r>
            <a:r>
              <a:rPr lang="en-GB" sz="2000" b="1" dirty="0">
                <a:latin typeface="Tahoma" panose="020B0604030504040204" pitchFamily="34" charset="0"/>
              </a:rPr>
              <a:t>interface</a:t>
            </a:r>
            <a:r>
              <a:rPr lang="en-GB" sz="2000" dirty="0">
                <a:latin typeface="Tahoma" panose="020B0604030504040204" pitchFamily="34" charset="0"/>
              </a:rPr>
              <a:t> (</a:t>
            </a:r>
            <a:r>
              <a:rPr lang="en-GB" sz="2000" dirty="0" err="1">
                <a:latin typeface="Tahoma" panose="020B0604030504040204" pitchFamily="34" charset="0"/>
              </a:rPr>
              <a:t>ActionListener</a:t>
            </a:r>
            <a:r>
              <a:rPr lang="en-GB" sz="2000" dirty="0">
                <a:latin typeface="Tahoma" panose="020B0604030504040204" pitchFamily="34" charset="0"/>
              </a:rPr>
              <a:t>) and not a specific class. </a:t>
            </a:r>
            <a:endParaRPr lang="en-GB" sz="2000" dirty="0">
              <a:latin typeface="Tahoma" panose="020B0604030504040204" pitchFamily="34" charset="0"/>
            </a:endParaRPr>
          </a:p>
          <a:p>
            <a:pPr eaLnBrk="0" hangingPunct="0"/>
            <a:r>
              <a:rPr lang="en-GB" sz="2000" dirty="0">
                <a:latin typeface="Tahoma" panose="020B0604030504040204" pitchFamily="34" charset="0"/>
              </a:rPr>
              <a:t>This is a fundamental rule for designing object-oriented software.</a:t>
            </a:r>
            <a:endParaRPr lang="en-US" sz="2000" dirty="0">
              <a:latin typeface="Tahoma" panose="020B0604030504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58260" y="3574415"/>
            <a:ext cx="2689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button</a:t>
            </a:r>
            <a:r>
              <a:rPr lang="zh-CN" altLang="en-US"/>
              <a:t>是一个接口不是</a:t>
            </a:r>
            <a:r>
              <a:rPr lang="zh-CN" altLang="en-US"/>
              <a:t>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  <p:bldP spid="26010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3877-6C75-435D-ADFB-9796F6759F74}" type="slidenum">
              <a:rPr lang="en-GB"/>
            </a:fld>
            <a:endParaRPr lang="en-GB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if ...</a:t>
            </a:r>
            <a:endParaRPr lang="en-US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3884613" cy="4419600"/>
          </a:xfrm>
        </p:spPr>
        <p:txBody>
          <a:bodyPr/>
          <a:lstStyle/>
          <a:p>
            <a:r>
              <a:rPr lang="en-GB" dirty="0"/>
              <a:t>What if the designers of the JDK made </a:t>
            </a:r>
            <a:r>
              <a:rPr lang="en-GB" dirty="0" err="1"/>
              <a:t>ActionListener</a:t>
            </a:r>
            <a:r>
              <a:rPr lang="en-GB" dirty="0"/>
              <a:t> a class rather than an interface</a:t>
            </a:r>
            <a:endParaRPr lang="en-US" dirty="0"/>
          </a:p>
        </p:txBody>
      </p:sp>
      <p:sp>
        <p:nvSpPr>
          <p:cNvPr id="261132" name="AutoShape 12"/>
          <p:cNvSpPr>
            <a:spLocks noChangeArrowheads="1"/>
          </p:cNvSpPr>
          <p:nvPr/>
        </p:nvSpPr>
        <p:spPr bwMode="auto">
          <a:xfrm>
            <a:off x="6040438" y="3243263"/>
            <a:ext cx="215900" cy="3905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1142" name="Group 22"/>
          <p:cNvGrpSpPr/>
          <p:nvPr/>
        </p:nvGrpSpPr>
        <p:grpSpPr bwMode="auto">
          <a:xfrm>
            <a:off x="4722813" y="2017713"/>
            <a:ext cx="1800225" cy="1225550"/>
            <a:chOff x="2880" y="2432"/>
            <a:chExt cx="1134" cy="772"/>
          </a:xfrm>
        </p:grpSpPr>
        <p:sp>
          <p:nvSpPr>
            <p:cNvPr id="261143" name="Rectangle 23"/>
            <p:cNvSpPr>
              <a:spLocks noChangeArrowheads="1"/>
            </p:cNvSpPr>
            <p:nvPr/>
          </p:nvSpPr>
          <p:spPr bwMode="auto">
            <a:xfrm>
              <a:off x="3219" y="2571"/>
              <a:ext cx="122" cy="21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en-GB" sz="1600"/>
            </a:p>
          </p:txBody>
        </p:sp>
        <p:sp>
          <p:nvSpPr>
            <p:cNvPr id="261144" name="Rectangle 24"/>
            <p:cNvSpPr>
              <a:spLocks noChangeArrowheads="1"/>
            </p:cNvSpPr>
            <p:nvPr/>
          </p:nvSpPr>
          <p:spPr bwMode="auto">
            <a:xfrm>
              <a:off x="2880" y="2432"/>
              <a:ext cx="1134" cy="7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45" name="Text Box 25"/>
            <p:cNvSpPr txBox="1">
              <a:spLocks noChangeArrowheads="1"/>
            </p:cNvSpPr>
            <p:nvPr/>
          </p:nvSpPr>
          <p:spPr bwMode="auto">
            <a:xfrm>
              <a:off x="2985" y="2432"/>
              <a:ext cx="962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sz="1600"/>
                <a:t>ActionListener </a:t>
              </a:r>
              <a:endParaRPr lang="en-GB" sz="1600"/>
            </a:p>
          </p:txBody>
        </p:sp>
        <p:sp>
          <p:nvSpPr>
            <p:cNvPr id="261146" name="Line 26"/>
            <p:cNvSpPr>
              <a:spLocks noChangeShapeType="1"/>
            </p:cNvSpPr>
            <p:nvPr/>
          </p:nvSpPr>
          <p:spPr bwMode="auto">
            <a:xfrm>
              <a:off x="2880" y="2705"/>
              <a:ext cx="1134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1147" name="Line 27"/>
            <p:cNvSpPr>
              <a:spLocks noChangeShapeType="1"/>
            </p:cNvSpPr>
            <p:nvPr/>
          </p:nvSpPr>
          <p:spPr bwMode="auto">
            <a:xfrm>
              <a:off x="2880" y="2931"/>
              <a:ext cx="1134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1148" name="Group 28"/>
          <p:cNvGrpSpPr/>
          <p:nvPr/>
        </p:nvGrpSpPr>
        <p:grpSpPr bwMode="auto">
          <a:xfrm>
            <a:off x="6750050" y="2017713"/>
            <a:ext cx="1800225" cy="1225550"/>
            <a:chOff x="2880" y="2432"/>
            <a:chExt cx="1134" cy="772"/>
          </a:xfrm>
        </p:grpSpPr>
        <p:sp>
          <p:nvSpPr>
            <p:cNvPr id="261149" name="Rectangle 29"/>
            <p:cNvSpPr>
              <a:spLocks noChangeArrowheads="1"/>
            </p:cNvSpPr>
            <p:nvPr/>
          </p:nvSpPr>
          <p:spPr bwMode="auto">
            <a:xfrm>
              <a:off x="3219" y="2571"/>
              <a:ext cx="122" cy="21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en-GB" sz="1600"/>
            </a:p>
          </p:txBody>
        </p:sp>
        <p:sp>
          <p:nvSpPr>
            <p:cNvPr id="261150" name="Rectangle 30"/>
            <p:cNvSpPr>
              <a:spLocks noChangeArrowheads="1"/>
            </p:cNvSpPr>
            <p:nvPr/>
          </p:nvSpPr>
          <p:spPr bwMode="auto">
            <a:xfrm>
              <a:off x="2880" y="2432"/>
              <a:ext cx="1134" cy="7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51" name="Text Box 31"/>
            <p:cNvSpPr txBox="1">
              <a:spLocks noChangeArrowheads="1"/>
            </p:cNvSpPr>
            <p:nvPr/>
          </p:nvSpPr>
          <p:spPr bwMode="auto">
            <a:xfrm>
              <a:off x="2965" y="2432"/>
              <a:ext cx="1011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sz="1600"/>
                <a:t>LoanCalculator </a:t>
              </a:r>
              <a:endParaRPr lang="en-GB" sz="1600"/>
            </a:p>
          </p:txBody>
        </p:sp>
        <p:sp>
          <p:nvSpPr>
            <p:cNvPr id="261152" name="Line 32"/>
            <p:cNvSpPr>
              <a:spLocks noChangeShapeType="1"/>
            </p:cNvSpPr>
            <p:nvPr/>
          </p:nvSpPr>
          <p:spPr bwMode="auto">
            <a:xfrm>
              <a:off x="2880" y="2705"/>
              <a:ext cx="1134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1153" name="Line 33"/>
            <p:cNvSpPr>
              <a:spLocks noChangeShapeType="1"/>
            </p:cNvSpPr>
            <p:nvPr/>
          </p:nvSpPr>
          <p:spPr bwMode="auto">
            <a:xfrm>
              <a:off x="2880" y="2931"/>
              <a:ext cx="1134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1154" name="Text Box 34"/>
          <p:cNvSpPr txBox="1">
            <a:spLocks noChangeArrowheads="1"/>
          </p:cNvSpPr>
          <p:nvPr/>
        </p:nvSpPr>
        <p:spPr bwMode="auto">
          <a:xfrm>
            <a:off x="6750050" y="2809875"/>
            <a:ext cx="117792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1600"/>
              <a:t>calculate( )</a:t>
            </a:r>
            <a:endParaRPr lang="en-US" sz="1600"/>
          </a:p>
        </p:txBody>
      </p:sp>
      <p:sp>
        <p:nvSpPr>
          <p:cNvPr id="261155" name="Text Box 35"/>
          <p:cNvSpPr txBox="1">
            <a:spLocks noChangeArrowheads="1"/>
          </p:cNvSpPr>
          <p:nvPr/>
        </p:nvSpPr>
        <p:spPr bwMode="auto">
          <a:xfrm>
            <a:off x="4722813" y="2809875"/>
            <a:ext cx="1868487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1600"/>
              <a:t>actionPerformed( )</a:t>
            </a:r>
            <a:endParaRPr lang="en-US" sz="1600"/>
          </a:p>
        </p:txBody>
      </p:sp>
      <p:sp>
        <p:nvSpPr>
          <p:cNvPr id="261156" name="Line 36"/>
          <p:cNvSpPr>
            <a:spLocks noChangeShapeType="1"/>
          </p:cNvSpPr>
          <p:nvPr/>
        </p:nvSpPr>
        <p:spPr bwMode="auto">
          <a:xfrm>
            <a:off x="6167438" y="3633788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1157" name="AutoShape 37"/>
          <p:cNvSpPr>
            <a:spLocks noChangeArrowheads="1"/>
          </p:cNvSpPr>
          <p:nvPr/>
        </p:nvSpPr>
        <p:spPr bwMode="auto">
          <a:xfrm>
            <a:off x="6926263" y="3243263"/>
            <a:ext cx="215900" cy="3905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58" name="Line 38"/>
          <p:cNvSpPr>
            <a:spLocks noChangeShapeType="1"/>
          </p:cNvSpPr>
          <p:nvPr/>
        </p:nvSpPr>
        <p:spPr bwMode="auto">
          <a:xfrm>
            <a:off x="7034213" y="3633788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61125" name="Group 5"/>
          <p:cNvGrpSpPr/>
          <p:nvPr/>
        </p:nvGrpSpPr>
        <p:grpSpPr bwMode="auto">
          <a:xfrm>
            <a:off x="5610225" y="3994150"/>
            <a:ext cx="1824038" cy="1225550"/>
            <a:chOff x="2880" y="2432"/>
            <a:chExt cx="1149" cy="772"/>
          </a:xfrm>
        </p:grpSpPr>
        <p:sp>
          <p:nvSpPr>
            <p:cNvPr id="261126" name="Rectangle 6"/>
            <p:cNvSpPr>
              <a:spLocks noChangeArrowheads="1"/>
            </p:cNvSpPr>
            <p:nvPr/>
          </p:nvSpPr>
          <p:spPr bwMode="auto">
            <a:xfrm>
              <a:off x="3219" y="2571"/>
              <a:ext cx="122" cy="21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en-GB" sz="1600"/>
            </a:p>
          </p:txBody>
        </p:sp>
        <p:sp>
          <p:nvSpPr>
            <p:cNvPr id="261127" name="Rectangle 7"/>
            <p:cNvSpPr>
              <a:spLocks noChangeArrowheads="1"/>
            </p:cNvSpPr>
            <p:nvPr/>
          </p:nvSpPr>
          <p:spPr bwMode="auto">
            <a:xfrm>
              <a:off x="2880" y="2432"/>
              <a:ext cx="1134" cy="7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28" name="Text Box 8"/>
            <p:cNvSpPr txBox="1">
              <a:spLocks noChangeArrowheads="1"/>
            </p:cNvSpPr>
            <p:nvPr/>
          </p:nvSpPr>
          <p:spPr bwMode="auto">
            <a:xfrm>
              <a:off x="2896" y="2432"/>
              <a:ext cx="1133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sz="1600"/>
                <a:t>MyActionListener </a:t>
              </a:r>
              <a:endParaRPr lang="en-GB" sz="1600"/>
            </a:p>
          </p:txBody>
        </p:sp>
        <p:sp>
          <p:nvSpPr>
            <p:cNvPr id="261129" name="Line 9"/>
            <p:cNvSpPr>
              <a:spLocks noChangeShapeType="1"/>
            </p:cNvSpPr>
            <p:nvPr/>
          </p:nvSpPr>
          <p:spPr bwMode="auto">
            <a:xfrm>
              <a:off x="2880" y="2705"/>
              <a:ext cx="1134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1130" name="Line 10"/>
            <p:cNvSpPr>
              <a:spLocks noChangeShapeType="1"/>
            </p:cNvSpPr>
            <p:nvPr/>
          </p:nvSpPr>
          <p:spPr bwMode="auto">
            <a:xfrm>
              <a:off x="2880" y="2931"/>
              <a:ext cx="1134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1163" name="Group 43"/>
          <p:cNvGrpSpPr/>
          <p:nvPr/>
        </p:nvGrpSpPr>
        <p:grpSpPr bwMode="auto">
          <a:xfrm>
            <a:off x="182563" y="2941638"/>
            <a:ext cx="7859712" cy="3686175"/>
            <a:chOff x="115" y="1853"/>
            <a:chExt cx="4951" cy="2322"/>
          </a:xfrm>
        </p:grpSpPr>
        <p:grpSp>
          <p:nvGrpSpPr>
            <p:cNvPr id="261162" name="Group 42"/>
            <p:cNvGrpSpPr/>
            <p:nvPr/>
          </p:nvGrpSpPr>
          <p:grpSpPr bwMode="auto">
            <a:xfrm>
              <a:off x="115" y="1853"/>
              <a:ext cx="4638" cy="1272"/>
              <a:chOff x="115" y="1853"/>
              <a:chExt cx="4638" cy="1272"/>
            </a:xfrm>
          </p:grpSpPr>
          <p:sp>
            <p:nvSpPr>
              <p:cNvPr id="261159" name="Text Box 39"/>
              <p:cNvSpPr txBox="1">
                <a:spLocks noChangeArrowheads="1"/>
              </p:cNvSpPr>
              <p:nvPr/>
            </p:nvSpPr>
            <p:spPr bwMode="auto">
              <a:xfrm>
                <a:off x="4109" y="1853"/>
                <a:ext cx="644" cy="6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6600">
                    <a:solidFill>
                      <a:schemeClr val="hlink"/>
                    </a:solidFill>
                    <a:latin typeface="Tahoma" panose="020B0604030504040204" pitchFamily="34" charset="0"/>
                    <a:sym typeface="Webdings" panose="05030102010509060703" pitchFamily="18" charset="2"/>
                  </a:rPr>
                  <a:t></a:t>
                </a:r>
                <a:endParaRPr lang="en-GB" sz="6600">
                  <a:solidFill>
                    <a:schemeClr val="hlink"/>
                  </a:solidFill>
                  <a:latin typeface="Tahoma" panose="020B0604030504040204" pitchFamily="34" charset="0"/>
                  <a:sym typeface="Webdings" panose="05030102010509060703" pitchFamily="18" charset="2"/>
                </a:endParaRPr>
              </a:p>
            </p:txBody>
          </p:sp>
          <p:sp>
            <p:nvSpPr>
              <p:cNvPr id="261160" name="Text Box 40"/>
              <p:cNvSpPr txBox="1">
                <a:spLocks noChangeArrowheads="1"/>
              </p:cNvSpPr>
              <p:nvPr/>
            </p:nvSpPr>
            <p:spPr bwMode="auto">
              <a:xfrm>
                <a:off x="115" y="2485"/>
                <a:ext cx="3216" cy="6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2000">
                    <a:latin typeface="Tahoma" panose="020B0604030504040204" pitchFamily="34" charset="0"/>
                  </a:rPr>
                  <a:t>The Java language supports single inheritance (i.e. a Java class has at most one superclass).</a:t>
                </a:r>
                <a:endParaRPr lang="en-US" sz="20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261161" name="Text Box 41"/>
            <p:cNvSpPr txBox="1">
              <a:spLocks noChangeArrowheads="1"/>
            </p:cNvSpPr>
            <p:nvPr/>
          </p:nvSpPr>
          <p:spPr bwMode="auto">
            <a:xfrm>
              <a:off x="130" y="3343"/>
              <a:ext cx="4936" cy="8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eaLnBrk="0" hangingPunct="0"/>
              <a:r>
                <a:rPr lang="en-GB" sz="2000" dirty="0">
                  <a:latin typeface="Tahoma" panose="020B0604030504040204" pitchFamily="34" charset="0"/>
                </a:rPr>
                <a:t>When designing frameworks, it’s best to provide interfaces that must be implemented, rather than classes that must be </a:t>
              </a:r>
              <a:r>
                <a:rPr lang="en-GB" sz="2000" dirty="0" err="1">
                  <a:latin typeface="Tahoma" panose="020B0604030504040204" pitchFamily="34" charset="0"/>
                </a:rPr>
                <a:t>subclassed</a:t>
              </a:r>
              <a:r>
                <a:rPr lang="en-GB" sz="2000" dirty="0">
                  <a:latin typeface="Tahoma" panose="020B0604030504040204" pitchFamily="34" charset="0"/>
                </a:rPr>
                <a:t>.</a:t>
              </a:r>
              <a:endParaRPr lang="en-GB" sz="2000" dirty="0">
                <a:latin typeface="Tahoma" panose="020B0604030504040204" pitchFamily="34" charset="0"/>
              </a:endParaRPr>
            </a:p>
            <a:p>
              <a:pPr eaLnBrk="0" hangingPunct="0"/>
              <a:r>
                <a:rPr lang="en-GB" sz="2000" dirty="0">
                  <a:latin typeface="Tahoma" panose="020B0604030504040204" pitchFamily="34" charset="0"/>
                </a:rPr>
                <a:t>There is no reason for </a:t>
              </a:r>
              <a:r>
                <a:rPr lang="en-GB" sz="2000" dirty="0" err="1">
                  <a:latin typeface="Tahoma" panose="020B0604030504040204" pitchFamily="34" charset="0"/>
                </a:rPr>
                <a:t>ActionListener</a:t>
              </a:r>
              <a:r>
                <a:rPr lang="en-GB" sz="2000" dirty="0">
                  <a:latin typeface="Tahoma" panose="020B0604030504040204" pitchFamily="34" charset="0"/>
                </a:rPr>
                <a:t> to be a class – it has no interesting state to inherit and it has no default behaviour.</a:t>
              </a:r>
              <a:endParaRPr lang="en-GB" sz="2000" dirty="0">
                <a:latin typeface="Tahoma" panose="020B060403050404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395720" y="4474845"/>
            <a:ext cx="1200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适配器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38115" y="1654175"/>
            <a:ext cx="845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button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288530" y="3761740"/>
            <a:ext cx="1731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问题：</a:t>
            </a:r>
            <a:r>
              <a:rPr lang="zh-CN" altLang="en-US"/>
              <a:t>多继承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5EE5-A59B-40AB-834A-4738EE4635E9}" type="slidenum">
              <a:rPr lang="en-GB"/>
            </a:fld>
            <a:endParaRPr lang="en-GB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Adapter design pattern</a:t>
            </a:r>
            <a:endParaRPr lang="en-US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92300"/>
            <a:ext cx="79248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800" dirty="0"/>
              <a:t>Intent</a:t>
            </a:r>
            <a:endParaRPr lang="en-GB" sz="28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Convert the interface of a class (A) into another interface (B) clients (C) expect. 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Adapter lets classes work together that couldn’t otherwise because of incompatible interfaces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GB" sz="2800" dirty="0"/>
              <a:t>Use the Adapter pattern when</a:t>
            </a:r>
            <a:endParaRPr lang="en-GB" sz="2800" dirty="0"/>
          </a:p>
          <a:p>
            <a:pPr lvl="1">
              <a:lnSpc>
                <a:spcPct val="80000"/>
              </a:lnSpc>
            </a:pPr>
            <a:r>
              <a:rPr lang="en-GB" sz="2400" dirty="0"/>
              <a:t>You want to use an existing class, and its interface does not match the one you need</a:t>
            </a:r>
            <a:endParaRPr lang="en-GB" sz="2400" dirty="0"/>
          </a:p>
          <a:p>
            <a:pPr lvl="1">
              <a:lnSpc>
                <a:spcPct val="80000"/>
              </a:lnSpc>
            </a:pPr>
            <a:r>
              <a:rPr lang="en-GB" sz="2400" dirty="0"/>
              <a:t>You want to create a reusable class that cooperates with unrelated or unforeseen classes</a:t>
            </a:r>
            <a:endParaRPr lang="en-GB" sz="2400" dirty="0"/>
          </a:p>
          <a:p>
            <a:pPr>
              <a:lnSpc>
                <a:spcPct val="80000"/>
              </a:lnSpc>
            </a:pPr>
            <a:r>
              <a:rPr lang="en-GB" sz="2800" dirty="0"/>
              <a:t>Structural design pattern: Class and Object composition </a:t>
            </a:r>
            <a:endParaRPr lang="en-US" sz="2800" dirty="0"/>
          </a:p>
        </p:txBody>
      </p:sp>
      <p:pic>
        <p:nvPicPr>
          <p:cNvPr id="266244" name="Picture 4" descr="Adapter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60913" y="1387475"/>
            <a:ext cx="796925" cy="796925"/>
          </a:xfrm>
          <a:prstGeom prst="rect">
            <a:avLst/>
          </a:prstGeom>
          <a:noFill/>
        </p:spPr>
      </p:pic>
      <p:pic>
        <p:nvPicPr>
          <p:cNvPr id="266245" name="Picture 5" descr="u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6825" y="1422400"/>
            <a:ext cx="652463" cy="608013"/>
          </a:xfrm>
          <a:prstGeom prst="rect">
            <a:avLst/>
          </a:prstGeom>
          <a:noFill/>
        </p:spPr>
      </p:pic>
      <p:pic>
        <p:nvPicPr>
          <p:cNvPr id="266246" name="Picture 6" descr="GermanPlu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2950" y="1427163"/>
            <a:ext cx="584200" cy="587375"/>
          </a:xfrm>
          <a:prstGeom prst="rect">
            <a:avLst/>
          </a:prstGeom>
          <a:noFill/>
        </p:spPr>
      </p:pic>
      <p:sp>
        <p:nvSpPr>
          <p:cNvPr id="266247" name="Text Box 7"/>
          <p:cNvSpPr txBox="1">
            <a:spLocks noChangeArrowheads="1"/>
          </p:cNvSpPr>
          <p:nvPr/>
        </p:nvSpPr>
        <p:spPr bwMode="auto">
          <a:xfrm>
            <a:off x="2828925" y="1511300"/>
            <a:ext cx="3302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Tahoma" panose="020B0604030504040204" pitchFamily="34" charset="0"/>
              </a:rPr>
              <a:t>A</a:t>
            </a:r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266256" name="Text Box 16"/>
          <p:cNvSpPr txBox="1">
            <a:spLocks noChangeArrowheads="1"/>
          </p:cNvSpPr>
          <p:nvPr/>
        </p:nvSpPr>
        <p:spPr bwMode="auto">
          <a:xfrm>
            <a:off x="4387850" y="1528763"/>
            <a:ext cx="3302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Tahoma" panose="020B0604030504040204" pitchFamily="34" charset="0"/>
              </a:rPr>
              <a:t>B</a:t>
            </a:r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266257" name="Text Box 17"/>
          <p:cNvSpPr txBox="1">
            <a:spLocks noChangeArrowheads="1"/>
          </p:cNvSpPr>
          <p:nvPr/>
        </p:nvSpPr>
        <p:spPr bwMode="auto">
          <a:xfrm>
            <a:off x="5929313" y="1546225"/>
            <a:ext cx="3302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Tahoma" panose="020B0604030504040204" pitchFamily="34" charset="0"/>
              </a:rPr>
              <a:t>C</a:t>
            </a:r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01030" y="3488690"/>
            <a:ext cx="861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兼容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38020" y="6163310"/>
            <a:ext cx="2944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类和对象的</a:t>
            </a:r>
            <a:r>
              <a:rPr lang="zh-CN" altLang="en-US"/>
              <a:t>组装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067B-05FD-40FD-A517-EBCC12F00176}" type="slidenum">
              <a:rPr lang="en-GB"/>
            </a:fld>
            <a:endParaRPr lang="en-GB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Today’s Focus</a:t>
            </a:r>
            <a:endParaRPr lang="en-GB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are design patterns?</a:t>
            </a:r>
            <a:endParaRPr lang="en-GB" dirty="0"/>
          </a:p>
          <a:p>
            <a:r>
              <a:rPr lang="en-GB" dirty="0"/>
              <a:t>Design patterns:</a:t>
            </a:r>
            <a:endParaRPr lang="en-GB" dirty="0"/>
          </a:p>
          <a:p>
            <a:pPr lvl="1"/>
            <a:r>
              <a:rPr lang="en-GB" dirty="0"/>
              <a:t>Observer</a:t>
            </a:r>
            <a:endParaRPr lang="en-GB" dirty="0"/>
          </a:p>
          <a:p>
            <a:pPr lvl="1"/>
            <a:r>
              <a:rPr lang="en-GB" dirty="0"/>
              <a:t>Singleton</a:t>
            </a:r>
            <a:endParaRPr lang="en-GB" dirty="0"/>
          </a:p>
          <a:p>
            <a:pPr lvl="1"/>
            <a:r>
              <a:rPr lang="en-GB" dirty="0"/>
              <a:t>Adapter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3F2F-1390-4133-8556-6FBCCA706790}" type="slidenum">
              <a:rPr lang="en-GB"/>
            </a:fld>
            <a:endParaRPr lang="en-GB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2063" y="228600"/>
            <a:ext cx="6948487" cy="914400"/>
          </a:xfrm>
        </p:spPr>
        <p:txBody>
          <a:bodyPr/>
          <a:lstStyle/>
          <a:p>
            <a:r>
              <a:rPr lang="en-GB" dirty="0"/>
              <a:t>Class adapter</a:t>
            </a:r>
            <a:endParaRPr lang="en-US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924800" cy="2127250"/>
          </a:xfrm>
        </p:spPr>
        <p:txBody>
          <a:bodyPr/>
          <a:lstStyle/>
          <a:p>
            <a:r>
              <a:rPr lang="en-US" sz="2800"/>
              <a:t>Class adapter</a:t>
            </a:r>
            <a:endParaRPr lang="en-US" sz="2800"/>
          </a:p>
          <a:p>
            <a:pPr lvl="1"/>
            <a:r>
              <a:rPr lang="en-US" sz="2600"/>
              <a:t>Adapter adapts Adaptee by inheriting from it and implementing the Target interface</a:t>
            </a:r>
            <a:endParaRPr lang="en-US" sz="2600"/>
          </a:p>
          <a:p>
            <a:endParaRPr lang="en-US" sz="2800"/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4446588" y="3751263"/>
            <a:ext cx="1371600" cy="66357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4862513" y="3795713"/>
            <a:ext cx="565150" cy="182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200" dirty="0">
                <a:solidFill>
                  <a:srgbClr val="000000"/>
                </a:solidFill>
              </a:rPr>
              <a:t>Adaptee</a:t>
            </a:r>
            <a:endParaRPr lang="en-GB" sz="2400" dirty="0"/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4446588" y="3987800"/>
            <a:ext cx="1371600" cy="427038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4446588" y="4078288"/>
            <a:ext cx="1371600" cy="336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4516438" y="4154488"/>
            <a:ext cx="1173162" cy="182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200">
                <a:solidFill>
                  <a:srgbClr val="000000"/>
                </a:solidFill>
              </a:rPr>
              <a:t>specificRequest()</a:t>
            </a:r>
            <a:endParaRPr lang="en-GB" sz="2400"/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3805238" y="5418138"/>
            <a:ext cx="820737" cy="674687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3962400" y="5462588"/>
            <a:ext cx="531813" cy="182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200">
                <a:solidFill>
                  <a:srgbClr val="000000"/>
                </a:solidFill>
              </a:rPr>
              <a:t>Adapter</a:t>
            </a:r>
            <a:endParaRPr lang="en-GB" sz="2400"/>
          </a:p>
        </p:txBody>
      </p:sp>
      <p:sp>
        <p:nvSpPr>
          <p:cNvPr id="267275" name="Rectangle 11"/>
          <p:cNvSpPr>
            <a:spLocks noChangeArrowheads="1"/>
          </p:cNvSpPr>
          <p:nvPr/>
        </p:nvSpPr>
        <p:spPr bwMode="auto">
          <a:xfrm>
            <a:off x="3805238" y="5654675"/>
            <a:ext cx="820737" cy="43815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67276" name="Rectangle 12"/>
          <p:cNvSpPr>
            <a:spLocks noChangeArrowheads="1"/>
          </p:cNvSpPr>
          <p:nvPr/>
        </p:nvSpPr>
        <p:spPr bwMode="auto">
          <a:xfrm>
            <a:off x="3805238" y="5743575"/>
            <a:ext cx="820737" cy="349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67277" name="Rectangle 13"/>
          <p:cNvSpPr>
            <a:spLocks noChangeArrowheads="1"/>
          </p:cNvSpPr>
          <p:nvPr/>
        </p:nvSpPr>
        <p:spPr bwMode="auto">
          <a:xfrm>
            <a:off x="3906838" y="5830888"/>
            <a:ext cx="608012" cy="182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200">
                <a:solidFill>
                  <a:srgbClr val="000000"/>
                </a:solidFill>
              </a:rPr>
              <a:t>request()</a:t>
            </a:r>
            <a:endParaRPr lang="en-GB" sz="2400"/>
          </a:p>
        </p:txBody>
      </p:sp>
      <p:sp>
        <p:nvSpPr>
          <p:cNvPr id="267278" name="Freeform 14"/>
          <p:cNvSpPr/>
          <p:nvPr/>
        </p:nvSpPr>
        <p:spPr bwMode="auto">
          <a:xfrm>
            <a:off x="6156325" y="5360988"/>
            <a:ext cx="1731963" cy="652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6" y="0"/>
              </a:cxn>
              <a:cxn ang="0">
                <a:pos x="1091" y="85"/>
              </a:cxn>
              <a:cxn ang="0">
                <a:pos x="1091" y="411"/>
              </a:cxn>
              <a:cxn ang="0">
                <a:pos x="0" y="411"/>
              </a:cxn>
              <a:cxn ang="0">
                <a:pos x="0" y="0"/>
              </a:cxn>
            </a:cxnLst>
            <a:rect l="0" t="0" r="r" b="b"/>
            <a:pathLst>
              <a:path w="1091" h="411">
                <a:moveTo>
                  <a:pt x="0" y="0"/>
                </a:moveTo>
                <a:lnTo>
                  <a:pt x="1006" y="0"/>
                </a:lnTo>
                <a:lnTo>
                  <a:pt x="1091" y="85"/>
                </a:lnTo>
                <a:lnTo>
                  <a:pt x="1091" y="411"/>
                </a:lnTo>
                <a:lnTo>
                  <a:pt x="0" y="411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990033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67279" name="Freeform 15"/>
          <p:cNvSpPr/>
          <p:nvPr/>
        </p:nvSpPr>
        <p:spPr bwMode="auto">
          <a:xfrm>
            <a:off x="6156325" y="5360988"/>
            <a:ext cx="1731963" cy="652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2" y="0"/>
              </a:cxn>
              <a:cxn ang="0">
                <a:pos x="154" y="12"/>
              </a:cxn>
              <a:cxn ang="0">
                <a:pos x="154" y="58"/>
              </a:cxn>
              <a:cxn ang="0">
                <a:pos x="0" y="58"/>
              </a:cxn>
              <a:cxn ang="0">
                <a:pos x="0" y="0"/>
              </a:cxn>
            </a:cxnLst>
            <a:rect l="0" t="0" r="r" b="b"/>
            <a:pathLst>
              <a:path w="154" h="58">
                <a:moveTo>
                  <a:pt x="0" y="0"/>
                </a:moveTo>
                <a:lnTo>
                  <a:pt x="142" y="0"/>
                </a:lnTo>
                <a:lnTo>
                  <a:pt x="154" y="12"/>
                </a:lnTo>
                <a:lnTo>
                  <a:pt x="154" y="58"/>
                </a:lnTo>
                <a:lnTo>
                  <a:pt x="0" y="5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990033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67280" name="Freeform 16"/>
          <p:cNvSpPr/>
          <p:nvPr/>
        </p:nvSpPr>
        <p:spPr bwMode="auto">
          <a:xfrm>
            <a:off x="7753350" y="5360988"/>
            <a:ext cx="134938" cy="134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"/>
              </a:cxn>
              <a:cxn ang="0">
                <a:pos x="12" y="12"/>
              </a:cxn>
            </a:cxnLst>
            <a:rect l="0" t="0" r="r" b="b"/>
            <a:pathLst>
              <a:path w="12" h="12">
                <a:moveTo>
                  <a:pt x="0" y="0"/>
                </a:moveTo>
                <a:lnTo>
                  <a:pt x="0" y="12"/>
                </a:lnTo>
                <a:lnTo>
                  <a:pt x="12" y="12"/>
                </a:lnTo>
              </a:path>
            </a:pathLst>
          </a:custGeom>
          <a:noFill/>
          <a:ln w="0">
            <a:solidFill>
              <a:srgbClr val="990033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67281" name="Rectangle 17"/>
          <p:cNvSpPr>
            <a:spLocks noChangeArrowheads="1"/>
          </p:cNvSpPr>
          <p:nvPr/>
        </p:nvSpPr>
        <p:spPr bwMode="auto">
          <a:xfrm>
            <a:off x="6200775" y="5383213"/>
            <a:ext cx="1460500" cy="182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200">
                <a:solidFill>
                  <a:srgbClr val="000000"/>
                </a:solidFill>
              </a:rPr>
              <a:t>public void request() {</a:t>
            </a:r>
            <a:endParaRPr lang="en-GB" sz="2400"/>
          </a:p>
        </p:txBody>
      </p:sp>
      <p:sp>
        <p:nvSpPr>
          <p:cNvPr id="267282" name="Rectangle 18"/>
          <p:cNvSpPr>
            <a:spLocks noChangeArrowheads="1"/>
          </p:cNvSpPr>
          <p:nvPr/>
        </p:nvSpPr>
        <p:spPr bwMode="auto">
          <a:xfrm>
            <a:off x="6200775" y="5564188"/>
            <a:ext cx="1355307" cy="1846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200" dirty="0">
                <a:solidFill>
                  <a:srgbClr val="000000"/>
                </a:solidFill>
              </a:rPr>
              <a:t>   </a:t>
            </a:r>
            <a:r>
              <a:rPr lang="en-GB" sz="1200" dirty="0" err="1" smtClean="0">
                <a:solidFill>
                  <a:srgbClr val="000000"/>
                </a:solidFill>
              </a:rPr>
              <a:t>specificRequest</a:t>
            </a:r>
            <a:r>
              <a:rPr lang="en-GB" sz="1200" dirty="0">
                <a:solidFill>
                  <a:srgbClr val="000000"/>
                </a:solidFill>
              </a:rPr>
              <a:t>()</a:t>
            </a:r>
            <a:endParaRPr lang="en-GB" sz="2400" dirty="0"/>
          </a:p>
        </p:txBody>
      </p:sp>
      <p:sp>
        <p:nvSpPr>
          <p:cNvPr id="267283" name="Rectangle 19"/>
          <p:cNvSpPr>
            <a:spLocks noChangeArrowheads="1"/>
          </p:cNvSpPr>
          <p:nvPr/>
        </p:nvSpPr>
        <p:spPr bwMode="auto">
          <a:xfrm>
            <a:off x="6200775" y="5743575"/>
            <a:ext cx="50800" cy="182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200">
                <a:solidFill>
                  <a:srgbClr val="000000"/>
                </a:solidFill>
              </a:rPr>
              <a:t>}</a:t>
            </a:r>
            <a:endParaRPr lang="en-GB" sz="2400"/>
          </a:p>
        </p:txBody>
      </p:sp>
      <p:sp>
        <p:nvSpPr>
          <p:cNvPr id="267284" name="Freeform 20"/>
          <p:cNvSpPr/>
          <p:nvPr/>
        </p:nvSpPr>
        <p:spPr bwMode="auto">
          <a:xfrm>
            <a:off x="4344988" y="4414838"/>
            <a:ext cx="787400" cy="1003300"/>
          </a:xfrm>
          <a:custGeom>
            <a:avLst/>
            <a:gdLst/>
            <a:ahLst/>
            <a:cxnLst>
              <a:cxn ang="0">
                <a:pos x="0" y="89"/>
              </a:cxn>
              <a:cxn ang="0">
                <a:pos x="0" y="64"/>
              </a:cxn>
              <a:cxn ang="0">
                <a:pos x="70" y="64"/>
              </a:cxn>
              <a:cxn ang="0">
                <a:pos x="70" y="0"/>
              </a:cxn>
            </a:cxnLst>
            <a:rect l="0" t="0" r="r" b="b"/>
            <a:pathLst>
              <a:path w="70" h="89">
                <a:moveTo>
                  <a:pt x="0" y="89"/>
                </a:moveTo>
                <a:lnTo>
                  <a:pt x="0" y="64"/>
                </a:lnTo>
                <a:lnTo>
                  <a:pt x="70" y="64"/>
                </a:lnTo>
                <a:lnTo>
                  <a:pt x="70" y="0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67285" name="Freeform 21"/>
          <p:cNvSpPr/>
          <p:nvPr/>
        </p:nvSpPr>
        <p:spPr bwMode="auto">
          <a:xfrm>
            <a:off x="5054600" y="4414838"/>
            <a:ext cx="157163" cy="225425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99" y="142"/>
              </a:cxn>
              <a:cxn ang="0">
                <a:pos x="0" y="142"/>
              </a:cxn>
              <a:cxn ang="0">
                <a:pos x="49" y="0"/>
              </a:cxn>
            </a:cxnLst>
            <a:rect l="0" t="0" r="r" b="b"/>
            <a:pathLst>
              <a:path w="99" h="142">
                <a:moveTo>
                  <a:pt x="49" y="0"/>
                </a:moveTo>
                <a:lnTo>
                  <a:pt x="99" y="142"/>
                </a:lnTo>
                <a:lnTo>
                  <a:pt x="0" y="142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67286" name="Line 22"/>
          <p:cNvSpPr>
            <a:spLocks noChangeShapeType="1"/>
          </p:cNvSpPr>
          <p:nvPr/>
        </p:nvSpPr>
        <p:spPr bwMode="auto">
          <a:xfrm>
            <a:off x="4625975" y="5924550"/>
            <a:ext cx="15303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ysDash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67287" name="Rectangle 23"/>
          <p:cNvSpPr>
            <a:spLocks noChangeArrowheads="1"/>
          </p:cNvSpPr>
          <p:nvPr/>
        </p:nvSpPr>
        <p:spPr bwMode="auto">
          <a:xfrm>
            <a:off x="1262063" y="3740150"/>
            <a:ext cx="844550" cy="461963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67288" name="Rectangle 24"/>
          <p:cNvSpPr>
            <a:spLocks noChangeArrowheads="1"/>
          </p:cNvSpPr>
          <p:nvPr/>
        </p:nvSpPr>
        <p:spPr bwMode="auto">
          <a:xfrm>
            <a:off x="1498600" y="3784600"/>
            <a:ext cx="387350" cy="182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200">
                <a:solidFill>
                  <a:srgbClr val="000000"/>
                </a:solidFill>
              </a:rPr>
              <a:t>Client</a:t>
            </a:r>
            <a:endParaRPr lang="en-GB" sz="2400"/>
          </a:p>
        </p:txBody>
      </p:sp>
      <p:sp>
        <p:nvSpPr>
          <p:cNvPr id="267289" name="Rectangle 25"/>
          <p:cNvSpPr>
            <a:spLocks noChangeArrowheads="1"/>
          </p:cNvSpPr>
          <p:nvPr/>
        </p:nvSpPr>
        <p:spPr bwMode="auto">
          <a:xfrm>
            <a:off x="1262063" y="3976688"/>
            <a:ext cx="844550" cy="225425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67290" name="Rectangle 26"/>
          <p:cNvSpPr>
            <a:spLocks noChangeArrowheads="1"/>
          </p:cNvSpPr>
          <p:nvPr/>
        </p:nvSpPr>
        <p:spPr bwMode="auto">
          <a:xfrm>
            <a:off x="1262063" y="4067175"/>
            <a:ext cx="844550" cy="134938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67291" name="Rectangle 27"/>
          <p:cNvSpPr>
            <a:spLocks noChangeArrowheads="1"/>
          </p:cNvSpPr>
          <p:nvPr/>
        </p:nvSpPr>
        <p:spPr bwMode="auto">
          <a:xfrm>
            <a:off x="2860675" y="3762375"/>
            <a:ext cx="989013" cy="877888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67292" name="Rectangle 28"/>
          <p:cNvSpPr>
            <a:spLocks noChangeArrowheads="1"/>
          </p:cNvSpPr>
          <p:nvPr/>
        </p:nvSpPr>
        <p:spPr bwMode="auto">
          <a:xfrm>
            <a:off x="3152775" y="3987800"/>
            <a:ext cx="439738" cy="182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200">
                <a:solidFill>
                  <a:srgbClr val="000000"/>
                </a:solidFill>
              </a:rPr>
              <a:t>Target</a:t>
            </a:r>
            <a:endParaRPr lang="en-GB" sz="2400"/>
          </a:p>
        </p:txBody>
      </p:sp>
      <p:sp>
        <p:nvSpPr>
          <p:cNvPr id="267293" name="Rectangle 29"/>
          <p:cNvSpPr>
            <a:spLocks noChangeArrowheads="1"/>
          </p:cNvSpPr>
          <p:nvPr/>
        </p:nvSpPr>
        <p:spPr bwMode="auto">
          <a:xfrm>
            <a:off x="2860675" y="4178300"/>
            <a:ext cx="989013" cy="461963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67294" name="Rectangle 30"/>
          <p:cNvSpPr>
            <a:spLocks noChangeArrowheads="1"/>
          </p:cNvSpPr>
          <p:nvPr/>
        </p:nvSpPr>
        <p:spPr bwMode="auto">
          <a:xfrm>
            <a:off x="2860675" y="4268788"/>
            <a:ext cx="989013" cy="371475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67295" name="Rectangle 31"/>
          <p:cNvSpPr>
            <a:spLocks noChangeArrowheads="1"/>
          </p:cNvSpPr>
          <p:nvPr/>
        </p:nvSpPr>
        <p:spPr bwMode="auto">
          <a:xfrm>
            <a:off x="2992438" y="4383088"/>
            <a:ext cx="608012" cy="182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200">
                <a:solidFill>
                  <a:srgbClr val="000000"/>
                </a:solidFill>
              </a:rPr>
              <a:t>request()</a:t>
            </a:r>
            <a:endParaRPr lang="en-GB" sz="2400"/>
          </a:p>
        </p:txBody>
      </p:sp>
      <p:sp>
        <p:nvSpPr>
          <p:cNvPr id="267296" name="Rectangle 32"/>
          <p:cNvSpPr>
            <a:spLocks noChangeArrowheads="1"/>
          </p:cNvSpPr>
          <p:nvPr/>
        </p:nvSpPr>
        <p:spPr bwMode="auto">
          <a:xfrm>
            <a:off x="2894013" y="3806825"/>
            <a:ext cx="947737" cy="182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200">
                <a:solidFill>
                  <a:srgbClr val="000000"/>
                </a:solidFill>
              </a:rPr>
              <a:t>&lt;&lt;Interface&gt;&gt;</a:t>
            </a:r>
            <a:endParaRPr lang="en-GB" sz="2400"/>
          </a:p>
        </p:txBody>
      </p:sp>
      <p:sp>
        <p:nvSpPr>
          <p:cNvPr id="267297" name="Freeform 33"/>
          <p:cNvSpPr/>
          <p:nvPr/>
        </p:nvSpPr>
        <p:spPr bwMode="auto">
          <a:xfrm>
            <a:off x="3332163" y="4640263"/>
            <a:ext cx="652462" cy="777875"/>
          </a:xfrm>
          <a:custGeom>
            <a:avLst/>
            <a:gdLst/>
            <a:ahLst/>
            <a:cxnLst>
              <a:cxn ang="0">
                <a:pos x="58" y="69"/>
              </a:cxn>
              <a:cxn ang="0">
                <a:pos x="58" y="43"/>
              </a:cxn>
              <a:cxn ang="0">
                <a:pos x="0" y="43"/>
              </a:cxn>
              <a:cxn ang="0">
                <a:pos x="0" y="0"/>
              </a:cxn>
            </a:cxnLst>
            <a:rect l="0" t="0" r="r" b="b"/>
            <a:pathLst>
              <a:path w="58" h="69">
                <a:moveTo>
                  <a:pt x="58" y="69"/>
                </a:moveTo>
                <a:lnTo>
                  <a:pt x="58" y="43"/>
                </a:lnTo>
                <a:lnTo>
                  <a:pt x="0" y="43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67298" name="Freeform 34"/>
          <p:cNvSpPr/>
          <p:nvPr/>
        </p:nvSpPr>
        <p:spPr bwMode="auto">
          <a:xfrm>
            <a:off x="3254375" y="4640263"/>
            <a:ext cx="157163" cy="214312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99" y="135"/>
              </a:cxn>
              <a:cxn ang="0">
                <a:pos x="0" y="135"/>
              </a:cxn>
              <a:cxn ang="0">
                <a:pos x="49" y="0"/>
              </a:cxn>
            </a:cxnLst>
            <a:rect l="0" t="0" r="r" b="b"/>
            <a:pathLst>
              <a:path w="99" h="135">
                <a:moveTo>
                  <a:pt x="49" y="0"/>
                </a:moveTo>
                <a:lnTo>
                  <a:pt x="99" y="135"/>
                </a:lnTo>
                <a:lnTo>
                  <a:pt x="0" y="13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67299" name="Line 35"/>
          <p:cNvSpPr>
            <a:spLocks noChangeShapeType="1"/>
          </p:cNvSpPr>
          <p:nvPr/>
        </p:nvSpPr>
        <p:spPr bwMode="auto">
          <a:xfrm>
            <a:off x="2478088" y="3987800"/>
            <a:ext cx="382587" cy="1588"/>
          </a:xfrm>
          <a:prstGeom prst="line">
            <a:avLst/>
          </a:prstGeom>
          <a:noFill/>
          <a:ln w="0">
            <a:solidFill>
              <a:srgbClr val="990033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67300" name="Line 36"/>
          <p:cNvSpPr>
            <a:spLocks noChangeShapeType="1"/>
          </p:cNvSpPr>
          <p:nvPr/>
        </p:nvSpPr>
        <p:spPr bwMode="auto">
          <a:xfrm flipH="1">
            <a:off x="2725738" y="3987800"/>
            <a:ext cx="134937" cy="44450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67301" name="Line 37"/>
          <p:cNvSpPr>
            <a:spLocks noChangeShapeType="1"/>
          </p:cNvSpPr>
          <p:nvPr/>
        </p:nvSpPr>
        <p:spPr bwMode="auto">
          <a:xfrm flipH="1" flipV="1">
            <a:off x="2725738" y="3930650"/>
            <a:ext cx="134937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67302" name="Line 38"/>
          <p:cNvSpPr>
            <a:spLocks noChangeShapeType="1"/>
          </p:cNvSpPr>
          <p:nvPr/>
        </p:nvSpPr>
        <p:spPr bwMode="auto">
          <a:xfrm flipH="1">
            <a:off x="2106613" y="3987800"/>
            <a:ext cx="37147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grpSp>
        <p:nvGrpSpPr>
          <p:cNvPr id="267308" name="Group 44"/>
          <p:cNvGrpSpPr/>
          <p:nvPr/>
        </p:nvGrpSpPr>
        <p:grpSpPr bwMode="auto">
          <a:xfrm>
            <a:off x="1235075" y="3313113"/>
            <a:ext cx="5788025" cy="2435225"/>
            <a:chOff x="778" y="2231"/>
            <a:chExt cx="3646" cy="1534"/>
          </a:xfrm>
        </p:grpSpPr>
        <p:sp>
          <p:nvSpPr>
            <p:cNvPr id="267304" name="Text Box 40"/>
            <p:cNvSpPr txBox="1">
              <a:spLocks noChangeArrowheads="1"/>
            </p:cNvSpPr>
            <p:nvPr/>
          </p:nvSpPr>
          <p:spPr bwMode="auto">
            <a:xfrm>
              <a:off x="3727" y="2503"/>
              <a:ext cx="697" cy="2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600"/>
                <a:t>Calculator</a:t>
              </a:r>
              <a:endParaRPr lang="en-US" sz="1600"/>
            </a:p>
          </p:txBody>
        </p:sp>
        <p:sp>
          <p:nvSpPr>
            <p:cNvPr id="267305" name="Text Box 41"/>
            <p:cNvSpPr txBox="1">
              <a:spLocks noChangeArrowheads="1"/>
            </p:cNvSpPr>
            <p:nvPr/>
          </p:nvSpPr>
          <p:spPr bwMode="auto">
            <a:xfrm>
              <a:off x="1232" y="3547"/>
              <a:ext cx="1103" cy="2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600"/>
                <a:t>MyActionListener</a:t>
              </a:r>
              <a:endParaRPr lang="en-US" sz="1600"/>
            </a:p>
          </p:txBody>
        </p:sp>
        <p:sp>
          <p:nvSpPr>
            <p:cNvPr id="267306" name="Text Box 42"/>
            <p:cNvSpPr txBox="1">
              <a:spLocks noChangeArrowheads="1"/>
            </p:cNvSpPr>
            <p:nvPr/>
          </p:nvSpPr>
          <p:spPr bwMode="auto">
            <a:xfrm>
              <a:off x="1686" y="2231"/>
              <a:ext cx="932" cy="2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600"/>
                <a:t>ActionListener</a:t>
              </a:r>
              <a:endParaRPr lang="en-US" sz="1600"/>
            </a:p>
          </p:txBody>
        </p:sp>
        <p:sp>
          <p:nvSpPr>
            <p:cNvPr id="267307" name="Text Box 43"/>
            <p:cNvSpPr txBox="1">
              <a:spLocks noChangeArrowheads="1"/>
            </p:cNvSpPr>
            <p:nvPr/>
          </p:nvSpPr>
          <p:spPr bwMode="auto">
            <a:xfrm>
              <a:off x="778" y="2821"/>
              <a:ext cx="492" cy="2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600"/>
                <a:t>Button</a:t>
              </a:r>
              <a:endParaRPr lang="en-US" sz="16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97530" y="1557020"/>
            <a:ext cx="3103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考试题：类适配器和对象适配器的</a:t>
            </a:r>
            <a:r>
              <a:rPr lang="zh-CN" altLang="en-US"/>
              <a:t>区别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73500" y="6300470"/>
            <a:ext cx="1130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适配者</a:t>
            </a:r>
            <a:endParaRPr lang="zh-CN" altLang="en-US"/>
          </a:p>
        </p:txBody>
      </p:sp>
      <p:cxnSp>
        <p:nvCxnSpPr>
          <p:cNvPr id="4" name="直接箭头连接符 3"/>
          <p:cNvCxnSpPr>
            <a:endCxn id="267272" idx="1"/>
          </p:cNvCxnSpPr>
          <p:nvPr/>
        </p:nvCxnSpPr>
        <p:spPr>
          <a:xfrm flipV="1">
            <a:off x="3745230" y="4245610"/>
            <a:ext cx="771525" cy="2889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" name="文本框 4"/>
          <p:cNvSpPr txBox="1"/>
          <p:nvPr/>
        </p:nvSpPr>
        <p:spPr>
          <a:xfrm>
            <a:off x="3924935" y="4526280"/>
            <a:ext cx="64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42155" y="2991485"/>
            <a:ext cx="4277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Adapter通过继承Adaptee并实现Target接口来适应Adaptee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95C-A1BA-4285-A0AF-ACCA9522DF31}" type="slidenum">
              <a:rPr lang="en-GB"/>
            </a:fld>
            <a:endParaRPr lang="en-GB" dirty="0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228600"/>
            <a:ext cx="6806902" cy="914400"/>
          </a:xfrm>
        </p:spPr>
        <p:txBody>
          <a:bodyPr/>
          <a:lstStyle/>
          <a:p>
            <a:r>
              <a:rPr lang="en-GB" dirty="0"/>
              <a:t>Object adapter</a:t>
            </a:r>
            <a:endParaRPr lang="en-US" dirty="0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3664" y="1196752"/>
            <a:ext cx="7924800" cy="2127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Object adapter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600" dirty="0"/>
              <a:t>An object adapter relies on object </a:t>
            </a:r>
            <a:r>
              <a:rPr lang="en-US" sz="2600" dirty="0" smtClean="0"/>
              <a:t>composition</a:t>
            </a:r>
            <a:endParaRPr lang="en-US" sz="2600" dirty="0"/>
          </a:p>
          <a:p>
            <a:pPr lvl="1">
              <a:lnSpc>
                <a:spcPct val="90000"/>
              </a:lnSpc>
            </a:pPr>
            <a:r>
              <a:rPr lang="en-US" sz="2600" dirty="0"/>
              <a:t>Adapter </a:t>
            </a:r>
            <a:r>
              <a:rPr lang="en-US" sz="2600" dirty="0" smtClean="0"/>
              <a:t>inherits the </a:t>
            </a:r>
            <a:r>
              <a:rPr lang="en-US" sz="2600" dirty="0"/>
              <a:t>Target interface and contains the </a:t>
            </a:r>
            <a:r>
              <a:rPr lang="en-US" sz="2600" dirty="0" err="1"/>
              <a:t>Adaptee</a:t>
            </a:r>
            <a:r>
              <a:rPr lang="en-US" sz="2600" dirty="0"/>
              <a:t> to which it forwards requests</a:t>
            </a:r>
            <a:endParaRPr lang="en-GB" sz="2600" dirty="0"/>
          </a:p>
        </p:txBody>
      </p:sp>
      <p:sp>
        <p:nvSpPr>
          <p:cNvPr id="270341" name="Rectangle 5"/>
          <p:cNvSpPr>
            <a:spLocks noChangeArrowheads="1"/>
          </p:cNvSpPr>
          <p:nvPr/>
        </p:nvSpPr>
        <p:spPr bwMode="auto">
          <a:xfrm>
            <a:off x="3405188" y="3851275"/>
            <a:ext cx="977900" cy="8763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70342" name="Rectangle 6"/>
          <p:cNvSpPr>
            <a:spLocks noChangeArrowheads="1"/>
          </p:cNvSpPr>
          <p:nvPr/>
        </p:nvSpPr>
        <p:spPr bwMode="auto">
          <a:xfrm>
            <a:off x="3686175" y="3940775"/>
            <a:ext cx="439738" cy="182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200" dirty="0">
                <a:solidFill>
                  <a:srgbClr val="000000"/>
                </a:solidFill>
              </a:rPr>
              <a:t>Target</a:t>
            </a:r>
            <a:endParaRPr lang="en-GB" sz="2400" dirty="0"/>
          </a:p>
        </p:txBody>
      </p:sp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3405188" y="4267200"/>
            <a:ext cx="977900" cy="460375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70344" name="Rectangle 8"/>
          <p:cNvSpPr>
            <a:spLocks noChangeArrowheads="1"/>
          </p:cNvSpPr>
          <p:nvPr/>
        </p:nvSpPr>
        <p:spPr bwMode="auto">
          <a:xfrm>
            <a:off x="3405188" y="4357688"/>
            <a:ext cx="977900" cy="369887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70345" name="Rectangle 9"/>
          <p:cNvSpPr>
            <a:spLocks noChangeArrowheads="1"/>
          </p:cNvSpPr>
          <p:nvPr/>
        </p:nvSpPr>
        <p:spPr bwMode="auto">
          <a:xfrm>
            <a:off x="3462338" y="4402138"/>
            <a:ext cx="608012" cy="182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200">
                <a:solidFill>
                  <a:srgbClr val="000000"/>
                </a:solidFill>
              </a:rPr>
              <a:t>request()</a:t>
            </a:r>
            <a:endParaRPr lang="en-GB" sz="2400"/>
          </a:p>
        </p:txBody>
      </p:sp>
      <p:sp>
        <p:nvSpPr>
          <p:cNvPr id="270347" name="Rectangle 11"/>
          <p:cNvSpPr>
            <a:spLocks noChangeArrowheads="1"/>
          </p:cNvSpPr>
          <p:nvPr/>
        </p:nvSpPr>
        <p:spPr bwMode="auto">
          <a:xfrm>
            <a:off x="1751013" y="3840163"/>
            <a:ext cx="831850" cy="449262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70348" name="Rectangle 12"/>
          <p:cNvSpPr>
            <a:spLocks noChangeArrowheads="1"/>
          </p:cNvSpPr>
          <p:nvPr/>
        </p:nvSpPr>
        <p:spPr bwMode="auto">
          <a:xfrm>
            <a:off x="1987550" y="3873500"/>
            <a:ext cx="387350" cy="182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200">
                <a:solidFill>
                  <a:srgbClr val="000000"/>
                </a:solidFill>
              </a:rPr>
              <a:t>Client</a:t>
            </a:r>
            <a:endParaRPr lang="en-GB" sz="2400"/>
          </a:p>
        </p:txBody>
      </p:sp>
      <p:sp>
        <p:nvSpPr>
          <p:cNvPr id="270349" name="Rectangle 13"/>
          <p:cNvSpPr>
            <a:spLocks noChangeArrowheads="1"/>
          </p:cNvSpPr>
          <p:nvPr/>
        </p:nvSpPr>
        <p:spPr bwMode="auto">
          <a:xfrm>
            <a:off x="1751013" y="4076700"/>
            <a:ext cx="831850" cy="212725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70350" name="Rectangle 14"/>
          <p:cNvSpPr>
            <a:spLocks noChangeArrowheads="1"/>
          </p:cNvSpPr>
          <p:nvPr/>
        </p:nvSpPr>
        <p:spPr bwMode="auto">
          <a:xfrm>
            <a:off x="1751013" y="4165600"/>
            <a:ext cx="831850" cy="123825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2582863" y="4076700"/>
            <a:ext cx="822325" cy="1588"/>
            <a:chOff x="2582863" y="4076700"/>
            <a:chExt cx="822325" cy="1588"/>
          </a:xfrm>
        </p:grpSpPr>
        <p:sp>
          <p:nvSpPr>
            <p:cNvPr id="270351" name="Line 15"/>
            <p:cNvSpPr>
              <a:spLocks noChangeShapeType="1"/>
            </p:cNvSpPr>
            <p:nvPr/>
          </p:nvSpPr>
          <p:spPr bwMode="auto">
            <a:xfrm>
              <a:off x="2987675" y="4076700"/>
              <a:ext cx="417513" cy="1588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54" name="Line 18"/>
            <p:cNvSpPr>
              <a:spLocks noChangeShapeType="1"/>
            </p:cNvSpPr>
            <p:nvPr/>
          </p:nvSpPr>
          <p:spPr bwMode="auto">
            <a:xfrm flipH="1">
              <a:off x="2582863" y="4076700"/>
              <a:ext cx="404812" cy="1588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0355" name="Freeform 19"/>
          <p:cNvSpPr/>
          <p:nvPr/>
        </p:nvSpPr>
        <p:spPr bwMode="auto">
          <a:xfrm>
            <a:off x="5148263" y="5435600"/>
            <a:ext cx="2081212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6" y="0"/>
              </a:cxn>
              <a:cxn ang="0">
                <a:pos x="1311" y="85"/>
              </a:cxn>
              <a:cxn ang="0">
                <a:pos x="1311" y="496"/>
              </a:cxn>
              <a:cxn ang="0">
                <a:pos x="0" y="496"/>
              </a:cxn>
              <a:cxn ang="0">
                <a:pos x="0" y="0"/>
              </a:cxn>
            </a:cxnLst>
            <a:rect l="0" t="0" r="r" b="b"/>
            <a:pathLst>
              <a:path w="1311" h="496">
                <a:moveTo>
                  <a:pt x="0" y="0"/>
                </a:moveTo>
                <a:lnTo>
                  <a:pt x="1226" y="0"/>
                </a:lnTo>
                <a:lnTo>
                  <a:pt x="1311" y="85"/>
                </a:lnTo>
                <a:lnTo>
                  <a:pt x="1311" y="496"/>
                </a:lnTo>
                <a:lnTo>
                  <a:pt x="0" y="496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990033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70356" name="Freeform 20"/>
          <p:cNvSpPr/>
          <p:nvPr/>
        </p:nvSpPr>
        <p:spPr bwMode="auto">
          <a:xfrm>
            <a:off x="5148263" y="5435600"/>
            <a:ext cx="2081212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3" y="0"/>
              </a:cxn>
              <a:cxn ang="0">
                <a:pos x="185" y="12"/>
              </a:cxn>
              <a:cxn ang="0">
                <a:pos x="185" y="70"/>
              </a:cxn>
              <a:cxn ang="0">
                <a:pos x="0" y="70"/>
              </a:cxn>
              <a:cxn ang="0">
                <a:pos x="0" y="0"/>
              </a:cxn>
            </a:cxnLst>
            <a:rect l="0" t="0" r="r" b="b"/>
            <a:pathLst>
              <a:path w="185" h="70">
                <a:moveTo>
                  <a:pt x="0" y="0"/>
                </a:moveTo>
                <a:lnTo>
                  <a:pt x="173" y="0"/>
                </a:lnTo>
                <a:lnTo>
                  <a:pt x="185" y="12"/>
                </a:lnTo>
                <a:lnTo>
                  <a:pt x="185" y="70"/>
                </a:lnTo>
                <a:lnTo>
                  <a:pt x="0" y="7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990033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70357" name="Freeform 21"/>
          <p:cNvSpPr/>
          <p:nvPr/>
        </p:nvSpPr>
        <p:spPr bwMode="auto">
          <a:xfrm>
            <a:off x="7094538" y="5435600"/>
            <a:ext cx="134937" cy="13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"/>
              </a:cxn>
              <a:cxn ang="0">
                <a:pos x="12" y="12"/>
              </a:cxn>
            </a:cxnLst>
            <a:rect l="0" t="0" r="r" b="b"/>
            <a:pathLst>
              <a:path w="12" h="12">
                <a:moveTo>
                  <a:pt x="0" y="0"/>
                </a:moveTo>
                <a:lnTo>
                  <a:pt x="0" y="12"/>
                </a:lnTo>
                <a:lnTo>
                  <a:pt x="12" y="12"/>
                </a:lnTo>
              </a:path>
            </a:pathLst>
          </a:custGeom>
          <a:noFill/>
          <a:ln w="0">
            <a:solidFill>
              <a:srgbClr val="990033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70358" name="Rectangle 22"/>
          <p:cNvSpPr>
            <a:spLocks noChangeArrowheads="1"/>
          </p:cNvSpPr>
          <p:nvPr/>
        </p:nvSpPr>
        <p:spPr bwMode="auto">
          <a:xfrm>
            <a:off x="5181600" y="5457825"/>
            <a:ext cx="1460500" cy="182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200">
                <a:solidFill>
                  <a:srgbClr val="000000"/>
                </a:solidFill>
              </a:rPr>
              <a:t>public void request() {</a:t>
            </a:r>
            <a:endParaRPr lang="en-GB" sz="2400"/>
          </a:p>
        </p:txBody>
      </p:sp>
      <p:sp>
        <p:nvSpPr>
          <p:cNvPr id="270359" name="Rectangle 23"/>
          <p:cNvSpPr>
            <a:spLocks noChangeArrowheads="1"/>
          </p:cNvSpPr>
          <p:nvPr/>
        </p:nvSpPr>
        <p:spPr bwMode="auto">
          <a:xfrm>
            <a:off x="5181600" y="5638800"/>
            <a:ext cx="1997342" cy="1846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200" dirty="0">
                <a:solidFill>
                  <a:srgbClr val="000000"/>
                </a:solidFill>
              </a:rPr>
              <a:t>   </a:t>
            </a:r>
            <a:r>
              <a:rPr lang="en-GB" sz="1200" dirty="0" err="1" smtClean="0">
                <a:solidFill>
                  <a:srgbClr val="000000"/>
                </a:solidFill>
              </a:rPr>
              <a:t>adaptee.specificRequest</a:t>
            </a:r>
            <a:r>
              <a:rPr lang="en-GB" sz="1200" dirty="0" smtClean="0">
                <a:solidFill>
                  <a:srgbClr val="000000"/>
                </a:solidFill>
              </a:rPr>
              <a:t> ();</a:t>
            </a:r>
            <a:endParaRPr lang="en-GB" sz="2400" dirty="0"/>
          </a:p>
        </p:txBody>
      </p:sp>
      <p:sp>
        <p:nvSpPr>
          <p:cNvPr id="270360" name="Rectangle 24"/>
          <p:cNvSpPr>
            <a:spLocks noChangeArrowheads="1"/>
          </p:cNvSpPr>
          <p:nvPr/>
        </p:nvSpPr>
        <p:spPr bwMode="auto">
          <a:xfrm>
            <a:off x="5181600" y="5818188"/>
            <a:ext cx="50800" cy="182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200">
                <a:solidFill>
                  <a:srgbClr val="000000"/>
                </a:solidFill>
              </a:rPr>
              <a:t>}</a:t>
            </a:r>
            <a:endParaRPr lang="en-GB" sz="2400"/>
          </a:p>
        </p:txBody>
      </p:sp>
      <p:sp>
        <p:nvSpPr>
          <p:cNvPr id="270361" name="Rectangle 25"/>
          <p:cNvSpPr>
            <a:spLocks noChangeArrowheads="1"/>
          </p:cNvSpPr>
          <p:nvPr/>
        </p:nvSpPr>
        <p:spPr bwMode="auto">
          <a:xfrm>
            <a:off x="3482975" y="5446713"/>
            <a:ext cx="820738" cy="663575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70362" name="Rectangle 26"/>
          <p:cNvSpPr>
            <a:spLocks noChangeArrowheads="1"/>
          </p:cNvSpPr>
          <p:nvPr/>
        </p:nvSpPr>
        <p:spPr bwMode="auto">
          <a:xfrm>
            <a:off x="3640138" y="5492750"/>
            <a:ext cx="531812" cy="182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200" dirty="0">
                <a:solidFill>
                  <a:srgbClr val="000000"/>
                </a:solidFill>
              </a:rPr>
              <a:t>Adapter</a:t>
            </a:r>
            <a:endParaRPr lang="en-GB" sz="2400" dirty="0"/>
          </a:p>
        </p:txBody>
      </p:sp>
      <p:sp>
        <p:nvSpPr>
          <p:cNvPr id="270363" name="Rectangle 27"/>
          <p:cNvSpPr>
            <a:spLocks noChangeArrowheads="1"/>
          </p:cNvSpPr>
          <p:nvPr/>
        </p:nvSpPr>
        <p:spPr bwMode="auto">
          <a:xfrm>
            <a:off x="3482975" y="5683250"/>
            <a:ext cx="820738" cy="427038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70364" name="Rectangle 28"/>
          <p:cNvSpPr>
            <a:spLocks noChangeArrowheads="1"/>
          </p:cNvSpPr>
          <p:nvPr/>
        </p:nvSpPr>
        <p:spPr bwMode="auto">
          <a:xfrm>
            <a:off x="3482975" y="5857102"/>
            <a:ext cx="820738" cy="25318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70365" name="Rectangle 29"/>
          <p:cNvSpPr>
            <a:spLocks noChangeArrowheads="1"/>
          </p:cNvSpPr>
          <p:nvPr/>
        </p:nvSpPr>
        <p:spPr bwMode="auto">
          <a:xfrm>
            <a:off x="3600323" y="5911723"/>
            <a:ext cx="608012" cy="182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200" dirty="0">
                <a:solidFill>
                  <a:srgbClr val="000000"/>
                </a:solidFill>
              </a:rPr>
              <a:t>request()</a:t>
            </a:r>
            <a:endParaRPr lang="en-GB" sz="2400" dirty="0"/>
          </a:p>
        </p:txBody>
      </p:sp>
      <p:sp>
        <p:nvSpPr>
          <p:cNvPr id="270366" name="Line 30"/>
          <p:cNvSpPr>
            <a:spLocks noChangeShapeType="1"/>
          </p:cNvSpPr>
          <p:nvPr/>
        </p:nvSpPr>
        <p:spPr bwMode="auto">
          <a:xfrm flipV="1">
            <a:off x="3775075" y="4727575"/>
            <a:ext cx="1588" cy="719138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70367" name="Freeform 31"/>
          <p:cNvSpPr/>
          <p:nvPr/>
        </p:nvSpPr>
        <p:spPr bwMode="auto">
          <a:xfrm>
            <a:off x="3697288" y="4727575"/>
            <a:ext cx="157162" cy="214313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99" y="135"/>
              </a:cxn>
              <a:cxn ang="0">
                <a:pos x="0" y="135"/>
              </a:cxn>
              <a:cxn ang="0">
                <a:pos x="49" y="0"/>
              </a:cxn>
            </a:cxnLst>
            <a:rect l="0" t="0" r="r" b="b"/>
            <a:pathLst>
              <a:path w="99" h="135">
                <a:moveTo>
                  <a:pt x="49" y="0"/>
                </a:moveTo>
                <a:lnTo>
                  <a:pt x="99" y="135"/>
                </a:lnTo>
                <a:lnTo>
                  <a:pt x="0" y="13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70368" name="Line 32"/>
          <p:cNvSpPr>
            <a:spLocks noChangeShapeType="1"/>
          </p:cNvSpPr>
          <p:nvPr/>
        </p:nvSpPr>
        <p:spPr bwMode="auto">
          <a:xfrm>
            <a:off x="4303713" y="5784850"/>
            <a:ext cx="833437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ysDash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70369" name="Rectangle 33"/>
          <p:cNvSpPr>
            <a:spLocks noChangeArrowheads="1"/>
          </p:cNvSpPr>
          <p:nvPr/>
        </p:nvSpPr>
        <p:spPr bwMode="auto">
          <a:xfrm>
            <a:off x="5159375" y="3840163"/>
            <a:ext cx="1382713" cy="674687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70370" name="Rectangle 34"/>
          <p:cNvSpPr>
            <a:spLocks noChangeArrowheads="1"/>
          </p:cNvSpPr>
          <p:nvPr/>
        </p:nvSpPr>
        <p:spPr bwMode="auto">
          <a:xfrm>
            <a:off x="5575300" y="3884613"/>
            <a:ext cx="565150" cy="182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200" dirty="0">
                <a:solidFill>
                  <a:srgbClr val="000000"/>
                </a:solidFill>
              </a:rPr>
              <a:t>Adaptee</a:t>
            </a:r>
            <a:endParaRPr lang="en-GB" sz="2400" dirty="0"/>
          </a:p>
        </p:txBody>
      </p:sp>
      <p:sp>
        <p:nvSpPr>
          <p:cNvPr id="270371" name="Rectangle 35"/>
          <p:cNvSpPr>
            <a:spLocks noChangeArrowheads="1"/>
          </p:cNvSpPr>
          <p:nvPr/>
        </p:nvSpPr>
        <p:spPr bwMode="auto">
          <a:xfrm>
            <a:off x="5159375" y="4076700"/>
            <a:ext cx="1382713" cy="43815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70372" name="Rectangle 36"/>
          <p:cNvSpPr>
            <a:spLocks noChangeArrowheads="1"/>
          </p:cNvSpPr>
          <p:nvPr/>
        </p:nvSpPr>
        <p:spPr bwMode="auto">
          <a:xfrm>
            <a:off x="5159375" y="4165600"/>
            <a:ext cx="1382713" cy="34925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70373" name="Rectangle 37"/>
          <p:cNvSpPr>
            <a:spLocks noChangeArrowheads="1"/>
          </p:cNvSpPr>
          <p:nvPr/>
        </p:nvSpPr>
        <p:spPr bwMode="auto">
          <a:xfrm>
            <a:off x="5214938" y="4249738"/>
            <a:ext cx="1173162" cy="182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200">
                <a:solidFill>
                  <a:srgbClr val="000000"/>
                </a:solidFill>
              </a:rPr>
              <a:t>specificRequest()</a:t>
            </a:r>
            <a:endParaRPr lang="en-GB" sz="2400"/>
          </a:p>
        </p:txBody>
      </p:sp>
      <p:sp>
        <p:nvSpPr>
          <p:cNvPr id="270377" name="Text Box 41"/>
          <p:cNvSpPr txBox="1">
            <a:spLocks noChangeArrowheads="1"/>
          </p:cNvSpPr>
          <p:nvPr/>
        </p:nvSpPr>
        <p:spPr bwMode="auto">
          <a:xfrm>
            <a:off x="6629400" y="3810000"/>
            <a:ext cx="1106488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GB" sz="1600"/>
              <a:t>Calculator</a:t>
            </a:r>
            <a:endParaRPr lang="en-US" sz="1600"/>
          </a:p>
        </p:txBody>
      </p:sp>
      <p:sp>
        <p:nvSpPr>
          <p:cNvPr id="270378" name="Text Box 42"/>
          <p:cNvSpPr txBox="1">
            <a:spLocks noChangeArrowheads="1"/>
          </p:cNvSpPr>
          <p:nvPr/>
        </p:nvSpPr>
        <p:spPr bwMode="auto">
          <a:xfrm>
            <a:off x="3429000" y="3352800"/>
            <a:ext cx="147955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GB" sz="1600"/>
              <a:t>ActionListener</a:t>
            </a:r>
            <a:endParaRPr lang="en-US" sz="1600"/>
          </a:p>
        </p:txBody>
      </p:sp>
      <p:sp>
        <p:nvSpPr>
          <p:cNvPr id="270379" name="Text Box 43"/>
          <p:cNvSpPr txBox="1">
            <a:spLocks noChangeArrowheads="1"/>
          </p:cNvSpPr>
          <p:nvPr/>
        </p:nvSpPr>
        <p:spPr bwMode="auto">
          <a:xfrm>
            <a:off x="1600200" y="5791200"/>
            <a:ext cx="1751013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GB" sz="1600"/>
              <a:t>MyActionListener</a:t>
            </a:r>
            <a:endParaRPr lang="en-US" sz="1600"/>
          </a:p>
        </p:txBody>
      </p:sp>
      <p:sp>
        <p:nvSpPr>
          <p:cNvPr id="270380" name="Text Box 44"/>
          <p:cNvSpPr txBox="1">
            <a:spLocks noChangeArrowheads="1"/>
          </p:cNvSpPr>
          <p:nvPr/>
        </p:nvSpPr>
        <p:spPr bwMode="auto">
          <a:xfrm>
            <a:off x="838200" y="3810000"/>
            <a:ext cx="78105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GB" sz="1600" dirty="0"/>
              <a:t>Button</a:t>
            </a:r>
            <a:endParaRPr lang="en-US" sz="1600" dirty="0"/>
          </a:p>
        </p:txBody>
      </p:sp>
      <p:grpSp>
        <p:nvGrpSpPr>
          <p:cNvPr id="2" name="Group 1"/>
          <p:cNvGrpSpPr/>
          <p:nvPr/>
        </p:nvGrpSpPr>
        <p:grpSpPr>
          <a:xfrm>
            <a:off x="4068763" y="4499632"/>
            <a:ext cx="1776412" cy="942975"/>
            <a:chOff x="4068763" y="4499632"/>
            <a:chExt cx="1776412" cy="942975"/>
          </a:xfrm>
        </p:grpSpPr>
        <p:sp>
          <p:nvSpPr>
            <p:cNvPr id="270374" name="Freeform 38"/>
            <p:cNvSpPr/>
            <p:nvPr/>
          </p:nvSpPr>
          <p:spPr bwMode="auto">
            <a:xfrm>
              <a:off x="4068763" y="5083832"/>
              <a:ext cx="1000125" cy="358775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0" y="0"/>
                </a:cxn>
                <a:cxn ang="0">
                  <a:pos x="0" y="32"/>
                </a:cxn>
              </a:cxnLst>
              <a:rect l="0" t="0" r="r" b="b"/>
              <a:pathLst>
                <a:path w="89" h="32">
                  <a:moveTo>
                    <a:pt x="89" y="0"/>
                  </a:moveTo>
                  <a:lnTo>
                    <a:pt x="0" y="0"/>
                  </a:lnTo>
                  <a:lnTo>
                    <a:pt x="0" y="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76" name="Freeform 40"/>
            <p:cNvSpPr/>
            <p:nvPr/>
          </p:nvSpPr>
          <p:spPr bwMode="auto">
            <a:xfrm>
              <a:off x="5068888" y="4499632"/>
              <a:ext cx="776287" cy="584200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69" y="52"/>
                </a:cxn>
                <a:cxn ang="0">
                  <a:pos x="69" y="0"/>
                </a:cxn>
              </a:cxnLst>
              <a:rect l="0" t="0" r="r" b="b"/>
              <a:pathLst>
                <a:path w="69" h="52">
                  <a:moveTo>
                    <a:pt x="0" y="52"/>
                  </a:moveTo>
                  <a:lnTo>
                    <a:pt x="69" y="52"/>
                  </a:lnTo>
                  <a:lnTo>
                    <a:pt x="69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" name="Diamond 46"/>
          <p:cNvSpPr/>
          <p:nvPr/>
        </p:nvSpPr>
        <p:spPr>
          <a:xfrm>
            <a:off x="3991233" y="5210446"/>
            <a:ext cx="135924" cy="234778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3578355" y="5678101"/>
            <a:ext cx="553037" cy="1846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200" dirty="0" smtClean="0">
                <a:solidFill>
                  <a:srgbClr val="000000"/>
                </a:solidFill>
              </a:rPr>
              <a:t>adaptee</a:t>
            </a:r>
            <a:endParaRPr lang="en-GB" sz="2400" dirty="0"/>
          </a:p>
        </p:txBody>
      </p:sp>
      <p:sp>
        <p:nvSpPr>
          <p:cNvPr id="53" name="Rectangle 52"/>
          <p:cNvSpPr/>
          <p:nvPr/>
        </p:nvSpPr>
        <p:spPr>
          <a:xfrm>
            <a:off x="5298141" y="5643578"/>
            <a:ext cx="1694330" cy="17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351213" y="4825534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?</a:t>
            </a:r>
            <a:endParaRPr lang="en-GB" sz="2800" u="sng" dirty="0"/>
          </a:p>
        </p:txBody>
      </p:sp>
      <p:sp>
        <p:nvSpPr>
          <p:cNvPr id="55" name="TextBox 54"/>
          <p:cNvSpPr txBox="1"/>
          <p:nvPr/>
        </p:nvSpPr>
        <p:spPr>
          <a:xfrm>
            <a:off x="4881022" y="4822222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?</a:t>
            </a:r>
            <a:endParaRPr lang="en-GB" sz="2800" u="sng" dirty="0"/>
          </a:p>
        </p:txBody>
      </p:sp>
      <p:sp>
        <p:nvSpPr>
          <p:cNvPr id="56" name="TextBox 55"/>
          <p:cNvSpPr txBox="1"/>
          <p:nvPr/>
        </p:nvSpPr>
        <p:spPr>
          <a:xfrm>
            <a:off x="7232692" y="5445224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?</a:t>
            </a:r>
            <a:endParaRPr lang="en-GB" sz="2800" u="sng" dirty="0"/>
          </a:p>
        </p:txBody>
      </p:sp>
      <p:sp>
        <p:nvSpPr>
          <p:cNvPr id="3" name="文本框 2"/>
          <p:cNvSpPr txBox="1"/>
          <p:nvPr/>
        </p:nvSpPr>
        <p:spPr>
          <a:xfrm>
            <a:off x="4932045" y="2887980"/>
            <a:ext cx="43338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对象适配器依赖于对象组合。</a:t>
            </a:r>
            <a:endParaRPr lang="zh-CN" altLang="en-US"/>
          </a:p>
          <a:p>
            <a:r>
              <a:rPr lang="zh-CN" altLang="en-US"/>
              <a:t>适配器继承Target接口，并包含它将请求转发到的Adaptee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66" grpId="0" animBg="1"/>
      <p:bldP spid="270367" grpId="0" animBg="1"/>
      <p:bldP spid="4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Applying Design Patterns</a:t>
            </a:r>
            <a:endParaRPr lang="en-US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678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 smtClean="0"/>
              <a:t>Applying design patterns is hard!</a:t>
            </a:r>
            <a:endParaRPr lang="en-GB" sz="2000" dirty="0" smtClean="0"/>
          </a:p>
          <a:p>
            <a:pPr>
              <a:lnSpc>
                <a:spcPct val="90000"/>
              </a:lnSpc>
            </a:pPr>
            <a:r>
              <a:rPr lang="en-GB" sz="2000" dirty="0" smtClean="0"/>
              <a:t>Don’t fall into the “design patterns trap”: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en-GB" sz="1800" dirty="0" smtClean="0"/>
              <a:t>“I need to develop a system to do XYZ, what design patterns should I use?”</a:t>
            </a:r>
            <a:endParaRPr lang="en-GB" sz="1800" dirty="0" smtClean="0"/>
          </a:p>
          <a:p>
            <a:pPr lvl="1">
              <a:lnSpc>
                <a:spcPct val="90000"/>
              </a:lnSpc>
            </a:pPr>
            <a:r>
              <a:rPr lang="en-GB" sz="1800" dirty="0" smtClean="0"/>
              <a:t>“Let’s see: I know Observer, Adapter, Singleton, …. where can I fit them in?</a:t>
            </a:r>
            <a:endParaRPr lang="en-GB" sz="1800" dirty="0" smtClean="0"/>
          </a:p>
          <a:p>
            <a:pPr>
              <a:lnSpc>
                <a:spcPct val="90000"/>
              </a:lnSpc>
            </a:pPr>
            <a:r>
              <a:rPr lang="en-GB" sz="2000" dirty="0" smtClean="0"/>
              <a:t>Design patterns are solutions to design problems not functional problems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en-GB" sz="1800" dirty="0" smtClean="0"/>
              <a:t>A design with hundreds of design patterns is not necessarily a good design</a:t>
            </a:r>
            <a:endParaRPr lang="en-GB" sz="1800" dirty="0" smtClean="0"/>
          </a:p>
          <a:p>
            <a:pPr>
              <a:lnSpc>
                <a:spcPct val="90000"/>
              </a:lnSpc>
            </a:pPr>
            <a:r>
              <a:rPr lang="en-GB" sz="2000" dirty="0" smtClean="0"/>
              <a:t>Apply design patterns when: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en-GB" sz="1800" dirty="0" smtClean="0"/>
              <a:t>You are designing a solution and you run into a problem	</a:t>
            </a:r>
            <a:endParaRPr lang="en-GB" sz="1800" dirty="0" smtClean="0"/>
          </a:p>
          <a:p>
            <a:pPr lvl="2">
              <a:lnSpc>
                <a:spcPct val="90000"/>
              </a:lnSpc>
            </a:pPr>
            <a:r>
              <a:rPr lang="en-GB" sz="1600" dirty="0" smtClean="0"/>
              <a:t>You don’t like something about the design and look for patterns to resolve it</a:t>
            </a:r>
            <a:endParaRPr lang="en-GB" sz="1600" dirty="0" smtClean="0"/>
          </a:p>
          <a:p>
            <a:pPr lvl="1">
              <a:lnSpc>
                <a:spcPct val="90000"/>
              </a:lnSpc>
            </a:pPr>
            <a:r>
              <a:rPr lang="en-GB" sz="1800" dirty="0" smtClean="0"/>
              <a:t>You are designing a solution and you notice that something looks like a pattern</a:t>
            </a:r>
            <a:endParaRPr lang="en-GB" sz="1800" dirty="0" smtClean="0"/>
          </a:p>
          <a:p>
            <a:pPr lvl="2">
              <a:lnSpc>
                <a:spcPct val="90000"/>
              </a:lnSpc>
            </a:pPr>
            <a:r>
              <a:rPr lang="en-GB" sz="1600" dirty="0" smtClean="0"/>
              <a:t>Consider refactoring the design to properly reflect the design pattern</a:t>
            </a:r>
            <a:endParaRPr lang="en-GB" sz="1600" dirty="0" smtClean="0"/>
          </a:p>
          <a:p>
            <a:pPr lvl="2">
              <a:lnSpc>
                <a:spcPct val="90000"/>
              </a:lnSpc>
            </a:pPr>
            <a:r>
              <a:rPr lang="en-GB" sz="1600" dirty="0" smtClean="0"/>
              <a:t>But only do so if there is something to be gained</a:t>
            </a:r>
            <a:endParaRPr lang="en-US" sz="1600" dirty="0" smtClean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E45CA95C-A1BA-4285-A0AF-ACCA9522DF31}" type="slidenum">
              <a:rPr lang="en-GB"/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Applying Design Patterns</a:t>
            </a:r>
            <a:endParaRPr lang="en-US" dirty="0" smtClean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8117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1800" dirty="0" smtClean="0"/>
              <a:t>Prerequisites for applying design patterns properly:</a:t>
            </a:r>
            <a:endParaRPr lang="en-GB" sz="1800" dirty="0" smtClean="0"/>
          </a:p>
          <a:p>
            <a:pPr lvl="1">
              <a:lnSpc>
                <a:spcPct val="80000"/>
              </a:lnSpc>
            </a:pPr>
            <a:r>
              <a:rPr lang="en-GB" sz="1600" dirty="0" smtClean="0"/>
              <a:t>Know your design patterns</a:t>
            </a:r>
            <a:endParaRPr lang="en-GB" sz="1600" dirty="0" smtClean="0"/>
          </a:p>
          <a:p>
            <a:pPr lvl="1">
              <a:lnSpc>
                <a:spcPct val="80000"/>
              </a:lnSpc>
            </a:pPr>
            <a:r>
              <a:rPr lang="en-GB" sz="1600" dirty="0" smtClean="0"/>
              <a:t>Creational patterns</a:t>
            </a:r>
            <a:endParaRPr lang="en-GB" sz="1600" dirty="0" smtClean="0"/>
          </a:p>
          <a:p>
            <a:pPr lvl="2">
              <a:lnSpc>
                <a:spcPct val="80000"/>
              </a:lnSpc>
            </a:pPr>
            <a:r>
              <a:rPr lang="en-US" sz="1400" dirty="0" smtClean="0">
                <a:hlinkClick r:id="rId1" tooltip="Abstract factory pattern"/>
              </a:rPr>
              <a:t>Abstract Factory</a:t>
            </a:r>
            <a:r>
              <a:rPr lang="en-US" sz="1400" dirty="0" smtClean="0"/>
              <a:t> groups object factories that have a common theme. </a:t>
            </a:r>
            <a:endParaRPr lang="en-US" sz="1400" dirty="0" smtClean="0"/>
          </a:p>
          <a:p>
            <a:pPr lvl="2">
              <a:lnSpc>
                <a:spcPct val="80000"/>
              </a:lnSpc>
            </a:pPr>
            <a:r>
              <a:rPr lang="en-US" sz="1400" dirty="0" smtClean="0">
                <a:hlinkClick r:id="rId2" tooltip="Builder pattern"/>
              </a:rPr>
              <a:t>Builder</a:t>
            </a:r>
            <a:r>
              <a:rPr lang="en-US" sz="1400" dirty="0" smtClean="0"/>
              <a:t> constructs complex objects by separating construction and representation. </a:t>
            </a:r>
            <a:endParaRPr lang="en-US" sz="1400" dirty="0" smtClean="0"/>
          </a:p>
          <a:p>
            <a:pPr lvl="2">
              <a:lnSpc>
                <a:spcPct val="80000"/>
              </a:lnSpc>
            </a:pPr>
            <a:r>
              <a:rPr lang="en-US" sz="1400" dirty="0" smtClean="0">
                <a:hlinkClick r:id="rId3" tooltip="Factory method pattern"/>
              </a:rPr>
              <a:t>Factory Method</a:t>
            </a:r>
            <a:r>
              <a:rPr lang="en-US" sz="1400" dirty="0" smtClean="0"/>
              <a:t> creates objects without specifying the exact class to create. </a:t>
            </a:r>
            <a:endParaRPr lang="en-US" sz="1400" dirty="0" smtClean="0"/>
          </a:p>
          <a:p>
            <a:pPr lvl="2">
              <a:lnSpc>
                <a:spcPct val="80000"/>
              </a:lnSpc>
            </a:pPr>
            <a:r>
              <a:rPr lang="en-US" sz="1400" dirty="0" smtClean="0">
                <a:hlinkClick r:id="rId4" tooltip="Prototype pattern"/>
              </a:rPr>
              <a:t>Prototype</a:t>
            </a:r>
            <a:r>
              <a:rPr lang="en-US" sz="1400" dirty="0" smtClean="0"/>
              <a:t> creates objects by cloning an existing object. </a:t>
            </a:r>
            <a:endParaRPr lang="en-US" sz="1400" dirty="0" smtClean="0"/>
          </a:p>
          <a:p>
            <a:pPr lvl="2">
              <a:lnSpc>
                <a:spcPct val="80000"/>
              </a:lnSpc>
            </a:pPr>
            <a:r>
              <a:rPr lang="en-US" sz="1400" dirty="0" smtClean="0">
                <a:hlinkClick r:id="rId5" tooltip="Singleton pattern"/>
              </a:rPr>
              <a:t>Singleton</a:t>
            </a:r>
            <a:r>
              <a:rPr lang="en-US" sz="1400" dirty="0" smtClean="0"/>
              <a:t> restricts object creation for a class to only one instance. </a:t>
            </a:r>
            <a:endParaRPr lang="en-US" sz="1400" dirty="0" smtClean="0"/>
          </a:p>
          <a:p>
            <a:pPr lvl="1">
              <a:lnSpc>
                <a:spcPct val="80000"/>
              </a:lnSpc>
            </a:pPr>
            <a:r>
              <a:rPr lang="en-GB" sz="1600" dirty="0" smtClean="0"/>
              <a:t>Structural patterns</a:t>
            </a:r>
            <a:endParaRPr lang="en-US" sz="1600" dirty="0" smtClean="0"/>
          </a:p>
          <a:p>
            <a:pPr lvl="2">
              <a:lnSpc>
                <a:spcPct val="80000"/>
              </a:lnSpc>
            </a:pPr>
            <a:r>
              <a:rPr lang="en-US" sz="1400" dirty="0" smtClean="0">
                <a:hlinkClick r:id="rId6" tooltip="Adapter pattern"/>
              </a:rPr>
              <a:t>Adapter</a:t>
            </a:r>
            <a:r>
              <a:rPr lang="en-US" sz="1400" dirty="0" smtClean="0"/>
              <a:t> allows classes with incompatible interfaces to work together by wrapping its own interface around that of an already existing class. </a:t>
            </a:r>
            <a:endParaRPr lang="en-US" sz="1400" dirty="0" smtClean="0"/>
          </a:p>
          <a:p>
            <a:pPr lvl="2">
              <a:lnSpc>
                <a:spcPct val="80000"/>
              </a:lnSpc>
            </a:pPr>
            <a:r>
              <a:rPr lang="en-US" sz="1400" dirty="0" smtClean="0">
                <a:hlinkClick r:id="rId7" tooltip="Bridge pattern"/>
              </a:rPr>
              <a:t>Bridge</a:t>
            </a:r>
            <a:r>
              <a:rPr lang="en-US" sz="1400" dirty="0" smtClean="0"/>
              <a:t> decouples an abstraction from its implementation so that the two can vary independently. </a:t>
            </a:r>
            <a:endParaRPr lang="en-US" sz="1400" dirty="0" smtClean="0"/>
          </a:p>
          <a:p>
            <a:pPr lvl="2">
              <a:lnSpc>
                <a:spcPct val="80000"/>
              </a:lnSpc>
            </a:pPr>
            <a:r>
              <a:rPr lang="en-US" sz="1400" dirty="0" smtClean="0">
                <a:hlinkClick r:id="rId8" tooltip="Composite pattern"/>
              </a:rPr>
              <a:t>Composite</a:t>
            </a:r>
            <a:r>
              <a:rPr lang="en-US" sz="1400" dirty="0" smtClean="0"/>
              <a:t> composes one-or-more similar objects so that they can be manipulated as one object. </a:t>
            </a:r>
            <a:endParaRPr lang="en-US" sz="1400" dirty="0" smtClean="0"/>
          </a:p>
          <a:p>
            <a:pPr lvl="2">
              <a:lnSpc>
                <a:spcPct val="80000"/>
              </a:lnSpc>
            </a:pPr>
            <a:r>
              <a:rPr lang="en-US" sz="1400" dirty="0" smtClean="0">
                <a:hlinkClick r:id="rId9" tooltip="Decorator pattern"/>
              </a:rPr>
              <a:t>Decorator</a:t>
            </a:r>
            <a:r>
              <a:rPr lang="en-US" sz="1400" dirty="0" smtClean="0"/>
              <a:t> dynamically adds/overrides </a:t>
            </a:r>
            <a:r>
              <a:rPr lang="en-GB" sz="1400" dirty="0" smtClean="0"/>
              <a:t>behaviour</a:t>
            </a:r>
            <a:r>
              <a:rPr lang="en-US" sz="1400" dirty="0" smtClean="0"/>
              <a:t> in an existing method of an object. </a:t>
            </a:r>
            <a:endParaRPr lang="en-US" sz="1400" dirty="0" smtClean="0"/>
          </a:p>
          <a:p>
            <a:pPr lvl="2">
              <a:lnSpc>
                <a:spcPct val="80000"/>
              </a:lnSpc>
            </a:pPr>
            <a:r>
              <a:rPr lang="en-US" sz="1400" dirty="0" smtClean="0">
                <a:hlinkClick r:id="rId10" tooltip="Facade pattern"/>
              </a:rPr>
              <a:t>Facade</a:t>
            </a:r>
            <a:r>
              <a:rPr lang="en-US" sz="1400" dirty="0" smtClean="0"/>
              <a:t> provides a simplified interface to a large body of code. </a:t>
            </a:r>
            <a:endParaRPr lang="en-US" sz="1400" dirty="0" smtClean="0"/>
          </a:p>
          <a:p>
            <a:pPr lvl="2">
              <a:lnSpc>
                <a:spcPct val="80000"/>
              </a:lnSpc>
            </a:pPr>
            <a:r>
              <a:rPr lang="en-US" sz="1400" dirty="0" smtClean="0">
                <a:hlinkClick r:id="rId11" tooltip="Flyweight pattern"/>
              </a:rPr>
              <a:t>Flyweight</a:t>
            </a:r>
            <a:r>
              <a:rPr lang="en-US" sz="1400" dirty="0" smtClean="0"/>
              <a:t> reduces the cost of creating and manipulating a large number of similar objects. </a:t>
            </a:r>
            <a:endParaRPr lang="en-US" sz="1400" dirty="0" smtClean="0"/>
          </a:p>
          <a:p>
            <a:pPr lvl="2">
              <a:lnSpc>
                <a:spcPct val="80000"/>
              </a:lnSpc>
            </a:pPr>
            <a:r>
              <a:rPr lang="en-US" sz="1400" dirty="0" smtClean="0">
                <a:hlinkClick r:id="rId12" tooltip="Proxy pattern"/>
              </a:rPr>
              <a:t>Proxy</a:t>
            </a:r>
            <a:r>
              <a:rPr lang="en-US" sz="1400" dirty="0" smtClean="0"/>
              <a:t> provides a placeholder for another object to control access, reduce cost, and reduce complexity. </a:t>
            </a:r>
            <a:endParaRPr lang="en-US" sz="1400" dirty="0" smtClean="0"/>
          </a:p>
          <a:p>
            <a:pPr lvl="2">
              <a:lnSpc>
                <a:spcPct val="80000"/>
              </a:lnSpc>
            </a:pPr>
            <a:endParaRPr lang="en-US" sz="1400" dirty="0" smtClean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E45CA95C-A1BA-4285-A0AF-ACCA9522DF31}" type="slidenum">
              <a:rPr lang="en-GB"/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Applying Design Patterns</a:t>
            </a:r>
            <a:endParaRPr lang="en-US" dirty="0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0263" y="1772816"/>
            <a:ext cx="7772400" cy="45751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1800" dirty="0" smtClean="0"/>
              <a:t>Behavioural patterns</a:t>
            </a:r>
            <a:endParaRPr lang="en-GB" sz="1800" dirty="0" smtClean="0"/>
          </a:p>
          <a:p>
            <a:pPr lvl="2">
              <a:lnSpc>
                <a:spcPct val="80000"/>
              </a:lnSpc>
            </a:pPr>
            <a:r>
              <a:rPr lang="en-US" sz="1400" dirty="0" smtClean="0">
                <a:hlinkClick r:id="rId1" tooltip="Chain-of-responsibility pattern"/>
              </a:rPr>
              <a:t>Chain of responsibility</a:t>
            </a:r>
            <a:r>
              <a:rPr lang="en-US" sz="1400" dirty="0" smtClean="0"/>
              <a:t> delegates commands to a chain of processing objects. </a:t>
            </a:r>
            <a:endParaRPr lang="en-US" sz="1400" dirty="0" smtClean="0"/>
          </a:p>
          <a:p>
            <a:pPr lvl="2">
              <a:lnSpc>
                <a:spcPct val="80000"/>
              </a:lnSpc>
            </a:pPr>
            <a:r>
              <a:rPr lang="en-US" sz="1400" dirty="0" smtClean="0">
                <a:hlinkClick r:id="rId2" tooltip="Command pattern"/>
              </a:rPr>
              <a:t>Command</a:t>
            </a:r>
            <a:r>
              <a:rPr lang="en-US" sz="1400" dirty="0" smtClean="0"/>
              <a:t> creates objects which encapsulate actions and parameters. </a:t>
            </a:r>
            <a:endParaRPr lang="en-US" sz="1400" dirty="0" smtClean="0"/>
          </a:p>
          <a:p>
            <a:pPr lvl="2">
              <a:lnSpc>
                <a:spcPct val="80000"/>
              </a:lnSpc>
            </a:pPr>
            <a:r>
              <a:rPr lang="en-US" sz="1400" dirty="0" smtClean="0">
                <a:hlinkClick r:id="rId3" tooltip="Interpreter pattern"/>
              </a:rPr>
              <a:t>Interpreter</a:t>
            </a:r>
            <a:r>
              <a:rPr lang="en-US" sz="1400" dirty="0" smtClean="0"/>
              <a:t> implements a specialized language. </a:t>
            </a:r>
            <a:endParaRPr lang="en-US" sz="1400" dirty="0" smtClean="0"/>
          </a:p>
          <a:p>
            <a:pPr lvl="2">
              <a:lnSpc>
                <a:spcPct val="80000"/>
              </a:lnSpc>
            </a:pPr>
            <a:r>
              <a:rPr lang="en-US" sz="1400" dirty="0" smtClean="0">
                <a:hlinkClick r:id="rId4" tooltip="Iterator pattern"/>
              </a:rPr>
              <a:t>Iterator</a:t>
            </a:r>
            <a:r>
              <a:rPr lang="en-US" sz="1400" dirty="0" smtClean="0"/>
              <a:t> accesses the elements of an object sequentially without exposing its underlying representation. </a:t>
            </a:r>
            <a:endParaRPr lang="en-US" sz="1400" dirty="0" smtClean="0"/>
          </a:p>
          <a:p>
            <a:pPr lvl="2">
              <a:lnSpc>
                <a:spcPct val="80000"/>
              </a:lnSpc>
            </a:pPr>
            <a:r>
              <a:rPr lang="en-US" sz="1400" dirty="0" smtClean="0">
                <a:hlinkClick r:id="rId5" tooltip="Mediator pattern"/>
              </a:rPr>
              <a:t>Mediator</a:t>
            </a:r>
            <a:r>
              <a:rPr lang="en-US" sz="1400" dirty="0" smtClean="0"/>
              <a:t> allows loose coupling between classes by being the only class that has detailed knowledge of their methods. </a:t>
            </a:r>
            <a:endParaRPr lang="en-US" sz="1400" dirty="0" smtClean="0"/>
          </a:p>
          <a:p>
            <a:pPr lvl="2">
              <a:lnSpc>
                <a:spcPct val="80000"/>
              </a:lnSpc>
            </a:pPr>
            <a:r>
              <a:rPr lang="en-US" sz="1400" dirty="0" smtClean="0">
                <a:hlinkClick r:id="rId6" tooltip="Memento pattern"/>
              </a:rPr>
              <a:t>Memento</a:t>
            </a:r>
            <a:r>
              <a:rPr lang="en-US" sz="1400" dirty="0" smtClean="0"/>
              <a:t> provides the ability to restore an object to its previous state (undo). </a:t>
            </a:r>
            <a:endParaRPr lang="en-US" sz="1400" dirty="0" smtClean="0"/>
          </a:p>
          <a:p>
            <a:pPr lvl="2">
              <a:lnSpc>
                <a:spcPct val="80000"/>
              </a:lnSpc>
            </a:pPr>
            <a:r>
              <a:rPr lang="en-US" sz="1400" dirty="0" smtClean="0">
                <a:hlinkClick r:id="rId7" tooltip="Observer pattern"/>
              </a:rPr>
              <a:t>Observer</a:t>
            </a:r>
            <a:r>
              <a:rPr lang="en-US" sz="1400" dirty="0" smtClean="0"/>
              <a:t> is a publish/subscribe pattern which allows a number of observer objects to see an event. </a:t>
            </a:r>
            <a:endParaRPr lang="en-US" sz="1400" dirty="0" smtClean="0"/>
          </a:p>
          <a:p>
            <a:pPr lvl="2">
              <a:lnSpc>
                <a:spcPct val="80000"/>
              </a:lnSpc>
            </a:pPr>
            <a:r>
              <a:rPr lang="en-US" sz="1400" dirty="0" smtClean="0">
                <a:hlinkClick r:id="rId8" tooltip="State pattern"/>
              </a:rPr>
              <a:t>State</a:t>
            </a:r>
            <a:r>
              <a:rPr lang="en-US" sz="1400" dirty="0" smtClean="0"/>
              <a:t> allows an object to alter its behavior when its internal state changes. </a:t>
            </a:r>
            <a:endParaRPr lang="en-US" sz="1400" dirty="0" smtClean="0"/>
          </a:p>
          <a:p>
            <a:pPr lvl="2">
              <a:lnSpc>
                <a:spcPct val="80000"/>
              </a:lnSpc>
            </a:pPr>
            <a:r>
              <a:rPr lang="en-US" sz="1400" dirty="0" smtClean="0">
                <a:hlinkClick r:id="rId9" tooltip="Strategy pattern"/>
              </a:rPr>
              <a:t>Strategy</a:t>
            </a:r>
            <a:r>
              <a:rPr lang="en-US" sz="1400" dirty="0" smtClean="0"/>
              <a:t> allows one of a family of algorithms to be selected on-the-fly at runtime. </a:t>
            </a:r>
            <a:endParaRPr lang="en-US" sz="1400" dirty="0" smtClean="0"/>
          </a:p>
          <a:p>
            <a:pPr lvl="2">
              <a:lnSpc>
                <a:spcPct val="80000"/>
              </a:lnSpc>
            </a:pPr>
            <a:r>
              <a:rPr lang="en-US" sz="1400" dirty="0" smtClean="0">
                <a:hlinkClick r:id="rId10" tooltip="Template method pattern"/>
              </a:rPr>
              <a:t>Template method</a:t>
            </a:r>
            <a:r>
              <a:rPr lang="en-US" sz="1400" dirty="0" smtClean="0"/>
              <a:t> defines the skeleton of an algorithm as an abstract class, allowing its subclasses to provide concrete </a:t>
            </a:r>
            <a:r>
              <a:rPr lang="en-US" sz="1400" dirty="0" err="1" smtClean="0"/>
              <a:t>behaviour</a:t>
            </a:r>
            <a:r>
              <a:rPr lang="en-US" sz="1400" dirty="0" smtClean="0"/>
              <a:t>. </a:t>
            </a:r>
            <a:endParaRPr lang="en-US" sz="1400" dirty="0" smtClean="0"/>
          </a:p>
          <a:p>
            <a:pPr lvl="2">
              <a:lnSpc>
                <a:spcPct val="80000"/>
              </a:lnSpc>
            </a:pPr>
            <a:r>
              <a:rPr lang="en-US" sz="1400" dirty="0" smtClean="0">
                <a:hlinkClick r:id="rId11" tooltip="Visitor pattern"/>
              </a:rPr>
              <a:t>Visitor</a:t>
            </a:r>
            <a:r>
              <a:rPr lang="en-US" sz="1400" dirty="0" smtClean="0"/>
              <a:t> separates an algorithm from an object structure by moving the hierarchy of methods into one object. 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GB" sz="1800" dirty="0" smtClean="0"/>
              <a:t>But:</a:t>
            </a:r>
            <a:endParaRPr lang="en-GB" sz="1800" dirty="0" smtClean="0"/>
          </a:p>
          <a:p>
            <a:pPr lvl="1">
              <a:lnSpc>
                <a:spcPct val="80000"/>
              </a:lnSpc>
            </a:pPr>
            <a:r>
              <a:rPr lang="en-GB" sz="1600" dirty="0" smtClean="0"/>
              <a:t>It’s enough to know the intent – you can look up the details later</a:t>
            </a:r>
            <a:endParaRPr lang="en-US" sz="1600" dirty="0" smtClean="0"/>
          </a:p>
          <a:p>
            <a:pPr lvl="1">
              <a:lnSpc>
                <a:spcPct val="80000"/>
              </a:lnSpc>
            </a:pPr>
            <a:endParaRPr lang="en-US" sz="1600" dirty="0" smtClean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E45CA95C-A1BA-4285-A0AF-ACCA9522DF31}" type="slidenum">
              <a:rPr lang="en-GB"/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664E-4C9D-4600-BBE5-F9535B4374C7}" type="slidenum">
              <a:rPr lang="en-GB"/>
            </a:fld>
            <a:endParaRPr lang="en-GB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outcomes</a:t>
            </a:r>
            <a:endParaRPr lang="en-GB"/>
          </a:p>
        </p:txBody>
      </p:sp>
      <p:sp>
        <p:nvSpPr>
          <p:cNvPr id="273446" name="Rectangle 3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you:</a:t>
            </a:r>
            <a:endParaRPr lang="en-GB" dirty="0"/>
          </a:p>
          <a:p>
            <a:pPr lvl="1"/>
            <a:r>
              <a:rPr lang="en-GB" dirty="0"/>
              <a:t>Describe the motivation for design patterns</a:t>
            </a:r>
            <a:endParaRPr lang="en-GB" dirty="0"/>
          </a:p>
          <a:p>
            <a:pPr lvl="1"/>
            <a:r>
              <a:rPr lang="en-GB" dirty="0"/>
              <a:t>Describe the motivations for the Adapter design pattern</a:t>
            </a:r>
            <a:endParaRPr lang="en-GB" dirty="0"/>
          </a:p>
          <a:p>
            <a:pPr lvl="1"/>
            <a:r>
              <a:rPr lang="en-GB" dirty="0"/>
              <a:t>Distinguish between the class adapter and object adapter variations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4650740" y="3188970"/>
            <a:ext cx="3594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不相关模型合作，提高</a:t>
            </a:r>
            <a:r>
              <a:rPr lang="zh-CN" altLang="en-US"/>
              <a:t>适配性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23638" y="2967335"/>
            <a:ext cx="3496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Question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334E-F32B-4CAA-848B-D4C3BBDA4650}" type="slidenum">
              <a:rPr lang="en-GB"/>
            </a:fld>
            <a:endParaRPr lang="en-GB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outcomes</a:t>
            </a:r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studying today’s material, you should be able to:</a:t>
            </a:r>
            <a:endParaRPr lang="en-GB" dirty="0"/>
          </a:p>
          <a:p>
            <a:pPr lvl="1"/>
            <a:r>
              <a:rPr lang="en-GB" dirty="0"/>
              <a:t>Describe what </a:t>
            </a:r>
            <a:r>
              <a:rPr lang="en-GB" dirty="0" smtClean="0"/>
              <a:t>design patterns are</a:t>
            </a:r>
            <a:endParaRPr lang="en-GB" dirty="0"/>
          </a:p>
          <a:p>
            <a:pPr lvl="1"/>
            <a:r>
              <a:rPr lang="en-GB" dirty="0"/>
              <a:t>Describe the </a:t>
            </a:r>
            <a:r>
              <a:rPr lang="en-GB" dirty="0" smtClean="0"/>
              <a:t>Observer/Singleton/Adapter </a:t>
            </a:r>
            <a:r>
              <a:rPr lang="en-GB" dirty="0"/>
              <a:t>design </a:t>
            </a:r>
            <a:r>
              <a:rPr lang="en-GB" dirty="0" smtClean="0"/>
              <a:t>patterns and their consequences, and apply the patterns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FD94-FB8D-4F72-9852-7A5BDFD5CF3B}" type="slidenum">
              <a:rPr lang="en-GB"/>
            </a:fld>
            <a:endParaRPr lang="en-GB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</a:t>
            </a:r>
            <a:endParaRPr lang="en-US" dirty="0"/>
          </a:p>
        </p:txBody>
      </p:sp>
      <p:sp>
        <p:nvSpPr>
          <p:cNvPr id="114723" name="Rectangle 3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Reuse and flexibility are two important design objectives</a:t>
            </a:r>
            <a:endParaRPr lang="en-GB"/>
          </a:p>
          <a:p>
            <a:pPr lvl="1">
              <a:lnSpc>
                <a:spcPct val="90000"/>
              </a:lnSpc>
            </a:pPr>
            <a:r>
              <a:rPr lang="en-GB"/>
              <a:t>Designing software in terms of classes that can be reused in other applications contributes to a reduction in software development costs</a:t>
            </a:r>
            <a:endParaRPr lang="en-GB"/>
          </a:p>
          <a:p>
            <a:pPr lvl="1">
              <a:lnSpc>
                <a:spcPct val="90000"/>
              </a:lnSpc>
            </a:pPr>
            <a:r>
              <a:rPr lang="en-GB"/>
              <a:t>Flexibility is concerned with accommodating change throughout a software system’s lifetime</a:t>
            </a:r>
            <a:endParaRPr lang="en-GB"/>
          </a:p>
        </p:txBody>
      </p:sp>
      <p:sp>
        <p:nvSpPr>
          <p:cNvPr id="2" name="文本框 1"/>
          <p:cNvSpPr txBox="1"/>
          <p:nvPr/>
        </p:nvSpPr>
        <p:spPr>
          <a:xfrm>
            <a:off x="4702175" y="1165860"/>
            <a:ext cx="1166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扩展</a:t>
            </a:r>
            <a:r>
              <a:rPr lang="zh-CN" altLang="en-US"/>
              <a:t>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446E-1508-43FF-BF96-C5B6066A473C}" type="slidenum">
              <a:rPr lang="en-GB"/>
            </a:fld>
            <a:endParaRPr lang="en-GB"/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library system example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851400" y="1911350"/>
            <a:ext cx="3225563" cy="2562920"/>
            <a:chOff x="4851400" y="1911350"/>
            <a:chExt cx="2957633" cy="2562920"/>
          </a:xfrm>
        </p:grpSpPr>
        <p:sp>
          <p:nvSpPr>
            <p:cNvPr id="276485" name="Rectangle 5"/>
            <p:cNvSpPr>
              <a:spLocks noChangeArrowheads="1"/>
            </p:cNvSpPr>
            <p:nvPr/>
          </p:nvSpPr>
          <p:spPr bwMode="auto">
            <a:xfrm>
              <a:off x="5145088" y="1911350"/>
              <a:ext cx="141287" cy="3048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en-GB" sz="1400"/>
            </a:p>
          </p:txBody>
        </p:sp>
        <p:sp>
          <p:nvSpPr>
            <p:cNvPr id="276486" name="Rectangle 6"/>
            <p:cNvSpPr>
              <a:spLocks noChangeArrowheads="1"/>
            </p:cNvSpPr>
            <p:nvPr/>
          </p:nvSpPr>
          <p:spPr bwMode="auto">
            <a:xfrm>
              <a:off x="4851400" y="1911350"/>
              <a:ext cx="2935288" cy="254635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487" name="Line 7"/>
            <p:cNvSpPr>
              <a:spLocks noChangeShapeType="1"/>
            </p:cNvSpPr>
            <p:nvPr/>
          </p:nvSpPr>
          <p:spPr bwMode="auto">
            <a:xfrm>
              <a:off x="4851400" y="2292350"/>
              <a:ext cx="2935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488" name="Line 8"/>
            <p:cNvSpPr>
              <a:spLocks noChangeShapeType="1"/>
            </p:cNvSpPr>
            <p:nvPr/>
          </p:nvSpPr>
          <p:spPr bwMode="auto">
            <a:xfrm>
              <a:off x="4851400" y="3048000"/>
              <a:ext cx="2935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489" name="Text Box 9"/>
            <p:cNvSpPr txBox="1">
              <a:spLocks noChangeArrowheads="1"/>
            </p:cNvSpPr>
            <p:nvPr/>
          </p:nvSpPr>
          <p:spPr bwMode="auto">
            <a:xfrm>
              <a:off x="5556250" y="1938338"/>
              <a:ext cx="1839913" cy="3048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/>
                <a:t>Lendable </a:t>
              </a:r>
              <a:r>
                <a:rPr lang="en-GB" sz="1400" b="1"/>
                <a:t>{abstract} </a:t>
              </a:r>
              <a:endParaRPr lang="en-GB" sz="1400" b="1"/>
            </a:p>
          </p:txBody>
        </p:sp>
        <p:sp>
          <p:nvSpPr>
            <p:cNvPr id="276490" name="Text Box 10"/>
            <p:cNvSpPr txBox="1">
              <a:spLocks noChangeArrowheads="1"/>
            </p:cNvSpPr>
            <p:nvPr/>
          </p:nvSpPr>
          <p:spPr bwMode="auto">
            <a:xfrm>
              <a:off x="4851400" y="3089275"/>
              <a:ext cx="2957633" cy="138499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 dirty="0" err="1"/>
                <a:t>isOnLoan</a:t>
              </a:r>
              <a:r>
                <a:rPr lang="en-GB" sz="1400" dirty="0"/>
                <a:t>( ) : </a:t>
              </a:r>
              <a:r>
                <a:rPr lang="en-GB" sz="1400" dirty="0" err="1"/>
                <a:t>boolean</a:t>
              </a:r>
              <a:endParaRPr lang="en-GB" sz="1400" dirty="0"/>
            </a:p>
            <a:p>
              <a:pPr eaLnBrk="0" hangingPunct="0"/>
              <a:r>
                <a:rPr lang="en-GB" sz="1400" dirty="0" err="1"/>
                <a:t>checkOut</a:t>
              </a:r>
              <a:r>
                <a:rPr lang="en-GB" sz="1400" dirty="0"/>
                <a:t>( b : Borrower ) : </a:t>
              </a:r>
              <a:r>
                <a:rPr lang="en-GB" sz="1400" dirty="0" err="1" smtClean="0"/>
                <a:t>boolean</a:t>
              </a:r>
              <a:endParaRPr lang="en-GB" sz="1400" dirty="0"/>
            </a:p>
            <a:p>
              <a:pPr eaLnBrk="0" hangingPunct="0"/>
              <a:r>
                <a:rPr lang="en-GB" sz="1400" dirty="0" err="1"/>
                <a:t>checkIn</a:t>
              </a:r>
              <a:r>
                <a:rPr lang="en-GB" sz="1400" dirty="0"/>
                <a:t>( </a:t>
              </a:r>
              <a:r>
                <a:rPr lang="en-GB" sz="1400" dirty="0" smtClean="0"/>
                <a:t>) </a:t>
              </a:r>
              <a:endParaRPr lang="en-GB" sz="1400" dirty="0"/>
            </a:p>
            <a:p>
              <a:pPr eaLnBrk="0" hangingPunct="0"/>
              <a:r>
                <a:rPr lang="en-GB" sz="1400" dirty="0" err="1"/>
                <a:t>getBorrower</a:t>
              </a:r>
              <a:r>
                <a:rPr lang="en-GB" sz="1400" dirty="0"/>
                <a:t>( ) : Borrower</a:t>
              </a:r>
              <a:endParaRPr lang="en-GB" sz="1400" dirty="0"/>
            </a:p>
            <a:p>
              <a:pPr eaLnBrk="0" hangingPunct="0"/>
              <a:r>
                <a:rPr lang="en-GB" sz="1400" b="1" dirty="0" err="1"/>
                <a:t>isOverdue</a:t>
              </a:r>
              <a:r>
                <a:rPr lang="en-GB" sz="1400" b="1" dirty="0"/>
                <a:t>( ) : </a:t>
              </a:r>
              <a:r>
                <a:rPr lang="en-GB" sz="1400" b="1" dirty="0" err="1"/>
                <a:t>boolean</a:t>
              </a:r>
              <a:r>
                <a:rPr lang="en-GB" sz="1400" b="1" dirty="0"/>
                <a:t> {abstract}</a:t>
              </a:r>
              <a:endParaRPr lang="en-GB" sz="1400" b="1" dirty="0"/>
            </a:p>
            <a:p>
              <a:pPr eaLnBrk="0" hangingPunct="0"/>
              <a:r>
                <a:rPr lang="en-GB" sz="1400" b="1" dirty="0" err="1"/>
                <a:t>getFine</a:t>
              </a:r>
              <a:r>
                <a:rPr lang="en-GB" sz="1400" b="1" dirty="0"/>
                <a:t>( ) : </a:t>
              </a:r>
              <a:r>
                <a:rPr lang="en-GB" sz="1400" b="1" dirty="0" err="1"/>
                <a:t>int</a:t>
              </a:r>
              <a:r>
                <a:rPr lang="en-GB" sz="1400" b="1" dirty="0"/>
                <a:t> {abstract}</a:t>
              </a:r>
              <a:endParaRPr lang="en-GB" sz="1400" b="1" dirty="0"/>
            </a:p>
          </p:txBody>
        </p:sp>
        <p:sp>
          <p:nvSpPr>
            <p:cNvPr id="276491" name="Text Box 11"/>
            <p:cNvSpPr txBox="1">
              <a:spLocks noChangeArrowheads="1"/>
            </p:cNvSpPr>
            <p:nvPr/>
          </p:nvSpPr>
          <p:spPr bwMode="auto">
            <a:xfrm>
              <a:off x="4851400" y="2319338"/>
              <a:ext cx="1238250" cy="3048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/>
                <a:t>name : String</a:t>
              </a:r>
              <a:endParaRPr lang="en-GB" sz="1400"/>
            </a:p>
          </p:txBody>
        </p:sp>
      </p:grpSp>
      <p:grpSp>
        <p:nvGrpSpPr>
          <p:cNvPr id="276492" name="Group 12"/>
          <p:cNvGrpSpPr/>
          <p:nvPr/>
        </p:nvGrpSpPr>
        <p:grpSpPr bwMode="auto">
          <a:xfrm>
            <a:off x="1466850" y="2343150"/>
            <a:ext cx="2635250" cy="1600200"/>
            <a:chOff x="280" y="2008"/>
            <a:chExt cx="1660" cy="1008"/>
          </a:xfrm>
        </p:grpSpPr>
        <p:sp>
          <p:nvSpPr>
            <p:cNvPr id="276493" name="Rectangle 13"/>
            <p:cNvSpPr>
              <a:spLocks noChangeArrowheads="1"/>
            </p:cNvSpPr>
            <p:nvPr/>
          </p:nvSpPr>
          <p:spPr bwMode="auto">
            <a:xfrm>
              <a:off x="520" y="2008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en-GB" sz="1400"/>
            </a:p>
          </p:txBody>
        </p:sp>
        <p:sp>
          <p:nvSpPr>
            <p:cNvPr id="276494" name="Rectangle 14"/>
            <p:cNvSpPr>
              <a:spLocks noChangeArrowheads="1"/>
            </p:cNvSpPr>
            <p:nvPr/>
          </p:nvSpPr>
          <p:spPr bwMode="auto">
            <a:xfrm>
              <a:off x="280" y="2008"/>
              <a:ext cx="1647" cy="100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495" name="Text Box 15"/>
            <p:cNvSpPr txBox="1">
              <a:spLocks noChangeArrowheads="1"/>
            </p:cNvSpPr>
            <p:nvPr/>
          </p:nvSpPr>
          <p:spPr bwMode="auto">
            <a:xfrm>
              <a:off x="856" y="2025"/>
              <a:ext cx="600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/>
                <a:t>Borrower </a:t>
              </a:r>
              <a:endParaRPr lang="en-GB" sz="1400"/>
            </a:p>
          </p:txBody>
        </p:sp>
        <p:sp>
          <p:nvSpPr>
            <p:cNvPr id="276496" name="Text Box 16"/>
            <p:cNvSpPr txBox="1">
              <a:spLocks noChangeArrowheads="1"/>
            </p:cNvSpPr>
            <p:nvPr/>
          </p:nvSpPr>
          <p:spPr bwMode="auto">
            <a:xfrm>
              <a:off x="280" y="2505"/>
              <a:ext cx="1660" cy="46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/>
                <a:t>borrow( l : Lendable ) : boolean</a:t>
              </a:r>
              <a:endParaRPr lang="en-GB" sz="1400"/>
            </a:p>
            <a:p>
              <a:pPr eaLnBrk="0" hangingPunct="0"/>
              <a:r>
                <a:rPr lang="en-GB" sz="1400"/>
                <a:t>return( l : Lendable )</a:t>
              </a:r>
              <a:endParaRPr lang="en-GB" sz="1400"/>
            </a:p>
            <a:p>
              <a:pPr eaLnBrk="0" hangingPunct="0"/>
              <a:r>
                <a:rPr lang="en-GB" sz="1400"/>
                <a:t>getAcruedFine( ) : int</a:t>
              </a:r>
              <a:endParaRPr lang="en-GB" sz="1400"/>
            </a:p>
          </p:txBody>
        </p:sp>
        <p:sp>
          <p:nvSpPr>
            <p:cNvPr id="276497" name="Text Box 17"/>
            <p:cNvSpPr txBox="1">
              <a:spLocks noChangeArrowheads="1"/>
            </p:cNvSpPr>
            <p:nvPr/>
          </p:nvSpPr>
          <p:spPr bwMode="auto">
            <a:xfrm>
              <a:off x="280" y="2265"/>
              <a:ext cx="780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/>
                <a:t>name : String</a:t>
              </a:r>
              <a:endParaRPr lang="en-GB" sz="1400"/>
            </a:p>
          </p:txBody>
        </p:sp>
        <p:sp>
          <p:nvSpPr>
            <p:cNvPr id="276498" name="Line 18"/>
            <p:cNvSpPr>
              <a:spLocks noChangeShapeType="1"/>
            </p:cNvSpPr>
            <p:nvPr/>
          </p:nvSpPr>
          <p:spPr bwMode="auto">
            <a:xfrm>
              <a:off x="295" y="247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499" name="Line 19"/>
            <p:cNvSpPr>
              <a:spLocks noChangeShapeType="1"/>
            </p:cNvSpPr>
            <p:nvPr/>
          </p:nvSpPr>
          <p:spPr bwMode="auto">
            <a:xfrm>
              <a:off x="295" y="2251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00" name="Line 20"/>
          <p:cNvSpPr>
            <a:spLocks noChangeShapeType="1"/>
          </p:cNvSpPr>
          <p:nvPr/>
        </p:nvSpPr>
        <p:spPr bwMode="auto">
          <a:xfrm>
            <a:off x="4081463" y="2990850"/>
            <a:ext cx="769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01" name="Text Box 21"/>
          <p:cNvSpPr txBox="1">
            <a:spLocks noChangeArrowheads="1"/>
          </p:cNvSpPr>
          <p:nvPr/>
        </p:nvSpPr>
        <p:spPr bwMode="auto">
          <a:xfrm>
            <a:off x="4371975" y="2673350"/>
            <a:ext cx="4794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1400"/>
              <a:t>0..5</a:t>
            </a:r>
            <a:endParaRPr lang="en-US" sz="1400"/>
          </a:p>
        </p:txBody>
      </p:sp>
      <p:sp>
        <p:nvSpPr>
          <p:cNvPr id="276502" name="Text Box 22"/>
          <p:cNvSpPr txBox="1">
            <a:spLocks noChangeArrowheads="1"/>
          </p:cNvSpPr>
          <p:nvPr/>
        </p:nvSpPr>
        <p:spPr bwMode="auto">
          <a:xfrm>
            <a:off x="4081463" y="2979738"/>
            <a:ext cx="4794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1400"/>
              <a:t>0..1</a:t>
            </a:r>
            <a:endParaRPr lang="en-US" sz="1400"/>
          </a:p>
        </p:txBody>
      </p:sp>
      <p:sp>
        <p:nvSpPr>
          <p:cNvPr id="276503" name="Line 23"/>
          <p:cNvSpPr>
            <a:spLocks noChangeShapeType="1"/>
          </p:cNvSpPr>
          <p:nvPr/>
        </p:nvSpPr>
        <p:spPr bwMode="auto">
          <a:xfrm flipV="1">
            <a:off x="7505700" y="48926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04" name="Line 24"/>
          <p:cNvSpPr>
            <a:spLocks noChangeShapeType="1"/>
          </p:cNvSpPr>
          <p:nvPr/>
        </p:nvSpPr>
        <p:spPr bwMode="auto">
          <a:xfrm flipV="1">
            <a:off x="6286500" y="48926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05" name="Line 25"/>
          <p:cNvSpPr>
            <a:spLocks noChangeShapeType="1"/>
          </p:cNvSpPr>
          <p:nvPr/>
        </p:nvSpPr>
        <p:spPr bwMode="auto">
          <a:xfrm flipV="1">
            <a:off x="5041900" y="49196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76506" name="Group 26"/>
          <p:cNvGrpSpPr/>
          <p:nvPr/>
        </p:nvGrpSpPr>
        <p:grpSpPr bwMode="auto">
          <a:xfrm>
            <a:off x="4203700" y="5224463"/>
            <a:ext cx="4267200" cy="685800"/>
            <a:chOff x="2736" y="2784"/>
            <a:chExt cx="2688" cy="432"/>
          </a:xfrm>
        </p:grpSpPr>
        <p:grpSp>
          <p:nvGrpSpPr>
            <p:cNvPr id="276507" name="Group 27"/>
            <p:cNvGrpSpPr/>
            <p:nvPr/>
          </p:nvGrpSpPr>
          <p:grpSpPr bwMode="auto">
            <a:xfrm>
              <a:off x="2736" y="2784"/>
              <a:ext cx="720" cy="432"/>
              <a:chOff x="2736" y="2784"/>
              <a:chExt cx="720" cy="432"/>
            </a:xfrm>
          </p:grpSpPr>
          <p:sp>
            <p:nvSpPr>
              <p:cNvPr id="276508" name="Rectangle 28"/>
              <p:cNvSpPr>
                <a:spLocks noChangeArrowheads="1"/>
              </p:cNvSpPr>
              <p:nvPr/>
            </p:nvSpPr>
            <p:spPr bwMode="auto">
              <a:xfrm>
                <a:off x="2976" y="2784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endParaRPr lang="en-GB" sz="1400"/>
              </a:p>
            </p:txBody>
          </p:sp>
          <p:sp>
            <p:nvSpPr>
              <p:cNvPr id="276509" name="Rectangle 29"/>
              <p:cNvSpPr>
                <a:spLocks noChangeArrowheads="1"/>
              </p:cNvSpPr>
              <p:nvPr/>
            </p:nvSpPr>
            <p:spPr bwMode="auto">
              <a:xfrm>
                <a:off x="2736" y="2784"/>
                <a:ext cx="720" cy="43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990033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510" name="Line 30"/>
              <p:cNvSpPr>
                <a:spLocks noChangeShapeType="1"/>
              </p:cNvSpPr>
              <p:nvPr/>
            </p:nvSpPr>
            <p:spPr bwMode="auto">
              <a:xfrm>
                <a:off x="2736" y="3024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11" name="Line 31"/>
              <p:cNvSpPr>
                <a:spLocks noChangeShapeType="1"/>
              </p:cNvSpPr>
              <p:nvPr/>
            </p:nvSpPr>
            <p:spPr bwMode="auto">
              <a:xfrm>
                <a:off x="2736" y="3120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12" name="Text Box 32"/>
              <p:cNvSpPr txBox="1">
                <a:spLocks noChangeArrowheads="1"/>
              </p:cNvSpPr>
              <p:nvPr/>
            </p:nvSpPr>
            <p:spPr bwMode="auto">
              <a:xfrm>
                <a:off x="2880" y="2801"/>
                <a:ext cx="402" cy="1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400"/>
                  <a:t>Book </a:t>
                </a:r>
                <a:endParaRPr lang="en-GB" sz="1400"/>
              </a:p>
            </p:txBody>
          </p:sp>
        </p:grpSp>
        <p:grpSp>
          <p:nvGrpSpPr>
            <p:cNvPr id="276513" name="Group 33"/>
            <p:cNvGrpSpPr/>
            <p:nvPr/>
          </p:nvGrpSpPr>
          <p:grpSpPr bwMode="auto">
            <a:xfrm>
              <a:off x="3696" y="2784"/>
              <a:ext cx="720" cy="432"/>
              <a:chOff x="3696" y="2832"/>
              <a:chExt cx="720" cy="432"/>
            </a:xfrm>
          </p:grpSpPr>
          <p:sp>
            <p:nvSpPr>
              <p:cNvPr id="276514" name="Rectangle 34"/>
              <p:cNvSpPr>
                <a:spLocks noChangeArrowheads="1"/>
              </p:cNvSpPr>
              <p:nvPr/>
            </p:nvSpPr>
            <p:spPr bwMode="auto">
              <a:xfrm>
                <a:off x="3936" y="2832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endParaRPr lang="en-GB" sz="1400"/>
              </a:p>
            </p:txBody>
          </p:sp>
          <p:sp>
            <p:nvSpPr>
              <p:cNvPr id="276515" name="Rectangle 35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720" cy="43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990033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516" name="Line 36"/>
              <p:cNvSpPr>
                <a:spLocks noChangeShapeType="1"/>
              </p:cNvSpPr>
              <p:nvPr/>
            </p:nvSpPr>
            <p:spPr bwMode="auto">
              <a:xfrm>
                <a:off x="3696" y="307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17" name="Line 37"/>
              <p:cNvSpPr>
                <a:spLocks noChangeShapeType="1"/>
              </p:cNvSpPr>
              <p:nvPr/>
            </p:nvSpPr>
            <p:spPr bwMode="auto">
              <a:xfrm>
                <a:off x="3696" y="316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18" name="Text Box 38"/>
              <p:cNvSpPr txBox="1">
                <a:spLocks noChangeArrowheads="1"/>
              </p:cNvSpPr>
              <p:nvPr/>
            </p:nvSpPr>
            <p:spPr bwMode="auto">
              <a:xfrm>
                <a:off x="3840" y="2849"/>
                <a:ext cx="513" cy="1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400"/>
                  <a:t>Journal </a:t>
                </a:r>
                <a:endParaRPr lang="en-GB" sz="1400"/>
              </a:p>
            </p:txBody>
          </p:sp>
        </p:grpSp>
        <p:grpSp>
          <p:nvGrpSpPr>
            <p:cNvPr id="276519" name="Group 39"/>
            <p:cNvGrpSpPr/>
            <p:nvPr/>
          </p:nvGrpSpPr>
          <p:grpSpPr bwMode="auto">
            <a:xfrm>
              <a:off x="4704" y="2784"/>
              <a:ext cx="720" cy="432"/>
              <a:chOff x="4608" y="2832"/>
              <a:chExt cx="720" cy="432"/>
            </a:xfrm>
          </p:grpSpPr>
          <p:sp>
            <p:nvSpPr>
              <p:cNvPr id="276520" name="Rectangle 40"/>
              <p:cNvSpPr>
                <a:spLocks noChangeArrowheads="1"/>
              </p:cNvSpPr>
              <p:nvPr/>
            </p:nvSpPr>
            <p:spPr bwMode="auto">
              <a:xfrm>
                <a:off x="4848" y="2832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endParaRPr lang="en-GB" sz="1400"/>
              </a:p>
            </p:txBody>
          </p:sp>
          <p:sp>
            <p:nvSpPr>
              <p:cNvPr id="276521" name="Rectangle 41"/>
              <p:cNvSpPr>
                <a:spLocks noChangeArrowheads="1"/>
              </p:cNvSpPr>
              <p:nvPr/>
            </p:nvSpPr>
            <p:spPr bwMode="auto">
              <a:xfrm>
                <a:off x="4608" y="2832"/>
                <a:ext cx="720" cy="43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990033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522" name="Line 42"/>
              <p:cNvSpPr>
                <a:spLocks noChangeShapeType="1"/>
              </p:cNvSpPr>
              <p:nvPr/>
            </p:nvSpPr>
            <p:spPr bwMode="auto">
              <a:xfrm>
                <a:off x="4608" y="307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23" name="Line 43"/>
              <p:cNvSpPr>
                <a:spLocks noChangeShapeType="1"/>
              </p:cNvSpPr>
              <p:nvPr/>
            </p:nvSpPr>
            <p:spPr bwMode="auto">
              <a:xfrm>
                <a:off x="4608" y="316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24" name="Text Box 44"/>
              <p:cNvSpPr txBox="1">
                <a:spLocks noChangeArrowheads="1"/>
              </p:cNvSpPr>
              <p:nvPr/>
            </p:nvSpPr>
            <p:spPr bwMode="auto">
              <a:xfrm>
                <a:off x="4848" y="2849"/>
                <a:ext cx="433" cy="1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400"/>
                  <a:t>Video </a:t>
                </a:r>
                <a:endParaRPr lang="en-GB" sz="1400"/>
              </a:p>
            </p:txBody>
          </p:sp>
        </p:grpSp>
      </p:grpSp>
      <p:sp>
        <p:nvSpPr>
          <p:cNvPr id="276525" name="AutoShape 45"/>
          <p:cNvSpPr>
            <a:spLocks noChangeArrowheads="1"/>
          </p:cNvSpPr>
          <p:nvPr/>
        </p:nvSpPr>
        <p:spPr bwMode="auto">
          <a:xfrm>
            <a:off x="4864100" y="4489450"/>
            <a:ext cx="381000" cy="457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26" name="AutoShape 46"/>
          <p:cNvSpPr>
            <a:spLocks noChangeArrowheads="1"/>
          </p:cNvSpPr>
          <p:nvPr/>
        </p:nvSpPr>
        <p:spPr bwMode="auto">
          <a:xfrm>
            <a:off x="6108700" y="4462463"/>
            <a:ext cx="381000" cy="457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27" name="AutoShape 47"/>
          <p:cNvSpPr>
            <a:spLocks noChangeArrowheads="1"/>
          </p:cNvSpPr>
          <p:nvPr/>
        </p:nvSpPr>
        <p:spPr bwMode="auto">
          <a:xfrm>
            <a:off x="7327900" y="4462463"/>
            <a:ext cx="381000" cy="457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6CC7-B978-49DF-A17B-D9D18E707A2A}" type="slidenum">
              <a:rPr lang="en-GB"/>
            </a:fld>
            <a:endParaRPr lang="en-GB"/>
          </a:p>
        </p:txBody>
      </p:sp>
      <p:sp>
        <p:nvSpPr>
          <p:cNvPr id="278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Implementation</a:t>
            </a:r>
            <a:endParaRPr lang="en-US"/>
          </a:p>
        </p:txBody>
      </p:sp>
      <p:sp>
        <p:nvSpPr>
          <p:cNvPr id="278533" name="Text Box 5"/>
          <p:cNvSpPr txBox="1">
            <a:spLocks noChangeArrowheads="1"/>
          </p:cNvSpPr>
          <p:nvPr/>
        </p:nvSpPr>
        <p:spPr bwMode="auto">
          <a:xfrm>
            <a:off x="250825" y="1679575"/>
            <a:ext cx="4643438" cy="4257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GB" sz="1600">
                <a:latin typeface="Tahoma" panose="020B0604030504040204" pitchFamily="34" charset="0"/>
              </a:rPr>
              <a:t>public </a:t>
            </a:r>
            <a:r>
              <a:rPr lang="en-GB" sz="1600" b="1">
                <a:latin typeface="Tahoma" panose="020B0604030504040204" pitchFamily="34" charset="0"/>
              </a:rPr>
              <a:t>abstract</a:t>
            </a:r>
            <a:r>
              <a:rPr lang="en-GB" sz="1600">
                <a:latin typeface="Tahoma" panose="020B0604030504040204" pitchFamily="34" charset="0"/>
              </a:rPr>
              <a:t> class Lendable {</a:t>
            </a:r>
            <a:endParaRPr lang="en-GB" sz="1600">
              <a:latin typeface="Tahoma" panose="020B0604030504040204" pitchFamily="34" charset="0"/>
            </a:endParaRPr>
          </a:p>
          <a:p>
            <a:pPr eaLnBrk="0" hangingPunct="0"/>
            <a:r>
              <a:rPr lang="en-GB" sz="1600">
                <a:latin typeface="Tahoma" panose="020B0604030504040204" pitchFamily="34" charset="0"/>
              </a:rPr>
              <a:t>   private String name;</a:t>
            </a:r>
            <a:endParaRPr lang="en-GB" sz="1600">
              <a:latin typeface="Tahoma" panose="020B0604030504040204" pitchFamily="34" charset="0"/>
            </a:endParaRPr>
          </a:p>
          <a:p>
            <a:pPr eaLnBrk="0" hangingPunct="0"/>
            <a:r>
              <a:rPr lang="en-GB" sz="1600">
                <a:latin typeface="Tahoma" panose="020B0604030504040204" pitchFamily="34" charset="0"/>
              </a:rPr>
              <a:t>   private Borrower borrower;</a:t>
            </a:r>
            <a:endParaRPr lang="en-GB" sz="1600">
              <a:latin typeface="Tahoma" panose="020B0604030504040204" pitchFamily="34" charset="0"/>
            </a:endParaRPr>
          </a:p>
          <a:p>
            <a:pPr eaLnBrk="0" hangingPunct="0"/>
            <a:r>
              <a:rPr lang="en-GB" sz="1600">
                <a:latin typeface="Tahoma" panose="020B0604030504040204" pitchFamily="34" charset="0"/>
              </a:rPr>
              <a:t>   private Calendar dateBorrowed;</a:t>
            </a:r>
            <a:endParaRPr lang="en-GB" sz="1600">
              <a:latin typeface="Tahoma" panose="020B0604030504040204" pitchFamily="34" charset="0"/>
            </a:endParaRPr>
          </a:p>
          <a:p>
            <a:pPr eaLnBrk="0" hangingPunct="0"/>
            <a:endParaRPr lang="en-GB" sz="1600">
              <a:latin typeface="Tahoma" panose="020B0604030504040204" pitchFamily="34" charset="0"/>
            </a:endParaRPr>
          </a:p>
          <a:p>
            <a:pPr eaLnBrk="0" hangingPunct="0"/>
            <a:r>
              <a:rPr lang="en-GB" sz="1600">
                <a:latin typeface="Tahoma" panose="020B0604030504040204" pitchFamily="34" charset="0"/>
              </a:rPr>
              <a:t>   public boolean isOnLoan( ) {</a:t>
            </a:r>
            <a:endParaRPr lang="en-GB" sz="1600">
              <a:latin typeface="Tahoma" panose="020B0604030504040204" pitchFamily="34" charset="0"/>
            </a:endParaRPr>
          </a:p>
          <a:p>
            <a:pPr eaLnBrk="0" hangingPunct="0"/>
            <a:r>
              <a:rPr lang="en-GB" sz="1600">
                <a:latin typeface="Tahoma" panose="020B0604030504040204" pitchFamily="34" charset="0"/>
              </a:rPr>
              <a:t>      return borrower != null;</a:t>
            </a:r>
            <a:endParaRPr lang="en-GB" sz="1600">
              <a:latin typeface="Tahoma" panose="020B0604030504040204" pitchFamily="34" charset="0"/>
            </a:endParaRPr>
          </a:p>
          <a:p>
            <a:pPr eaLnBrk="0" hangingPunct="0"/>
            <a:r>
              <a:rPr lang="en-GB" sz="1600">
                <a:latin typeface="Tahoma" panose="020B0604030504040204" pitchFamily="34" charset="0"/>
              </a:rPr>
              <a:t>   }</a:t>
            </a:r>
            <a:endParaRPr lang="en-GB" sz="1600">
              <a:latin typeface="Tahoma" panose="020B0604030504040204" pitchFamily="34" charset="0"/>
            </a:endParaRPr>
          </a:p>
          <a:p>
            <a:pPr eaLnBrk="0" hangingPunct="0"/>
            <a:endParaRPr lang="en-GB" sz="1600">
              <a:latin typeface="Tahoma" panose="020B0604030504040204" pitchFamily="34" charset="0"/>
            </a:endParaRPr>
          </a:p>
          <a:p>
            <a:pPr eaLnBrk="0" hangingPunct="0"/>
            <a:r>
              <a:rPr lang="en-GB" sz="1600">
                <a:latin typeface="Tahoma" panose="020B0604030504040204" pitchFamily="34" charset="0"/>
              </a:rPr>
              <a:t>   public boolean checkOut( Borrower b ) {</a:t>
            </a:r>
            <a:endParaRPr lang="en-GB" sz="1600">
              <a:latin typeface="Tahoma" panose="020B0604030504040204" pitchFamily="34" charset="0"/>
            </a:endParaRPr>
          </a:p>
          <a:p>
            <a:pPr eaLnBrk="0" hangingPunct="0"/>
            <a:r>
              <a:rPr lang="en-GB" sz="1600">
                <a:latin typeface="Tahoma" panose="020B0604030504040204" pitchFamily="34" charset="0"/>
              </a:rPr>
              <a:t>      boolean success = false;</a:t>
            </a:r>
            <a:endParaRPr lang="en-GB" sz="1600">
              <a:latin typeface="Tahoma" panose="020B0604030504040204" pitchFamily="34" charset="0"/>
            </a:endParaRPr>
          </a:p>
          <a:p>
            <a:pPr eaLnBrk="0" hangingPunct="0"/>
            <a:r>
              <a:rPr lang="en-GB" sz="1600">
                <a:latin typeface="Tahoma" panose="020B0604030504040204" pitchFamily="34" charset="0"/>
              </a:rPr>
              <a:t>      if( ! isOnLoan( ) ) {</a:t>
            </a:r>
            <a:endParaRPr lang="en-GB" sz="1600">
              <a:latin typeface="Tahoma" panose="020B0604030504040204" pitchFamily="34" charset="0"/>
            </a:endParaRPr>
          </a:p>
          <a:p>
            <a:pPr eaLnBrk="0" hangingPunct="0"/>
            <a:r>
              <a:rPr lang="en-GB" sz="1600">
                <a:latin typeface="Tahoma" panose="020B0604030504040204" pitchFamily="34" charset="0"/>
              </a:rPr>
              <a:t>         success = true;</a:t>
            </a:r>
            <a:endParaRPr lang="en-GB" sz="1600">
              <a:latin typeface="Tahoma" panose="020B0604030504040204" pitchFamily="34" charset="0"/>
            </a:endParaRPr>
          </a:p>
          <a:p>
            <a:pPr eaLnBrk="0" hangingPunct="0"/>
            <a:r>
              <a:rPr lang="en-GB" sz="1600">
                <a:latin typeface="Tahoma" panose="020B0604030504040204" pitchFamily="34" charset="0"/>
              </a:rPr>
              <a:t>         borrower = b;</a:t>
            </a:r>
            <a:endParaRPr lang="en-GB" sz="1600">
              <a:latin typeface="Tahoma" panose="020B0604030504040204" pitchFamily="34" charset="0"/>
            </a:endParaRPr>
          </a:p>
          <a:p>
            <a:pPr eaLnBrk="0" hangingPunct="0"/>
            <a:r>
              <a:rPr lang="en-GB" sz="1600">
                <a:latin typeface="Tahoma" panose="020B0604030504040204" pitchFamily="34" charset="0"/>
              </a:rPr>
              <a:t>         dateBorrowed = Calendar.getInstance( );</a:t>
            </a:r>
            <a:endParaRPr lang="en-GB" sz="1600">
              <a:latin typeface="Tahoma" panose="020B0604030504040204" pitchFamily="34" charset="0"/>
            </a:endParaRPr>
          </a:p>
          <a:p>
            <a:pPr eaLnBrk="0" hangingPunct="0"/>
            <a:r>
              <a:rPr lang="en-GB" sz="1600">
                <a:latin typeface="Tahoma" panose="020B0604030504040204" pitchFamily="34" charset="0"/>
              </a:rPr>
              <a:t>      }</a:t>
            </a:r>
            <a:endParaRPr lang="en-GB" sz="1600">
              <a:latin typeface="Tahoma" panose="020B0604030504040204" pitchFamily="34" charset="0"/>
            </a:endParaRPr>
          </a:p>
          <a:p>
            <a:pPr eaLnBrk="0" hangingPunct="0"/>
            <a:r>
              <a:rPr lang="en-GB" sz="1600">
                <a:latin typeface="Tahoma" panose="020B0604030504040204" pitchFamily="34" charset="0"/>
              </a:rPr>
              <a:t>   }</a:t>
            </a:r>
            <a:endParaRPr lang="en-GB" sz="1600">
              <a:latin typeface="Tahoma" panose="020B0604030504040204" pitchFamily="34" charset="0"/>
            </a:endParaRPr>
          </a:p>
        </p:txBody>
      </p:sp>
      <p:sp>
        <p:nvSpPr>
          <p:cNvPr id="278534" name="Text Box 6"/>
          <p:cNvSpPr txBox="1">
            <a:spLocks noChangeArrowheads="1"/>
          </p:cNvSpPr>
          <p:nvPr/>
        </p:nvSpPr>
        <p:spPr bwMode="auto">
          <a:xfrm>
            <a:off x="5003800" y="1679575"/>
            <a:ext cx="3851275" cy="3279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GB" sz="1600">
                <a:latin typeface="Tahoma" panose="020B0604030504040204" pitchFamily="34" charset="0"/>
              </a:rPr>
              <a:t>   public void checkIn( ) {</a:t>
            </a:r>
            <a:endParaRPr lang="en-GB" sz="1600">
              <a:latin typeface="Tahoma" panose="020B0604030504040204" pitchFamily="34" charset="0"/>
            </a:endParaRPr>
          </a:p>
          <a:p>
            <a:pPr eaLnBrk="0" hangingPunct="0"/>
            <a:r>
              <a:rPr lang="en-GB" sz="1600">
                <a:latin typeface="Tahoma" panose="020B0604030504040204" pitchFamily="34" charset="0"/>
              </a:rPr>
              <a:t>      borrower = null;</a:t>
            </a:r>
            <a:endParaRPr lang="en-GB" sz="1600">
              <a:latin typeface="Tahoma" panose="020B0604030504040204" pitchFamily="34" charset="0"/>
            </a:endParaRPr>
          </a:p>
          <a:p>
            <a:pPr eaLnBrk="0" hangingPunct="0"/>
            <a:r>
              <a:rPr lang="en-GB" sz="1600">
                <a:latin typeface="Tahoma" panose="020B0604030504040204" pitchFamily="34" charset="0"/>
              </a:rPr>
              <a:t>      dateBorrowed = null;</a:t>
            </a:r>
            <a:endParaRPr lang="en-GB" sz="1600">
              <a:latin typeface="Tahoma" panose="020B0604030504040204" pitchFamily="34" charset="0"/>
            </a:endParaRPr>
          </a:p>
          <a:p>
            <a:pPr eaLnBrk="0" hangingPunct="0"/>
            <a:r>
              <a:rPr lang="en-GB" sz="1600">
                <a:latin typeface="Tahoma" panose="020B0604030504040204" pitchFamily="34" charset="0"/>
              </a:rPr>
              <a:t>   }</a:t>
            </a:r>
            <a:endParaRPr lang="en-GB" sz="1600">
              <a:latin typeface="Tahoma" panose="020B0604030504040204" pitchFamily="34" charset="0"/>
            </a:endParaRPr>
          </a:p>
          <a:p>
            <a:pPr eaLnBrk="0" hangingPunct="0"/>
            <a:endParaRPr lang="en-GB" sz="1600">
              <a:latin typeface="Tahoma" panose="020B0604030504040204" pitchFamily="34" charset="0"/>
            </a:endParaRPr>
          </a:p>
          <a:p>
            <a:pPr eaLnBrk="0" hangingPunct="0"/>
            <a:r>
              <a:rPr lang="en-GB" sz="1600">
                <a:latin typeface="Tahoma" panose="020B0604030504040204" pitchFamily="34" charset="0"/>
              </a:rPr>
              <a:t>   public Borrower getBorrower( ) {</a:t>
            </a:r>
            <a:endParaRPr lang="en-GB" sz="1600">
              <a:latin typeface="Tahoma" panose="020B0604030504040204" pitchFamily="34" charset="0"/>
            </a:endParaRPr>
          </a:p>
          <a:p>
            <a:pPr eaLnBrk="0" hangingPunct="0"/>
            <a:r>
              <a:rPr lang="en-GB" sz="1600">
                <a:latin typeface="Tahoma" panose="020B0604030504040204" pitchFamily="34" charset="0"/>
              </a:rPr>
              <a:t>      return borrower;</a:t>
            </a:r>
            <a:endParaRPr lang="en-GB" sz="1600">
              <a:latin typeface="Tahoma" panose="020B0604030504040204" pitchFamily="34" charset="0"/>
            </a:endParaRPr>
          </a:p>
          <a:p>
            <a:pPr eaLnBrk="0" hangingPunct="0"/>
            <a:r>
              <a:rPr lang="en-GB" sz="1600">
                <a:latin typeface="Tahoma" panose="020B0604030504040204" pitchFamily="34" charset="0"/>
              </a:rPr>
              <a:t>   }</a:t>
            </a:r>
            <a:endParaRPr lang="en-GB" sz="1600">
              <a:latin typeface="Tahoma" panose="020B0604030504040204" pitchFamily="34" charset="0"/>
            </a:endParaRPr>
          </a:p>
          <a:p>
            <a:pPr eaLnBrk="0" hangingPunct="0"/>
            <a:endParaRPr lang="en-GB" sz="1600">
              <a:latin typeface="Tahoma" panose="020B0604030504040204" pitchFamily="34" charset="0"/>
            </a:endParaRPr>
          </a:p>
          <a:p>
            <a:pPr eaLnBrk="0" hangingPunct="0"/>
            <a:r>
              <a:rPr lang="en-GB" sz="1600">
                <a:latin typeface="Tahoma" panose="020B0604030504040204" pitchFamily="34" charset="0"/>
              </a:rPr>
              <a:t>   public </a:t>
            </a:r>
            <a:r>
              <a:rPr lang="en-GB" sz="1600" b="1">
                <a:latin typeface="Tahoma" panose="020B0604030504040204" pitchFamily="34" charset="0"/>
              </a:rPr>
              <a:t>abstract</a:t>
            </a:r>
            <a:r>
              <a:rPr lang="en-GB" sz="1600">
                <a:latin typeface="Tahoma" panose="020B0604030504040204" pitchFamily="34" charset="0"/>
              </a:rPr>
              <a:t> boolean isOverdue( );</a:t>
            </a:r>
            <a:endParaRPr lang="en-GB" sz="1600">
              <a:latin typeface="Tahoma" panose="020B0604030504040204" pitchFamily="34" charset="0"/>
            </a:endParaRPr>
          </a:p>
          <a:p>
            <a:pPr eaLnBrk="0" hangingPunct="0"/>
            <a:endParaRPr lang="en-GB" sz="1600">
              <a:latin typeface="Tahoma" panose="020B0604030504040204" pitchFamily="34" charset="0"/>
            </a:endParaRPr>
          </a:p>
          <a:p>
            <a:pPr eaLnBrk="0" hangingPunct="0"/>
            <a:r>
              <a:rPr lang="en-GB" sz="1600">
                <a:latin typeface="Tahoma" panose="020B0604030504040204" pitchFamily="34" charset="0"/>
              </a:rPr>
              <a:t>   public </a:t>
            </a:r>
            <a:r>
              <a:rPr lang="en-GB" sz="1600" b="1">
                <a:latin typeface="Tahoma" panose="020B0604030504040204" pitchFamily="34" charset="0"/>
              </a:rPr>
              <a:t>abstract</a:t>
            </a:r>
            <a:r>
              <a:rPr lang="en-GB" sz="1600">
                <a:latin typeface="Tahoma" panose="020B0604030504040204" pitchFamily="34" charset="0"/>
              </a:rPr>
              <a:t> int getFine( );</a:t>
            </a:r>
            <a:endParaRPr lang="en-GB" sz="1600">
              <a:latin typeface="Tahoma" panose="020B0604030504040204" pitchFamily="34" charset="0"/>
            </a:endParaRPr>
          </a:p>
          <a:p>
            <a:pPr eaLnBrk="0" hangingPunct="0"/>
            <a:r>
              <a:rPr lang="en-GB" sz="1600">
                <a:latin typeface="Tahoma" panose="020B0604030504040204" pitchFamily="34" charset="0"/>
              </a:rPr>
              <a:t>}</a:t>
            </a:r>
            <a:endParaRPr lang="en-GB" sz="1600">
              <a:latin typeface="Tahoma" panose="020B0604030504040204" pitchFamily="34" charset="0"/>
            </a:endParaRPr>
          </a:p>
        </p:txBody>
      </p:sp>
      <p:sp>
        <p:nvSpPr>
          <p:cNvPr id="278538" name="Text Box 10"/>
          <p:cNvSpPr txBox="1">
            <a:spLocks noChangeArrowheads="1"/>
          </p:cNvSpPr>
          <p:nvPr/>
        </p:nvSpPr>
        <p:spPr bwMode="auto">
          <a:xfrm>
            <a:off x="5561285" y="5676870"/>
            <a:ext cx="2736304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GB" sz="2000" dirty="0">
                <a:latin typeface="Tahoma" panose="020B0604030504040204" pitchFamily="34" charset="0"/>
              </a:rPr>
              <a:t>Designed to be reused</a:t>
            </a:r>
            <a:endParaRPr lang="en-US" sz="20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68B7-C1E3-4B83-AB5C-89B997AE4E35}" type="slidenum">
              <a:rPr lang="en-GB"/>
            </a:fld>
            <a:endParaRPr lang="en-GB"/>
          </a:p>
        </p:txBody>
      </p:sp>
      <p:sp>
        <p:nvSpPr>
          <p:cNvPr id="280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Implementation</a:t>
            </a:r>
            <a:endParaRPr lang="en-US"/>
          </a:p>
        </p:txBody>
      </p:sp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895463" y="1508669"/>
            <a:ext cx="7353073" cy="4502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GB" sz="1600" dirty="0">
                <a:latin typeface="Tahoma" panose="020B0604030504040204" pitchFamily="34" charset="0"/>
              </a:rPr>
              <a:t>public class Book </a:t>
            </a:r>
            <a:r>
              <a:rPr lang="en-GB" sz="1600" b="1" dirty="0">
                <a:latin typeface="Tahoma" panose="020B0604030504040204" pitchFamily="34" charset="0"/>
              </a:rPr>
              <a:t>extends Lendable</a:t>
            </a:r>
            <a:r>
              <a:rPr lang="en-GB" sz="1600" dirty="0">
                <a:latin typeface="Tahoma" panose="020B0604030504040204" pitchFamily="34" charset="0"/>
              </a:rPr>
              <a:t> {</a:t>
            </a:r>
            <a:endParaRPr lang="en-GB" sz="1600" dirty="0">
              <a:latin typeface="Tahoma" panose="020B0604030504040204" pitchFamily="34" charset="0"/>
            </a:endParaRPr>
          </a:p>
          <a:p>
            <a:pPr eaLnBrk="0" hangingPunct="0"/>
            <a:endParaRPr lang="en-GB" sz="1600" dirty="0">
              <a:latin typeface="Tahoma" panose="020B0604030504040204" pitchFamily="34" charset="0"/>
            </a:endParaRPr>
          </a:p>
          <a:p>
            <a:pPr eaLnBrk="0" hangingPunct="0"/>
            <a:r>
              <a:rPr lang="en-GB" sz="1600" dirty="0">
                <a:latin typeface="Tahoma" panose="020B0604030504040204" pitchFamily="34" charset="0"/>
              </a:rPr>
              <a:t>   public </a:t>
            </a:r>
            <a:r>
              <a:rPr lang="en-GB" sz="1600" dirty="0" err="1">
                <a:latin typeface="Tahoma" panose="020B0604030504040204" pitchFamily="34" charset="0"/>
              </a:rPr>
              <a:t>boolean</a:t>
            </a:r>
            <a:r>
              <a:rPr lang="en-GB" sz="1600" dirty="0">
                <a:latin typeface="Tahoma" panose="020B0604030504040204" pitchFamily="34" charset="0"/>
              </a:rPr>
              <a:t> </a:t>
            </a:r>
            <a:r>
              <a:rPr lang="en-GB" sz="1600" dirty="0" err="1">
                <a:latin typeface="Tahoma" panose="020B0604030504040204" pitchFamily="34" charset="0"/>
              </a:rPr>
              <a:t>isOverdue</a:t>
            </a:r>
            <a:r>
              <a:rPr lang="en-GB" sz="1600" dirty="0">
                <a:latin typeface="Tahoma" panose="020B0604030504040204" pitchFamily="34" charset="0"/>
              </a:rPr>
              <a:t>( ) {</a:t>
            </a:r>
            <a:endParaRPr lang="en-GB" sz="1600" dirty="0">
              <a:latin typeface="Tahoma" panose="020B0604030504040204" pitchFamily="34" charset="0"/>
            </a:endParaRPr>
          </a:p>
          <a:p>
            <a:pPr eaLnBrk="0" hangingPunct="0"/>
            <a:r>
              <a:rPr lang="en-GB" sz="1600" dirty="0">
                <a:latin typeface="Tahoma" panose="020B0604030504040204" pitchFamily="34" charset="0"/>
              </a:rPr>
              <a:t>      </a:t>
            </a:r>
            <a:r>
              <a:rPr lang="en-GB" sz="1600" dirty="0" err="1">
                <a:latin typeface="Tahoma" panose="020B0604030504040204" pitchFamily="34" charset="0"/>
              </a:rPr>
              <a:t>OurDate</a:t>
            </a:r>
            <a:r>
              <a:rPr lang="en-GB" sz="1600" dirty="0">
                <a:latin typeface="Tahoma" panose="020B0604030504040204" pitchFamily="34" charset="0"/>
              </a:rPr>
              <a:t> </a:t>
            </a:r>
            <a:r>
              <a:rPr lang="en-GB" sz="1600" dirty="0" err="1">
                <a:latin typeface="Tahoma" panose="020B0604030504040204" pitchFamily="34" charset="0"/>
              </a:rPr>
              <a:t>dateLoaned</a:t>
            </a:r>
            <a:r>
              <a:rPr lang="en-GB" sz="1600" dirty="0">
                <a:latin typeface="Tahoma" panose="020B0604030504040204" pitchFamily="34" charset="0"/>
              </a:rPr>
              <a:t> = new Date( </a:t>
            </a:r>
            <a:r>
              <a:rPr lang="en-GB" sz="1600" dirty="0" err="1">
                <a:latin typeface="Tahoma" panose="020B0604030504040204" pitchFamily="34" charset="0"/>
              </a:rPr>
              <a:t>dateBorrowed.get</a:t>
            </a:r>
            <a:r>
              <a:rPr lang="en-GB" sz="1600" dirty="0">
                <a:latin typeface="Tahoma" panose="020B0604030504040204" pitchFamily="34" charset="0"/>
              </a:rPr>
              <a:t>( </a:t>
            </a:r>
            <a:r>
              <a:rPr lang="en-GB" sz="1600" dirty="0" err="1">
                <a:latin typeface="Tahoma" panose="020B0604030504040204" pitchFamily="34" charset="0"/>
              </a:rPr>
              <a:t>Calendar.YEAR</a:t>
            </a:r>
            <a:r>
              <a:rPr lang="en-GB" sz="1600" dirty="0">
                <a:latin typeface="Tahoma" panose="020B0604030504040204" pitchFamily="34" charset="0"/>
              </a:rPr>
              <a:t> ), </a:t>
            </a:r>
            <a:endParaRPr lang="en-GB" sz="1600" dirty="0">
              <a:latin typeface="Tahoma" panose="020B0604030504040204" pitchFamily="34" charset="0"/>
            </a:endParaRPr>
          </a:p>
          <a:p>
            <a:pPr eaLnBrk="0" hangingPunct="0"/>
            <a:r>
              <a:rPr lang="en-GB" sz="1600" dirty="0">
                <a:latin typeface="Tahoma" panose="020B0604030504040204" pitchFamily="34" charset="0"/>
              </a:rPr>
              <a:t>                                                       </a:t>
            </a:r>
            <a:r>
              <a:rPr lang="en-GB" sz="1600" dirty="0" err="1">
                <a:latin typeface="Tahoma" panose="020B0604030504040204" pitchFamily="34" charset="0"/>
              </a:rPr>
              <a:t>dateBorrowed.get</a:t>
            </a:r>
            <a:r>
              <a:rPr lang="en-GB" sz="1600" dirty="0">
                <a:latin typeface="Tahoma" panose="020B0604030504040204" pitchFamily="34" charset="0"/>
              </a:rPr>
              <a:t>( </a:t>
            </a:r>
            <a:r>
              <a:rPr lang="en-GB" sz="1600" dirty="0" err="1">
                <a:latin typeface="Tahoma" panose="020B0604030504040204" pitchFamily="34" charset="0"/>
              </a:rPr>
              <a:t>Calendar.MONTH</a:t>
            </a:r>
            <a:r>
              <a:rPr lang="en-GB" sz="1600" dirty="0">
                <a:latin typeface="Tahoma" panose="020B0604030504040204" pitchFamily="34" charset="0"/>
              </a:rPr>
              <a:t> ), </a:t>
            </a:r>
            <a:endParaRPr lang="en-GB" sz="1600" dirty="0">
              <a:latin typeface="Tahoma" panose="020B0604030504040204" pitchFamily="34" charset="0"/>
            </a:endParaRPr>
          </a:p>
          <a:p>
            <a:pPr eaLnBrk="0" hangingPunct="0"/>
            <a:r>
              <a:rPr lang="en-GB" sz="1600" dirty="0">
                <a:latin typeface="Tahoma" panose="020B0604030504040204" pitchFamily="34" charset="0"/>
              </a:rPr>
              <a:t>                                                       </a:t>
            </a:r>
            <a:r>
              <a:rPr lang="en-GB" sz="1600" dirty="0" err="1">
                <a:latin typeface="Tahoma" panose="020B0604030504040204" pitchFamily="34" charset="0"/>
              </a:rPr>
              <a:t>dateBorrowed.get</a:t>
            </a:r>
            <a:r>
              <a:rPr lang="en-GB" sz="1600" dirty="0">
                <a:latin typeface="Tahoma" panose="020B0604030504040204" pitchFamily="34" charset="0"/>
              </a:rPr>
              <a:t>( </a:t>
            </a:r>
            <a:r>
              <a:rPr lang="en-GB" sz="1600" dirty="0" err="1">
                <a:latin typeface="Tahoma" panose="020B0604030504040204" pitchFamily="34" charset="0"/>
              </a:rPr>
              <a:t>Calendar.DAY</a:t>
            </a:r>
            <a:r>
              <a:rPr lang="en-GB" sz="1600" dirty="0">
                <a:latin typeface="Tahoma" panose="020B0604030504040204" pitchFamily="34" charset="0"/>
              </a:rPr>
              <a:t> ) );</a:t>
            </a:r>
            <a:endParaRPr lang="en-GB" sz="1600" dirty="0">
              <a:latin typeface="Tahoma" panose="020B0604030504040204" pitchFamily="34" charset="0"/>
            </a:endParaRPr>
          </a:p>
          <a:p>
            <a:pPr eaLnBrk="0" hangingPunct="0"/>
            <a:r>
              <a:rPr lang="en-GB" sz="1600" dirty="0">
                <a:latin typeface="Tahoma" panose="020B0604030504040204" pitchFamily="34" charset="0"/>
              </a:rPr>
              <a:t>      Calendar now = </a:t>
            </a:r>
            <a:r>
              <a:rPr lang="en-GB" sz="1600" dirty="0" err="1">
                <a:latin typeface="Tahoma" panose="020B0604030504040204" pitchFamily="34" charset="0"/>
              </a:rPr>
              <a:t>Calendar.getInstance</a:t>
            </a:r>
            <a:r>
              <a:rPr lang="en-GB" sz="1600" dirty="0">
                <a:latin typeface="Tahoma" panose="020B0604030504040204" pitchFamily="34" charset="0"/>
              </a:rPr>
              <a:t>( );      </a:t>
            </a:r>
            <a:endParaRPr lang="en-GB" sz="1600" dirty="0">
              <a:latin typeface="Tahoma" panose="020B0604030504040204" pitchFamily="34" charset="0"/>
            </a:endParaRPr>
          </a:p>
          <a:p>
            <a:pPr eaLnBrk="0" hangingPunct="0"/>
            <a:r>
              <a:rPr lang="en-GB" sz="1600" dirty="0">
                <a:latin typeface="Tahoma" panose="020B0604030504040204" pitchFamily="34" charset="0"/>
              </a:rPr>
              <a:t>      </a:t>
            </a:r>
            <a:r>
              <a:rPr lang="en-GB" sz="1600" dirty="0" err="1">
                <a:latin typeface="Tahoma" panose="020B0604030504040204" pitchFamily="34" charset="0"/>
              </a:rPr>
              <a:t>OurDate</a:t>
            </a:r>
            <a:r>
              <a:rPr lang="en-GB" sz="1600" dirty="0">
                <a:latin typeface="Tahoma" panose="020B0604030504040204" pitchFamily="34" charset="0"/>
              </a:rPr>
              <a:t> today = new </a:t>
            </a:r>
            <a:r>
              <a:rPr lang="en-GB" sz="1600" dirty="0" err="1">
                <a:latin typeface="Tahoma" panose="020B0604030504040204" pitchFamily="34" charset="0"/>
              </a:rPr>
              <a:t>OurDate</a:t>
            </a:r>
            <a:r>
              <a:rPr lang="en-GB" sz="1600" dirty="0">
                <a:latin typeface="Tahoma" panose="020B0604030504040204" pitchFamily="34" charset="0"/>
              </a:rPr>
              <a:t>( </a:t>
            </a:r>
            <a:r>
              <a:rPr lang="en-GB" sz="1600" dirty="0" err="1">
                <a:latin typeface="Tahoma" panose="020B0604030504040204" pitchFamily="34" charset="0"/>
              </a:rPr>
              <a:t>now.get</a:t>
            </a:r>
            <a:r>
              <a:rPr lang="en-GB" sz="1600" dirty="0">
                <a:latin typeface="Tahoma" panose="020B0604030504040204" pitchFamily="34" charset="0"/>
              </a:rPr>
              <a:t>( </a:t>
            </a:r>
            <a:r>
              <a:rPr lang="en-GB" sz="1600" dirty="0" err="1">
                <a:latin typeface="Tahoma" panose="020B0604030504040204" pitchFamily="34" charset="0"/>
              </a:rPr>
              <a:t>Calendar.YEAR</a:t>
            </a:r>
            <a:r>
              <a:rPr lang="en-GB" sz="1600" dirty="0">
                <a:latin typeface="Tahoma" panose="020B0604030504040204" pitchFamily="34" charset="0"/>
              </a:rPr>
              <a:t> ), </a:t>
            </a:r>
            <a:endParaRPr lang="en-GB" sz="1600" dirty="0">
              <a:latin typeface="Tahoma" panose="020B0604030504040204" pitchFamily="34" charset="0"/>
            </a:endParaRPr>
          </a:p>
          <a:p>
            <a:pPr eaLnBrk="0" hangingPunct="0"/>
            <a:r>
              <a:rPr lang="en-GB" sz="1600" dirty="0">
                <a:latin typeface="Tahoma" panose="020B0604030504040204" pitchFamily="34" charset="0"/>
              </a:rPr>
              <a:t>                    </a:t>
            </a:r>
            <a:r>
              <a:rPr lang="en-GB" sz="1600" dirty="0" smtClean="0">
                <a:latin typeface="Tahoma" panose="020B0604030504040204" pitchFamily="34" charset="0"/>
              </a:rPr>
              <a:t>                                </a:t>
            </a:r>
            <a:r>
              <a:rPr lang="en-GB" sz="1600" dirty="0" err="1">
                <a:latin typeface="Tahoma" panose="020B0604030504040204" pitchFamily="34" charset="0"/>
              </a:rPr>
              <a:t>now.get</a:t>
            </a:r>
            <a:r>
              <a:rPr lang="en-GB" sz="1600" dirty="0">
                <a:latin typeface="Tahoma" panose="020B0604030504040204" pitchFamily="34" charset="0"/>
              </a:rPr>
              <a:t>( </a:t>
            </a:r>
            <a:r>
              <a:rPr lang="en-GB" sz="1600" dirty="0" err="1">
                <a:latin typeface="Tahoma" panose="020B0604030504040204" pitchFamily="34" charset="0"/>
              </a:rPr>
              <a:t>Calendar.MONTH</a:t>
            </a:r>
            <a:r>
              <a:rPr lang="en-GB" sz="1600" dirty="0">
                <a:latin typeface="Tahoma" panose="020B0604030504040204" pitchFamily="34" charset="0"/>
              </a:rPr>
              <a:t> ), </a:t>
            </a:r>
            <a:endParaRPr lang="en-GB" sz="1600" dirty="0">
              <a:latin typeface="Tahoma" panose="020B0604030504040204" pitchFamily="34" charset="0"/>
            </a:endParaRPr>
          </a:p>
          <a:p>
            <a:pPr eaLnBrk="0" hangingPunct="0"/>
            <a:r>
              <a:rPr lang="en-GB" sz="1600" dirty="0">
                <a:latin typeface="Tahoma" panose="020B0604030504040204" pitchFamily="34" charset="0"/>
              </a:rPr>
              <a:t>                     </a:t>
            </a:r>
            <a:r>
              <a:rPr lang="en-GB" sz="1600" dirty="0" smtClean="0">
                <a:latin typeface="Tahoma" panose="020B0604030504040204" pitchFamily="34" charset="0"/>
              </a:rPr>
              <a:t>                               </a:t>
            </a:r>
            <a:r>
              <a:rPr lang="en-GB" sz="1600" dirty="0" err="1">
                <a:latin typeface="Tahoma" panose="020B0604030504040204" pitchFamily="34" charset="0"/>
              </a:rPr>
              <a:t>now.get</a:t>
            </a:r>
            <a:r>
              <a:rPr lang="en-GB" sz="1600" dirty="0">
                <a:latin typeface="Tahoma" panose="020B0604030504040204" pitchFamily="34" charset="0"/>
              </a:rPr>
              <a:t>( </a:t>
            </a:r>
            <a:r>
              <a:rPr lang="en-GB" sz="1600" dirty="0" err="1">
                <a:latin typeface="Tahoma" panose="020B0604030504040204" pitchFamily="34" charset="0"/>
              </a:rPr>
              <a:t>Calendar.DAY</a:t>
            </a:r>
            <a:r>
              <a:rPr lang="en-GB" sz="1600" dirty="0">
                <a:latin typeface="Tahoma" panose="020B0604030504040204" pitchFamily="34" charset="0"/>
              </a:rPr>
              <a:t> ) );</a:t>
            </a:r>
            <a:endParaRPr lang="en-GB" sz="1600" dirty="0">
              <a:latin typeface="Tahoma" panose="020B0604030504040204" pitchFamily="34" charset="0"/>
            </a:endParaRPr>
          </a:p>
          <a:p>
            <a:pPr eaLnBrk="0" hangingPunct="0"/>
            <a:r>
              <a:rPr lang="en-GB" sz="1600" dirty="0">
                <a:latin typeface="Tahoma" panose="020B0604030504040204" pitchFamily="34" charset="0"/>
              </a:rPr>
              <a:t>      if( </a:t>
            </a:r>
            <a:r>
              <a:rPr lang="en-GB" sz="1600" dirty="0" err="1">
                <a:latin typeface="Tahoma" panose="020B0604030504040204" pitchFamily="34" charset="0"/>
              </a:rPr>
              <a:t>OurDate.subtract</a:t>
            </a:r>
            <a:r>
              <a:rPr lang="en-GB" sz="1600" dirty="0">
                <a:latin typeface="Tahoma" panose="020B0604030504040204" pitchFamily="34" charset="0"/>
              </a:rPr>
              <a:t>( </a:t>
            </a:r>
            <a:r>
              <a:rPr lang="en-GB" sz="1600" dirty="0" err="1">
                <a:latin typeface="Tahoma" panose="020B0604030504040204" pitchFamily="34" charset="0"/>
              </a:rPr>
              <a:t>dateLoaned</a:t>
            </a:r>
            <a:r>
              <a:rPr lang="en-GB" sz="1600" dirty="0">
                <a:latin typeface="Tahoma" panose="020B0604030504040204" pitchFamily="34" charset="0"/>
              </a:rPr>
              <a:t>, today ) &gt; 28 )</a:t>
            </a:r>
            <a:endParaRPr lang="en-GB" sz="1600" dirty="0">
              <a:latin typeface="Tahoma" panose="020B0604030504040204" pitchFamily="34" charset="0"/>
            </a:endParaRPr>
          </a:p>
          <a:p>
            <a:pPr eaLnBrk="0" hangingPunct="0"/>
            <a:r>
              <a:rPr lang="en-GB" sz="1600" dirty="0">
                <a:latin typeface="Tahoma" panose="020B0604030504040204" pitchFamily="34" charset="0"/>
              </a:rPr>
              <a:t>         return true;</a:t>
            </a:r>
            <a:endParaRPr lang="en-GB" sz="1600" dirty="0">
              <a:latin typeface="Tahoma" panose="020B0604030504040204" pitchFamily="34" charset="0"/>
            </a:endParaRPr>
          </a:p>
          <a:p>
            <a:pPr eaLnBrk="0" hangingPunct="0"/>
            <a:r>
              <a:rPr lang="en-GB" sz="1600" dirty="0">
                <a:latin typeface="Tahoma" panose="020B0604030504040204" pitchFamily="34" charset="0"/>
              </a:rPr>
              <a:t>      else</a:t>
            </a:r>
            <a:endParaRPr lang="en-GB" sz="1600" dirty="0">
              <a:latin typeface="Tahoma" panose="020B0604030504040204" pitchFamily="34" charset="0"/>
            </a:endParaRPr>
          </a:p>
          <a:p>
            <a:pPr eaLnBrk="0" hangingPunct="0"/>
            <a:r>
              <a:rPr lang="en-GB" sz="1600" dirty="0">
                <a:latin typeface="Tahoma" panose="020B0604030504040204" pitchFamily="34" charset="0"/>
              </a:rPr>
              <a:t>         return false;</a:t>
            </a:r>
            <a:endParaRPr lang="en-GB" sz="1600" dirty="0">
              <a:latin typeface="Tahoma" panose="020B0604030504040204" pitchFamily="34" charset="0"/>
            </a:endParaRPr>
          </a:p>
          <a:p>
            <a:pPr eaLnBrk="0" hangingPunct="0"/>
            <a:r>
              <a:rPr lang="en-GB" sz="1600" dirty="0">
                <a:latin typeface="Tahoma" panose="020B0604030504040204" pitchFamily="34" charset="0"/>
              </a:rPr>
              <a:t>   }</a:t>
            </a:r>
            <a:endParaRPr lang="en-GB" sz="1600" dirty="0">
              <a:latin typeface="Tahoma" panose="020B0604030504040204" pitchFamily="34" charset="0"/>
            </a:endParaRPr>
          </a:p>
          <a:p>
            <a:pPr eaLnBrk="0" hangingPunct="0"/>
            <a:endParaRPr lang="en-GB" sz="1600" dirty="0">
              <a:latin typeface="Tahoma" panose="020B0604030504040204" pitchFamily="34" charset="0"/>
            </a:endParaRPr>
          </a:p>
          <a:p>
            <a:pPr eaLnBrk="0" hangingPunct="0"/>
            <a:r>
              <a:rPr lang="en-GB" sz="1600" dirty="0">
                <a:latin typeface="Tahoma" panose="020B0604030504040204" pitchFamily="34" charset="0"/>
              </a:rPr>
              <a:t>   …</a:t>
            </a:r>
            <a:endParaRPr lang="en-GB" sz="1600" dirty="0">
              <a:latin typeface="Tahoma" panose="020B0604030504040204" pitchFamily="34" charset="0"/>
            </a:endParaRPr>
          </a:p>
          <a:p>
            <a:pPr eaLnBrk="0" hangingPunct="0"/>
            <a:r>
              <a:rPr lang="en-GB" sz="1600" dirty="0">
                <a:latin typeface="Tahoma" panose="020B0604030504040204" pitchFamily="34" charset="0"/>
              </a:rPr>
              <a:t>}</a:t>
            </a:r>
            <a:endParaRPr lang="en-GB" sz="1600" dirty="0">
              <a:latin typeface="Tahoma" panose="020B0604030504040204" pitchFamily="34" charset="0"/>
            </a:endParaRPr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5634809" y="4976360"/>
            <a:ext cx="881408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GB" sz="2000">
                <a:latin typeface="Tahoma" panose="020B0604030504040204" pitchFamily="34" charset="0"/>
              </a:rPr>
              <a:t>Reuse</a:t>
            </a:r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57830" y="3771900"/>
            <a:ext cx="53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B543-C5C3-493A-976A-41F8B97AACE3}" type="slidenum">
              <a:rPr lang="en-GB"/>
            </a:fld>
            <a:endParaRPr lang="en-GB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2438" y="423864"/>
            <a:ext cx="7793037" cy="904875"/>
          </a:xfrm>
        </p:spPr>
        <p:txBody>
          <a:bodyPr/>
          <a:lstStyle/>
          <a:p>
            <a:r>
              <a:rPr lang="en-GB" dirty="0"/>
              <a:t>What are Design Patterns?</a:t>
            </a:r>
            <a:endParaRPr lang="en-GB" dirty="0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600" dirty="0"/>
              <a:t>Software developers encounter problems of a similar type when developing all sorts of software</a:t>
            </a:r>
            <a:endParaRPr lang="en-GB" sz="2600" dirty="0"/>
          </a:p>
          <a:p>
            <a:r>
              <a:rPr lang="en-GB" sz="2600" dirty="0"/>
              <a:t>Solutions to these problems are also similar across various types of applications, reuse of these solutions</a:t>
            </a:r>
            <a:endParaRPr lang="en-GB" sz="2600" dirty="0"/>
          </a:p>
          <a:p>
            <a:r>
              <a:rPr lang="en-GB" sz="2600" dirty="0"/>
              <a:t>Common vocabulary used for efficient communication between developers</a:t>
            </a:r>
            <a:endParaRPr lang="en-GB" sz="2600" dirty="0"/>
          </a:p>
          <a:p>
            <a:pPr lvl="1"/>
            <a:r>
              <a:rPr lang="en-GB" sz="2400" dirty="0"/>
              <a:t>“</a:t>
            </a:r>
            <a:r>
              <a:rPr lang="en-GB" sz="2400" dirty="0" smtClean="0"/>
              <a:t>Let’s </a:t>
            </a:r>
            <a:r>
              <a:rPr lang="en-GB" sz="2400" dirty="0"/>
              <a:t>use the Adapter pattern to ….”</a:t>
            </a:r>
            <a:endParaRPr lang="en-GB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3528" y="5517232"/>
            <a:ext cx="7938529" cy="483518"/>
            <a:chOff x="303771" y="5517232"/>
            <a:chExt cx="7938529" cy="483518"/>
          </a:xfrm>
        </p:grpSpPr>
        <p:sp>
          <p:nvSpPr>
            <p:cNvPr id="287748" name="Text Box 4"/>
            <p:cNvSpPr txBox="1">
              <a:spLocks noChangeArrowheads="1"/>
            </p:cNvSpPr>
            <p:nvPr/>
          </p:nvSpPr>
          <p:spPr bwMode="auto">
            <a:xfrm>
              <a:off x="303771" y="5517232"/>
              <a:ext cx="3232150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 b="1" dirty="0"/>
                <a:t>Patterns of problems</a:t>
              </a:r>
              <a:endParaRPr lang="en-GB" sz="2400" b="1" dirty="0"/>
            </a:p>
          </p:txBody>
        </p:sp>
        <p:sp>
          <p:nvSpPr>
            <p:cNvPr id="287749" name="Text Box 5"/>
            <p:cNvSpPr txBox="1">
              <a:spLocks noChangeArrowheads="1"/>
            </p:cNvSpPr>
            <p:nvPr/>
          </p:nvSpPr>
          <p:spPr bwMode="auto">
            <a:xfrm>
              <a:off x="5029200" y="5543550"/>
              <a:ext cx="3213100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 b="1" dirty="0"/>
                <a:t>Patterns of solutions</a:t>
              </a:r>
              <a:endParaRPr lang="en-GB" sz="2400" b="1" dirty="0"/>
            </a:p>
          </p:txBody>
        </p:sp>
        <p:cxnSp>
          <p:nvCxnSpPr>
            <p:cNvPr id="287750" name="AutoShape 6"/>
            <p:cNvCxnSpPr>
              <a:cxnSpLocks noChangeShapeType="1"/>
              <a:endCxn id="287749" idx="1"/>
            </p:cNvCxnSpPr>
            <p:nvPr/>
          </p:nvCxnSpPr>
          <p:spPr bwMode="auto">
            <a:xfrm>
              <a:off x="3688147" y="5772150"/>
              <a:ext cx="1341053" cy="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build="p"/>
    </p:bldLst>
  </p:timing>
</p:sld>
</file>

<file path=ppt/tags/tag1.xml><?xml version="1.0" encoding="utf-8"?>
<p:tagLst xmlns:p="http://schemas.openxmlformats.org/presentationml/2006/main">
  <p:tag name="KSO_WPP_MARK_KEY" val="c91c893d-0c9f-4279-a7a7-c1e913cca383"/>
  <p:tag name="COMMONDATA" val="eyJoZGlkIjoiNzY3ZmQyNGM1MWJhYjJhYzU3NTJjZTdiYzk3YzRhOGIifQ==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13271</Words>
  <Application>WPS 演示</Application>
  <PresentationFormat>全屏显示(4:3)</PresentationFormat>
  <Paragraphs>628</Paragraphs>
  <Slides>36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Arial</vt:lpstr>
      <vt:lpstr>宋体</vt:lpstr>
      <vt:lpstr>Wingdings</vt:lpstr>
      <vt:lpstr>Tahoma</vt:lpstr>
      <vt:lpstr>굴림</vt:lpstr>
      <vt:lpstr>Malgun Gothic</vt:lpstr>
      <vt:lpstr>微软雅黑</vt:lpstr>
      <vt:lpstr>Arial Unicode MS</vt:lpstr>
      <vt:lpstr>Calibri</vt:lpstr>
      <vt:lpstr>Courier New</vt:lpstr>
      <vt:lpstr>Webdings</vt:lpstr>
      <vt:lpstr>Times New Roman</vt:lpstr>
      <vt:lpstr>Blends</vt:lpstr>
      <vt:lpstr>SCC204 Software Design</vt:lpstr>
      <vt:lpstr>In the lectures about Software Design...</vt:lpstr>
      <vt:lpstr>Today’s Focus</vt:lpstr>
      <vt:lpstr>Learning outcomes</vt:lpstr>
      <vt:lpstr>Recap</vt:lpstr>
      <vt:lpstr>A library system example</vt:lpstr>
      <vt:lpstr>Implementation</vt:lpstr>
      <vt:lpstr>Implementation</vt:lpstr>
      <vt:lpstr>What are Design Patterns?</vt:lpstr>
      <vt:lpstr>Design Patterns: History</vt:lpstr>
      <vt:lpstr>Design Patterns: Structure</vt:lpstr>
      <vt:lpstr>Design Patterns: Gang of Four </vt:lpstr>
      <vt:lpstr>Behavioural: Observer Pattern</vt:lpstr>
      <vt:lpstr>Behavioural: Observer Pattern</vt:lpstr>
      <vt:lpstr>Behavioural: Observer Pattern</vt:lpstr>
      <vt:lpstr>Behavioural: Observer Pattern</vt:lpstr>
      <vt:lpstr>Exercise: Number Generator</vt:lpstr>
      <vt:lpstr>PowerPoint 演示文稿</vt:lpstr>
      <vt:lpstr>Creational: Singleton Pattern</vt:lpstr>
      <vt:lpstr>Creational: Singleton Pattern</vt:lpstr>
      <vt:lpstr>PowerPoint 演示文稿</vt:lpstr>
      <vt:lpstr>Structural: Adapter Pattern</vt:lpstr>
      <vt:lpstr>A design problem</vt:lpstr>
      <vt:lpstr>Solution</vt:lpstr>
      <vt:lpstr>The alternative to adaptation</vt:lpstr>
      <vt:lpstr>Design objectives fulfilled</vt:lpstr>
      <vt:lpstr>Observation</vt:lpstr>
      <vt:lpstr>What if ...</vt:lpstr>
      <vt:lpstr>The Adapter design pattern</vt:lpstr>
      <vt:lpstr>Class adapter</vt:lpstr>
      <vt:lpstr>Object adapter</vt:lpstr>
      <vt:lpstr>Applying Design Patterns</vt:lpstr>
      <vt:lpstr>Applying Design Patterns</vt:lpstr>
      <vt:lpstr>Applying Design Patterns</vt:lpstr>
      <vt:lpstr>Learning outcomes</vt:lpstr>
      <vt:lpstr>PowerPoint 演示文稿</vt:lpstr>
    </vt:vector>
  </TitlesOfParts>
  <Company>Lancaster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CSc161 Software Quality</dc:title>
  <dc:creator>Ian Warren</dc:creator>
  <cp:lastModifiedBy>.</cp:lastModifiedBy>
  <cp:revision>381</cp:revision>
  <cp:lastPrinted>2015-11-26T15:03:00Z</cp:lastPrinted>
  <dcterms:created xsi:type="dcterms:W3CDTF">2003-10-01T12:02:00Z</dcterms:created>
  <dcterms:modified xsi:type="dcterms:W3CDTF">2022-12-13T10:55:46Z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0BF86E4E3CAE49B082E13F93127CB190</vt:lpwstr>
  </property>
  <property fmtid="{D5CDD505-2E9C-101B-9397-08002B2CF9AE}" pid="3" name="KSOProductBuildVer">
    <vt:lpwstr>2052-11.1.0.12763</vt:lpwstr>
  </property>
</Properties>
</file>