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324" r:id="rId5"/>
    <p:sldId id="327" r:id="rId6"/>
    <p:sldId id="347" r:id="rId7"/>
    <p:sldId id="349" r:id="rId8"/>
    <p:sldId id="350" r:id="rId9"/>
    <p:sldId id="352" r:id="rId10"/>
    <p:sldId id="353" r:id="rId11"/>
    <p:sldId id="354" r:id="rId12"/>
    <p:sldId id="355" r:id="rId13"/>
    <p:sldId id="357" r:id="rId14"/>
    <p:sldId id="359" r:id="rId15"/>
    <p:sldId id="362" r:id="rId16"/>
    <p:sldId id="363" r:id="rId17"/>
    <p:sldId id="368" r:id="rId18"/>
    <p:sldId id="376" r:id="rId19"/>
    <p:sldId id="378" r:id="rId20"/>
    <p:sldId id="325" r:id="rId21"/>
    <p:sldId id="326" r:id="rId22"/>
    <p:sldId id="330" r:id="rId23"/>
    <p:sldId id="377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79" r:id="rId41"/>
  </p:sldIdLst>
  <p:sldSz cx="9144000" cy="6858000" type="screen4x3"/>
  <p:notesSz cx="7099300" cy="10234295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39" autoAdjust="0"/>
    <p:restoredTop sz="92111" autoAdjust="0"/>
  </p:normalViewPr>
  <p:slideViewPr>
    <p:cSldViewPr showGuides="1">
      <p:cViewPr varScale="1">
        <p:scale>
          <a:sx n="92" d="100"/>
          <a:sy n="92" d="100"/>
        </p:scale>
        <p:origin x="810" y="84"/>
      </p:cViewPr>
      <p:guideLst>
        <p:guide orient="horz" pos="2138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3" tIns="45716" rIns="91433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1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3" tIns="45716" rIns="91433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3" tIns="45716" rIns="91433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3" tIns="45716" rIns="91433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45D78EDC-AD52-47C3-B1AC-E2FF6D0C7FB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3" tIns="45716" rIns="91433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1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3" tIns="45716" rIns="91433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3" tIns="45716" rIns="91433" bIns="45716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3" tIns="45716" rIns="91433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3" tIns="45716" rIns="91433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868529EA-1F61-4865-8C9D-2D28EC455BB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B55FBB-C004-4B37-88B4-C01893366D28}" type="slidenum">
              <a:rPr lang="en-US"/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2929B1-F4F8-44DC-B665-A784CE0EFFEB}" type="slidenum">
              <a:rPr lang="en-US"/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AC157-0B6F-45DF-9841-DE4747A4671E}" type="slidenum">
              <a:rPr lang="en-US"/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1F25A9-4D7C-44ED-A277-BF70F6C4D25B}" type="slidenum">
              <a:rPr lang="en-US"/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120593-3E71-42BD-9BE0-77E24D8866C6}" type="slidenum">
              <a:rPr lang="en-US"/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ADA0C-2299-4DB4-9595-DE81EFC07586}" type="slidenum">
              <a:rPr lang="en-US"/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F4E1CC-09DC-4E5F-A296-F04152AC95A0}" type="slidenum">
              <a:rPr lang="en-US"/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E7B04-5D63-45E4-85FB-8E4250AB362A}" type="slidenum">
              <a:rPr lang="en-US"/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864AF-E9FD-4D6F-B34C-F3FA346CCED9}" type="slidenum">
              <a:rPr lang="en-US"/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410C1-1578-4E0F-BA9E-D501D199FEBA}" type="slidenum">
              <a:rPr lang="en-US"/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DC9AF-F488-4B0D-8240-35FA414B6310}" type="slidenum">
              <a:rPr lang="en-US"/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4965A-45BD-4B4F-ACEE-E090B9AFD6BE}" type="slidenum">
              <a:rPr lang="en-US"/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4B91D-3F52-437B-8AE6-1BB72FBAD74E}" type="slidenum">
              <a:rPr lang="en-US"/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CF78DC-F7C1-4F04-92D3-D1AFA9386703}" type="slidenum">
              <a:rPr lang="en-US"/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66F35-54A7-44CF-847D-D732376CA17C}" type="slidenum">
              <a:rPr lang="en-US"/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A059E-6A26-4B41-8160-4BB0781A61A1}" type="slidenum">
              <a:rPr lang="en-US"/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FDE6D7-C668-41F3-ACCB-871E98ED786E}" type="slidenum">
              <a:rPr lang="en-US"/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9C3EB-6FD9-4985-9505-54E0069B93D5}" type="slidenum">
              <a:rPr lang="en-US"/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9C3EB-6FD9-4985-9505-54E0069B93D5}" type="slidenum">
              <a:rPr lang="en-US"/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49F9EA-A138-412F-B9BA-F38FD4EEB061}" type="slidenum">
              <a:rPr lang="en-US"/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B7734-EE4A-4804-A778-732BA121C815}" type="slidenum">
              <a:rPr lang="en-US"/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7F27A-6BC3-4C84-871A-993EDB2B40B1}" type="slidenum">
              <a:rPr lang="en-US"/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/>
          <p:nvPr/>
        </p:nvGrpSpPr>
        <p:grpSpPr bwMode="auto">
          <a:xfrm>
            <a:off x="0" y="1341438"/>
            <a:ext cx="9009063" cy="1052512"/>
            <a:chOff x="0" y="1536"/>
            <a:chExt cx="5675" cy="663"/>
          </a:xfrm>
        </p:grpSpPr>
        <p:grpSp>
          <p:nvGrpSpPr>
            <p:cNvPr id="58371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83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74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921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83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20950-5834-4338-ADBA-BFE83AC3529F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C346E-04F0-41D0-9679-217F15F8778B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0E8FB-C3F6-40E8-800B-A53F937A6D2F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904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8F5166-BEE2-476E-8398-B9B1D0531B3D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79476"/>
            <a:ext cx="7703527" cy="587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20562" y="1600201"/>
            <a:ext cx="2464777" cy="3395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6016" y="1600201"/>
            <a:ext cx="2466243" cy="3395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659-BCFF-4066-9A8A-13E4F6F320AC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4DBC7-06D6-46AA-B7FA-E378F4D74FF0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8EFEB-AF9C-4317-B83D-70F41173C1D5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BB539-88AC-4086-950B-32929FC00977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430EA-B835-479C-84AF-601D6CADEE2A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2A2AB-B514-4605-8537-DE29943265B3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2311-003F-4CDA-BC93-F238B25D4781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A395A-D3EF-4C58-945A-1C55C46FBFE0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ltGray">
          <a:xfrm>
            <a:off x="417513" y="5159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ltGray">
          <a:xfrm>
            <a:off x="800100" y="5159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ltGray">
          <a:xfrm>
            <a:off x="541338" y="9382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ltGray">
          <a:xfrm>
            <a:off x="911225" y="9382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ltGray">
          <a:xfrm>
            <a:off x="127000" y="8651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gray">
          <a:xfrm>
            <a:off x="762000" y="3333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gray">
          <a:xfrm>
            <a:off x="442913" y="11985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8399" y="355744"/>
            <a:ext cx="7793037" cy="904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57338"/>
            <a:ext cx="7772400" cy="4575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fld id="{538B1A94-D981-4D6B-8CAA-4554AF648433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zjy@bjt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.xml"/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SCC204 </a:t>
            </a:r>
            <a:r>
              <a:rPr lang="en-GB" altLang="ko-KR" sz="4800" dirty="0">
                <a:ea typeface="굴림" pitchFamily="50" charset="-127"/>
              </a:rPr>
              <a:t>Software </a:t>
            </a:r>
            <a:r>
              <a:rPr lang="en-GB" altLang="ko-KR" sz="4800" dirty="0" smtClean="0">
                <a:ea typeface="굴림" pitchFamily="50" charset="-127"/>
              </a:rPr>
              <a:t>Design</a:t>
            </a:r>
            <a:endParaRPr lang="en-US" sz="4800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7687" y="2780928"/>
            <a:ext cx="5157552" cy="374491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800" dirty="0" smtClean="0"/>
              <a:t>Design Pattern</a:t>
            </a:r>
            <a:endParaRPr lang="en-US" sz="4800" dirty="0" smtClean="0"/>
          </a:p>
          <a:p>
            <a:pPr>
              <a:lnSpc>
                <a:spcPct val="90000"/>
              </a:lnSpc>
            </a:pPr>
            <a:r>
              <a:rPr lang="en-US" sz="3600" dirty="0" smtClean="0"/>
              <a:t>(State Pattern)</a:t>
            </a:r>
            <a:endParaRPr lang="en-GB" sz="2000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/>
              <a:t>Zhang </a:t>
            </a:r>
            <a:r>
              <a:rPr lang="en-GB" dirty="0" err="1" smtClean="0"/>
              <a:t>Jinyu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sz="2000" dirty="0" smtClean="0">
                <a:ea typeface="굴림" pitchFamily="50" charset="-127"/>
                <a:hlinkClick r:id="rId1"/>
              </a:rPr>
              <a:t>zjy</a:t>
            </a:r>
            <a:r>
              <a:rPr lang="en-GB" sz="2000" dirty="0" smtClean="0">
                <a:hlinkClick r:id="rId1"/>
              </a:rPr>
              <a:t>@bjtu.edu.cn</a:t>
            </a: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Action Specification</a:t>
            </a:r>
            <a:endParaRPr lang="en-US" altLang="ko-K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Generating </a:t>
            </a:r>
            <a:r>
              <a:rPr lang="en-US" altLang="ko-KR" dirty="0"/>
              <a:t>events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generate </a:t>
            </a:r>
            <a:r>
              <a:rPr lang="en-US" altLang="ko-KR" dirty="0" smtClean="0">
                <a:highlight>
                  <a:srgbClr val="FFFF00"/>
                </a:highlight>
              </a:rPr>
              <a:t>an event </a:t>
            </a:r>
            <a:r>
              <a:rPr lang="en-US" altLang="ko-KR" dirty="0">
                <a:highlight>
                  <a:srgbClr val="FFFF00"/>
                </a:highlight>
              </a:rPr>
              <a:t>in an action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i="1" dirty="0"/>
              <a:t>ev1</a:t>
            </a:r>
            <a:r>
              <a:rPr lang="en-US" altLang="ko-KR" dirty="0"/>
              <a:t>[</a:t>
            </a:r>
            <a:r>
              <a:rPr lang="en-US" altLang="ko-KR" i="1" dirty="0" err="1"/>
              <a:t>condA</a:t>
            </a:r>
            <a:r>
              <a:rPr lang="en-US" altLang="ko-KR" dirty="0"/>
              <a:t>]/</a:t>
            </a:r>
            <a:r>
              <a:rPr lang="en-US" altLang="ko-KR" i="1" dirty="0"/>
              <a:t>ev2</a:t>
            </a:r>
            <a:endParaRPr lang="en-US" altLang="ko-KR" i="1" dirty="0"/>
          </a:p>
          <a:p>
            <a:r>
              <a:rPr lang="en-US" altLang="ko-KR" dirty="0" smtClean="0"/>
              <a:t>Assignments</a:t>
            </a:r>
            <a:endParaRPr lang="en-US" altLang="ko-KR" dirty="0"/>
          </a:p>
          <a:p>
            <a:pPr lvl="1"/>
            <a:r>
              <a:rPr lang="en-US" altLang="ko-KR" dirty="0"/>
              <a:t>sum := </a:t>
            </a:r>
            <a:r>
              <a:rPr lang="en-US" altLang="ko-KR" dirty="0" err="1"/>
              <a:t>mathscore</a:t>
            </a:r>
            <a:r>
              <a:rPr lang="en-US" altLang="ko-KR" dirty="0"/>
              <a:t> + </a:t>
            </a:r>
            <a:r>
              <a:rPr lang="en-US" altLang="ko-KR" dirty="0" err="1"/>
              <a:t>englishscore</a:t>
            </a:r>
            <a:endParaRPr lang="en-US" altLang="ko-KR" dirty="0"/>
          </a:p>
          <a:p>
            <a:r>
              <a:rPr lang="en-US" altLang="ko-KR" dirty="0"/>
              <a:t>Multiple actions are separated by comma(,)s.</a:t>
            </a:r>
            <a:endParaRPr lang="en-US" altLang="ko-KR" dirty="0"/>
          </a:p>
          <a:p>
            <a:pPr lvl="1"/>
            <a:r>
              <a:rPr lang="en-US" altLang="ko-KR" dirty="0"/>
              <a:t>ev1[</a:t>
            </a:r>
            <a:r>
              <a:rPr lang="en-US" altLang="ko-KR" dirty="0" err="1"/>
              <a:t>condA</a:t>
            </a:r>
            <a:r>
              <a:rPr lang="en-US" altLang="ko-KR" dirty="0"/>
              <a:t>]/ev2, ev3, a:=3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Transition Texts</a:t>
            </a:r>
            <a:endParaRPr lang="en-US" altLang="ko-KR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477108" y="228600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state1</a:t>
            </a:r>
            <a:endParaRPr lang="en-US" altLang="ko-KR"/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1617785" y="320040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state2</a:t>
            </a:r>
            <a:endParaRPr lang="en-US" altLang="ko-KR"/>
          </a:p>
        </p:txBody>
      </p:sp>
      <p:sp>
        <p:nvSpPr>
          <p:cNvPr id="48134" name="Arc 6"/>
          <p:cNvSpPr/>
          <p:nvPr/>
        </p:nvSpPr>
        <p:spPr bwMode="auto">
          <a:xfrm>
            <a:off x="1629508" y="1981200"/>
            <a:ext cx="281354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36" name="Freeform 8"/>
          <p:cNvSpPr/>
          <p:nvPr/>
        </p:nvSpPr>
        <p:spPr bwMode="auto">
          <a:xfrm>
            <a:off x="1969477" y="2743200"/>
            <a:ext cx="23446" cy="444500"/>
          </a:xfrm>
          <a:custGeom>
            <a:avLst/>
            <a:gdLst>
              <a:gd name="T0" fmla="*/ 0 w 16"/>
              <a:gd name="T1" fmla="*/ 280 h 280"/>
              <a:gd name="T2" fmla="*/ 16 w 16"/>
              <a:gd name="T3" fmla="*/ 208 h 280"/>
              <a:gd name="T4" fmla="*/ 0 w 16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80">
                <a:moveTo>
                  <a:pt x="0" y="280"/>
                </a:moveTo>
                <a:cubicBezTo>
                  <a:pt x="5" y="256"/>
                  <a:pt x="16" y="233"/>
                  <a:pt x="16" y="208"/>
                </a:cubicBezTo>
                <a:cubicBezTo>
                  <a:pt x="16" y="96"/>
                  <a:pt x="0" y="7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949775" y="2741892"/>
            <a:ext cx="4555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b="1" i="1"/>
              <a:t>ev</a:t>
            </a:r>
            <a:endParaRPr lang="en-US" altLang="ko-KR" sz="1800" i="1"/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2954215" y="228600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state1</a:t>
            </a:r>
            <a:endParaRPr lang="en-US" altLang="ko-KR"/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3094892" y="320040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state2</a:t>
            </a:r>
            <a:endParaRPr lang="en-US" altLang="ko-KR"/>
          </a:p>
        </p:txBody>
      </p:sp>
      <p:sp>
        <p:nvSpPr>
          <p:cNvPr id="48140" name="Arc 12"/>
          <p:cNvSpPr/>
          <p:nvPr/>
        </p:nvSpPr>
        <p:spPr bwMode="auto">
          <a:xfrm>
            <a:off x="3106615" y="1981200"/>
            <a:ext cx="281354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1" name="Freeform 13"/>
          <p:cNvSpPr/>
          <p:nvPr/>
        </p:nvSpPr>
        <p:spPr bwMode="auto">
          <a:xfrm>
            <a:off x="3446585" y="2743200"/>
            <a:ext cx="23446" cy="444500"/>
          </a:xfrm>
          <a:custGeom>
            <a:avLst/>
            <a:gdLst>
              <a:gd name="T0" fmla="*/ 0 w 16"/>
              <a:gd name="T1" fmla="*/ 280 h 280"/>
              <a:gd name="T2" fmla="*/ 16 w 16"/>
              <a:gd name="T3" fmla="*/ 208 h 280"/>
              <a:gd name="T4" fmla="*/ 0 w 16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80">
                <a:moveTo>
                  <a:pt x="0" y="280"/>
                </a:moveTo>
                <a:cubicBezTo>
                  <a:pt x="5" y="256"/>
                  <a:pt x="16" y="233"/>
                  <a:pt x="16" y="208"/>
                </a:cubicBezTo>
                <a:cubicBezTo>
                  <a:pt x="16" y="96"/>
                  <a:pt x="0" y="7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308173" y="2741892"/>
            <a:ext cx="950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b="1" i="1"/>
              <a:t>[cond]</a:t>
            </a:r>
            <a:endParaRPr lang="en-US" altLang="ko-KR" sz="1800" i="1"/>
          </a:p>
        </p:txBody>
      </p:sp>
      <p:sp>
        <p:nvSpPr>
          <p:cNvPr id="48143" name="AutoShape 15"/>
          <p:cNvSpPr>
            <a:spLocks noChangeArrowheads="1"/>
          </p:cNvSpPr>
          <p:nvPr/>
        </p:nvSpPr>
        <p:spPr bwMode="auto">
          <a:xfrm>
            <a:off x="4572000" y="228600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state1</a:t>
            </a:r>
            <a:endParaRPr lang="en-US" altLang="ko-KR"/>
          </a:p>
        </p:txBody>
      </p:sp>
      <p:sp>
        <p:nvSpPr>
          <p:cNvPr id="48144" name="AutoShape 16"/>
          <p:cNvSpPr>
            <a:spLocks noChangeArrowheads="1"/>
          </p:cNvSpPr>
          <p:nvPr/>
        </p:nvSpPr>
        <p:spPr bwMode="auto">
          <a:xfrm>
            <a:off x="4712677" y="320040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state2</a:t>
            </a:r>
            <a:endParaRPr lang="en-US" altLang="ko-KR"/>
          </a:p>
        </p:txBody>
      </p:sp>
      <p:sp>
        <p:nvSpPr>
          <p:cNvPr id="48145" name="Arc 17"/>
          <p:cNvSpPr/>
          <p:nvPr/>
        </p:nvSpPr>
        <p:spPr bwMode="auto">
          <a:xfrm>
            <a:off x="4724400" y="1981200"/>
            <a:ext cx="281354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6" name="Freeform 18"/>
          <p:cNvSpPr/>
          <p:nvPr/>
        </p:nvSpPr>
        <p:spPr bwMode="auto">
          <a:xfrm>
            <a:off x="5064369" y="2743200"/>
            <a:ext cx="23446" cy="444500"/>
          </a:xfrm>
          <a:custGeom>
            <a:avLst/>
            <a:gdLst>
              <a:gd name="T0" fmla="*/ 0 w 16"/>
              <a:gd name="T1" fmla="*/ 280 h 280"/>
              <a:gd name="T2" fmla="*/ 16 w 16"/>
              <a:gd name="T3" fmla="*/ 208 h 280"/>
              <a:gd name="T4" fmla="*/ 0 w 16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80">
                <a:moveTo>
                  <a:pt x="0" y="280"/>
                </a:moveTo>
                <a:cubicBezTo>
                  <a:pt x="5" y="256"/>
                  <a:pt x="16" y="233"/>
                  <a:pt x="16" y="208"/>
                </a:cubicBezTo>
                <a:cubicBezTo>
                  <a:pt x="16" y="96"/>
                  <a:pt x="0" y="7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4661550" y="2741892"/>
            <a:ext cx="1221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b="1" i="1"/>
              <a:t>ev[cond]</a:t>
            </a:r>
            <a:endParaRPr lang="en-US" altLang="ko-KR" sz="1800" i="1"/>
          </a:p>
        </p:txBody>
      </p:sp>
      <p:sp>
        <p:nvSpPr>
          <p:cNvPr id="48158" name="AutoShape 30"/>
          <p:cNvSpPr>
            <a:spLocks noChangeArrowheads="1"/>
          </p:cNvSpPr>
          <p:nvPr/>
        </p:nvSpPr>
        <p:spPr bwMode="auto">
          <a:xfrm>
            <a:off x="6260123" y="228600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state1</a:t>
            </a:r>
            <a:endParaRPr lang="en-US" altLang="ko-KR"/>
          </a:p>
        </p:txBody>
      </p:sp>
      <p:sp>
        <p:nvSpPr>
          <p:cNvPr id="48159" name="AutoShape 31"/>
          <p:cNvSpPr>
            <a:spLocks noChangeArrowheads="1"/>
          </p:cNvSpPr>
          <p:nvPr/>
        </p:nvSpPr>
        <p:spPr bwMode="auto">
          <a:xfrm>
            <a:off x="6400800" y="320040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state2</a:t>
            </a:r>
            <a:endParaRPr lang="en-US" altLang="ko-KR"/>
          </a:p>
        </p:txBody>
      </p:sp>
      <p:sp>
        <p:nvSpPr>
          <p:cNvPr id="48160" name="Arc 32"/>
          <p:cNvSpPr/>
          <p:nvPr/>
        </p:nvSpPr>
        <p:spPr bwMode="auto">
          <a:xfrm>
            <a:off x="6412523" y="1981200"/>
            <a:ext cx="281354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61" name="Freeform 33"/>
          <p:cNvSpPr/>
          <p:nvPr/>
        </p:nvSpPr>
        <p:spPr bwMode="auto">
          <a:xfrm>
            <a:off x="6752492" y="2743200"/>
            <a:ext cx="23446" cy="444500"/>
          </a:xfrm>
          <a:custGeom>
            <a:avLst/>
            <a:gdLst>
              <a:gd name="T0" fmla="*/ 0 w 16"/>
              <a:gd name="T1" fmla="*/ 280 h 280"/>
              <a:gd name="T2" fmla="*/ 16 w 16"/>
              <a:gd name="T3" fmla="*/ 208 h 280"/>
              <a:gd name="T4" fmla="*/ 0 w 16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80">
                <a:moveTo>
                  <a:pt x="0" y="280"/>
                </a:moveTo>
                <a:cubicBezTo>
                  <a:pt x="5" y="256"/>
                  <a:pt x="16" y="233"/>
                  <a:pt x="16" y="208"/>
                </a:cubicBezTo>
                <a:cubicBezTo>
                  <a:pt x="16" y="96"/>
                  <a:pt x="0" y="7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6566619" y="1827492"/>
            <a:ext cx="5886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b="1" i="1"/>
              <a:t>/ev</a:t>
            </a:r>
            <a:endParaRPr lang="en-US" altLang="ko-KR" sz="1800" i="1"/>
          </a:p>
        </p:txBody>
      </p:sp>
      <p:sp>
        <p:nvSpPr>
          <p:cNvPr id="48163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772400" cy="1981200"/>
          </a:xfrm>
          <a:noFill/>
        </p:spPr>
        <p:txBody>
          <a:bodyPr/>
          <a:lstStyle/>
          <a:p>
            <a:r>
              <a:rPr lang="en-US" altLang="ko-KR" sz="2400" dirty="0"/>
              <a:t>All transitions except default transitions should have </a:t>
            </a:r>
            <a:r>
              <a:rPr lang="en-US" altLang="ko-KR" sz="2400" dirty="0" smtClean="0"/>
              <a:t>a guard</a:t>
            </a:r>
            <a:r>
              <a:rPr lang="en-US" altLang="ko-KR" sz="2400" dirty="0"/>
              <a:t>.</a:t>
            </a:r>
            <a:endParaRPr lang="en-US" altLang="ko-KR" sz="2400" dirty="0"/>
          </a:p>
          <a:p>
            <a:r>
              <a:rPr lang="en-US" altLang="ko-KR" sz="2400" dirty="0"/>
              <a:t>Default transitions </a:t>
            </a:r>
            <a:r>
              <a:rPr lang="en-US" altLang="ko-KR" sz="2400" dirty="0" smtClean="0"/>
              <a:t>does not have a </a:t>
            </a:r>
            <a:r>
              <a:rPr lang="en-US" altLang="ko-KR" sz="2400" dirty="0"/>
              <a:t>guard and </a:t>
            </a:r>
            <a:r>
              <a:rPr lang="en-US" altLang="ko-KR" sz="2400" dirty="0" smtClean="0"/>
              <a:t>an action </a:t>
            </a:r>
            <a:r>
              <a:rPr lang="en-US" altLang="ko-KR" sz="2400" dirty="0"/>
              <a:t>is optional.</a:t>
            </a:r>
            <a:endParaRPr lang="en-US" altLang="ko-KR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337435" y="4714875"/>
            <a:ext cx="137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Condition Connector</a:t>
            </a: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7772400" cy="1600200"/>
          </a:xfrm>
        </p:spPr>
        <p:txBody>
          <a:bodyPr/>
          <a:lstStyle/>
          <a:p>
            <a:r>
              <a:rPr lang="en-US" altLang="ko-KR"/>
              <a:t>Exactly one outgoing flow should be triggered when a condition connector is entered.</a:t>
            </a:r>
            <a:endParaRPr lang="en-US" altLang="ko-KR"/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2813539" y="213360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state1</a:t>
            </a:r>
            <a:endParaRPr lang="en-US" altLang="ko-KR"/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5345723" y="205740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state2</a:t>
            </a:r>
            <a:endParaRPr lang="en-US" altLang="ko-KR"/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5064369" y="289560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state3</a:t>
            </a:r>
            <a:endParaRPr lang="en-US" altLang="ko-KR"/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4220308" y="365760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state4</a:t>
            </a:r>
            <a:endParaRPr lang="en-US" altLang="ko-KR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4079631" y="2590800"/>
            <a:ext cx="281354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 b="1"/>
              <a:t>C</a:t>
            </a:r>
            <a:endParaRPr lang="en-US" altLang="ko-KR"/>
          </a:p>
        </p:txBody>
      </p:sp>
      <p:sp>
        <p:nvSpPr>
          <p:cNvPr id="50187" name="Freeform 11"/>
          <p:cNvSpPr/>
          <p:nvPr/>
        </p:nvSpPr>
        <p:spPr bwMode="auto">
          <a:xfrm>
            <a:off x="3575539" y="2381250"/>
            <a:ext cx="515815" cy="285750"/>
          </a:xfrm>
          <a:custGeom>
            <a:avLst/>
            <a:gdLst>
              <a:gd name="T0" fmla="*/ 0 w 352"/>
              <a:gd name="T1" fmla="*/ 20 h 180"/>
              <a:gd name="T2" fmla="*/ 232 w 352"/>
              <a:gd name="T3" fmla="*/ 76 h 180"/>
              <a:gd name="T4" fmla="*/ 336 w 352"/>
              <a:gd name="T5" fmla="*/ 156 h 180"/>
              <a:gd name="T6" fmla="*/ 352 w 352"/>
              <a:gd name="T7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" h="180">
                <a:moveTo>
                  <a:pt x="0" y="20"/>
                </a:moveTo>
                <a:cubicBezTo>
                  <a:pt x="82" y="0"/>
                  <a:pt x="156" y="57"/>
                  <a:pt x="232" y="76"/>
                </a:cubicBezTo>
                <a:cubicBezTo>
                  <a:pt x="271" y="115"/>
                  <a:pt x="286" y="143"/>
                  <a:pt x="336" y="156"/>
                </a:cubicBezTo>
                <a:cubicBezTo>
                  <a:pt x="341" y="164"/>
                  <a:pt x="352" y="180"/>
                  <a:pt x="352" y="1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8" name="Freeform 12"/>
          <p:cNvSpPr/>
          <p:nvPr/>
        </p:nvSpPr>
        <p:spPr bwMode="auto">
          <a:xfrm>
            <a:off x="4337538" y="2286000"/>
            <a:ext cx="1008185" cy="381000"/>
          </a:xfrm>
          <a:custGeom>
            <a:avLst/>
            <a:gdLst>
              <a:gd name="T0" fmla="*/ 0 w 688"/>
              <a:gd name="T1" fmla="*/ 240 h 240"/>
              <a:gd name="T2" fmla="*/ 264 w 688"/>
              <a:gd name="T3" fmla="*/ 80 h 240"/>
              <a:gd name="T4" fmla="*/ 408 w 688"/>
              <a:gd name="T5" fmla="*/ 48 h 240"/>
              <a:gd name="T6" fmla="*/ 688 w 688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8" h="240">
                <a:moveTo>
                  <a:pt x="0" y="240"/>
                </a:moveTo>
                <a:cubicBezTo>
                  <a:pt x="93" y="147"/>
                  <a:pt x="130" y="97"/>
                  <a:pt x="264" y="80"/>
                </a:cubicBezTo>
                <a:cubicBezTo>
                  <a:pt x="311" y="64"/>
                  <a:pt x="361" y="64"/>
                  <a:pt x="408" y="48"/>
                </a:cubicBezTo>
                <a:cubicBezTo>
                  <a:pt x="503" y="16"/>
                  <a:pt x="586" y="0"/>
                  <a:pt x="68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9" name="Freeform 13"/>
          <p:cNvSpPr/>
          <p:nvPr/>
        </p:nvSpPr>
        <p:spPr bwMode="auto">
          <a:xfrm>
            <a:off x="4337538" y="2806700"/>
            <a:ext cx="726831" cy="330200"/>
          </a:xfrm>
          <a:custGeom>
            <a:avLst/>
            <a:gdLst>
              <a:gd name="T0" fmla="*/ 0 w 496"/>
              <a:gd name="T1" fmla="*/ 0 h 208"/>
              <a:gd name="T2" fmla="*/ 88 w 496"/>
              <a:gd name="T3" fmla="*/ 24 h 208"/>
              <a:gd name="T4" fmla="*/ 224 w 496"/>
              <a:gd name="T5" fmla="*/ 80 h 208"/>
              <a:gd name="T6" fmla="*/ 320 w 496"/>
              <a:gd name="T7" fmla="*/ 128 h 208"/>
              <a:gd name="T8" fmla="*/ 416 w 496"/>
              <a:gd name="T9" fmla="*/ 176 h 208"/>
              <a:gd name="T10" fmla="*/ 496 w 496"/>
              <a:gd name="T11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6" h="208">
                <a:moveTo>
                  <a:pt x="0" y="0"/>
                </a:moveTo>
                <a:cubicBezTo>
                  <a:pt x="29" y="10"/>
                  <a:pt x="59" y="13"/>
                  <a:pt x="88" y="24"/>
                </a:cubicBezTo>
                <a:cubicBezTo>
                  <a:pt x="135" y="42"/>
                  <a:pt x="176" y="64"/>
                  <a:pt x="224" y="80"/>
                </a:cubicBezTo>
                <a:cubicBezTo>
                  <a:pt x="361" y="126"/>
                  <a:pt x="235" y="85"/>
                  <a:pt x="320" y="128"/>
                </a:cubicBezTo>
                <a:cubicBezTo>
                  <a:pt x="345" y="141"/>
                  <a:pt x="389" y="167"/>
                  <a:pt x="416" y="176"/>
                </a:cubicBezTo>
                <a:cubicBezTo>
                  <a:pt x="445" y="205"/>
                  <a:pt x="455" y="208"/>
                  <a:pt x="496" y="2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0" name="Freeform 14"/>
          <p:cNvSpPr/>
          <p:nvPr/>
        </p:nvSpPr>
        <p:spPr bwMode="auto">
          <a:xfrm>
            <a:off x="4243754" y="2895600"/>
            <a:ext cx="222738" cy="749300"/>
          </a:xfrm>
          <a:custGeom>
            <a:avLst/>
            <a:gdLst>
              <a:gd name="T0" fmla="*/ 0 w 152"/>
              <a:gd name="T1" fmla="*/ 0 h 472"/>
              <a:gd name="T2" fmla="*/ 104 w 152"/>
              <a:gd name="T3" fmla="*/ 176 h 472"/>
              <a:gd name="T4" fmla="*/ 136 w 152"/>
              <a:gd name="T5" fmla="*/ 272 h 472"/>
              <a:gd name="T6" fmla="*/ 152 w 152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472">
                <a:moveTo>
                  <a:pt x="0" y="0"/>
                </a:moveTo>
                <a:cubicBezTo>
                  <a:pt x="38" y="57"/>
                  <a:pt x="67" y="120"/>
                  <a:pt x="104" y="176"/>
                </a:cubicBezTo>
                <a:cubicBezTo>
                  <a:pt x="112" y="214"/>
                  <a:pt x="119" y="238"/>
                  <a:pt x="136" y="272"/>
                </a:cubicBezTo>
                <a:cubicBezTo>
                  <a:pt x="145" y="344"/>
                  <a:pt x="152" y="398"/>
                  <a:pt x="152" y="4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498754" y="2056092"/>
            <a:ext cx="108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/>
              <a:t>ev[cond]</a:t>
            </a:r>
            <a:endParaRPr lang="en-US" altLang="ko-KR" sz="1800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275973" y="2132292"/>
            <a:ext cx="10683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/>
              <a:t>[val&gt;50]</a:t>
            </a:r>
            <a:endParaRPr lang="en-US" altLang="ko-KR" sz="1800"/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4205634" y="2665692"/>
            <a:ext cx="10683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/>
              <a:t>[val=50]</a:t>
            </a:r>
            <a:endParaRPr lang="en-US" altLang="ko-KR" sz="1800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572588" y="3046692"/>
            <a:ext cx="10683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/>
              <a:t>[val&lt;50]</a:t>
            </a:r>
            <a:endParaRPr lang="en-US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Syntactic Rules</a:t>
            </a:r>
            <a:endParaRPr lang="en-US" altLang="ko-KR" dirty="0"/>
          </a:p>
        </p:txBody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altLang="ko-KR" dirty="0"/>
              <a:t>States should not be overlapped.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When a state has XOR children, there should be one child which is the destination of a default transition.</a:t>
            </a:r>
            <a:endParaRPr lang="en-US" altLang="ko-KR" dirty="0"/>
          </a:p>
          <a:p>
            <a:r>
              <a:rPr lang="en-US" altLang="ko-KR" dirty="0"/>
              <a:t>A transition should start and end at a state except the default transition.</a:t>
            </a:r>
            <a:endParaRPr lang="en-US" altLang="ko-KR" dirty="0"/>
          </a:p>
        </p:txBody>
      </p:sp>
      <p:sp>
        <p:nvSpPr>
          <p:cNvPr id="53259" name="AutoShape 1035"/>
          <p:cNvSpPr>
            <a:spLocks noChangeArrowheads="1"/>
          </p:cNvSpPr>
          <p:nvPr/>
        </p:nvSpPr>
        <p:spPr bwMode="auto">
          <a:xfrm>
            <a:off x="4431323" y="2667000"/>
            <a:ext cx="492369" cy="304800"/>
          </a:xfrm>
          <a:prstGeom prst="roundRect">
            <a:avLst>
              <a:gd name="adj" fmla="val 757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4" name="Text Box 1040"/>
          <p:cNvSpPr txBox="1">
            <a:spLocks noChangeArrowheads="1"/>
          </p:cNvSpPr>
          <p:nvPr/>
        </p:nvSpPr>
        <p:spPr bwMode="auto">
          <a:xfrm>
            <a:off x="5146418" y="2482334"/>
            <a:ext cx="47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/>
              <a:t>(x)</a:t>
            </a:r>
            <a:endParaRPr lang="en-US" altLang="ko-KR"/>
          </a:p>
        </p:txBody>
      </p:sp>
      <p:sp>
        <p:nvSpPr>
          <p:cNvPr id="53265" name="AutoShape 1041"/>
          <p:cNvSpPr>
            <a:spLocks noChangeArrowheads="1"/>
          </p:cNvSpPr>
          <p:nvPr/>
        </p:nvSpPr>
        <p:spPr bwMode="auto">
          <a:xfrm>
            <a:off x="4149969" y="2438400"/>
            <a:ext cx="492369" cy="304800"/>
          </a:xfrm>
          <a:prstGeom prst="roundRect">
            <a:avLst>
              <a:gd name="adj" fmla="val 757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0336"/>
            <a:ext cx="7772400" cy="4953000"/>
          </a:xfrm>
        </p:spPr>
        <p:txBody>
          <a:bodyPr/>
          <a:lstStyle/>
          <a:p>
            <a:r>
              <a:rPr lang="en-US" altLang="ko-KR" dirty="0"/>
              <a:t>A transition cannot go through a state which is  decomposed into parallel children.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Transition </a:t>
            </a:r>
            <a:r>
              <a:rPr lang="en-US" altLang="ko-KR" dirty="0"/>
              <a:t>cannot go through and-line.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3722077" y="3162300"/>
            <a:ext cx="984738" cy="533400"/>
          </a:xfrm>
          <a:prstGeom prst="roundRect">
            <a:avLst>
              <a:gd name="adj" fmla="val 757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4284785" y="31623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3862754" y="3314700"/>
            <a:ext cx="281354" cy="228600"/>
          </a:xfrm>
          <a:prstGeom prst="roundRect">
            <a:avLst>
              <a:gd name="adj" fmla="val 757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3159369" y="3162300"/>
            <a:ext cx="281354" cy="228600"/>
          </a:xfrm>
          <a:prstGeom prst="roundRect">
            <a:avLst>
              <a:gd name="adj" fmla="val 757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4" name="Freeform 8"/>
          <p:cNvSpPr/>
          <p:nvPr/>
        </p:nvSpPr>
        <p:spPr bwMode="auto">
          <a:xfrm>
            <a:off x="3429000" y="3289300"/>
            <a:ext cx="433754" cy="198438"/>
          </a:xfrm>
          <a:custGeom>
            <a:avLst/>
            <a:gdLst>
              <a:gd name="T0" fmla="*/ 0 w 296"/>
              <a:gd name="T1" fmla="*/ 0 h 125"/>
              <a:gd name="T2" fmla="*/ 88 w 296"/>
              <a:gd name="T3" fmla="*/ 48 h 125"/>
              <a:gd name="T4" fmla="*/ 296 w 296"/>
              <a:gd name="T5" fmla="*/ 88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125">
                <a:moveTo>
                  <a:pt x="0" y="0"/>
                </a:moveTo>
                <a:cubicBezTo>
                  <a:pt x="51" y="10"/>
                  <a:pt x="48" y="22"/>
                  <a:pt x="88" y="48"/>
                </a:cubicBezTo>
                <a:cubicBezTo>
                  <a:pt x="139" y="125"/>
                  <a:pt x="183" y="88"/>
                  <a:pt x="296" y="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929541" y="3206234"/>
            <a:ext cx="47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/>
              <a:t>(x)</a:t>
            </a:r>
            <a:endParaRPr lang="en-US" altLang="ko-KR"/>
          </a:p>
        </p:txBody>
      </p:sp>
      <p:sp>
        <p:nvSpPr>
          <p:cNvPr id="55306" name="AutoShape 10"/>
          <p:cNvSpPr>
            <a:spLocks noChangeArrowheads="1"/>
          </p:cNvSpPr>
          <p:nvPr/>
        </p:nvSpPr>
        <p:spPr bwMode="auto">
          <a:xfrm>
            <a:off x="3450371" y="5301208"/>
            <a:ext cx="1266092" cy="838200"/>
          </a:xfrm>
          <a:prstGeom prst="roundRect">
            <a:avLst>
              <a:gd name="adj" fmla="val 757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4153756" y="530120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>
            <a:off x="3591048" y="5453608"/>
            <a:ext cx="281354" cy="228600"/>
          </a:xfrm>
          <a:prstGeom prst="roundRect">
            <a:avLst>
              <a:gd name="adj" fmla="val 757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4939189" y="5649942"/>
            <a:ext cx="47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/>
              <a:t>(x)</a:t>
            </a:r>
            <a:endParaRPr lang="en-US" altLang="ko-KR"/>
          </a:p>
        </p:txBody>
      </p:sp>
      <p:sp>
        <p:nvSpPr>
          <p:cNvPr id="55310" name="AutoShape 14"/>
          <p:cNvSpPr>
            <a:spLocks noChangeArrowheads="1"/>
          </p:cNvSpPr>
          <p:nvPr/>
        </p:nvSpPr>
        <p:spPr bwMode="auto">
          <a:xfrm>
            <a:off x="4294432" y="5529808"/>
            <a:ext cx="281354" cy="228600"/>
          </a:xfrm>
          <a:prstGeom prst="roundRect">
            <a:avLst>
              <a:gd name="adj" fmla="val 757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1" name="AutoShape 15"/>
          <p:cNvSpPr>
            <a:spLocks noChangeArrowheads="1"/>
          </p:cNvSpPr>
          <p:nvPr/>
        </p:nvSpPr>
        <p:spPr bwMode="auto">
          <a:xfrm>
            <a:off x="3520709" y="5377408"/>
            <a:ext cx="562708" cy="609600"/>
          </a:xfrm>
          <a:prstGeom prst="roundRect">
            <a:avLst>
              <a:gd name="adj" fmla="val 757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2" name="Freeform 16"/>
          <p:cNvSpPr/>
          <p:nvPr/>
        </p:nvSpPr>
        <p:spPr bwMode="auto">
          <a:xfrm>
            <a:off x="3872402" y="5537747"/>
            <a:ext cx="422031" cy="173037"/>
          </a:xfrm>
          <a:custGeom>
            <a:avLst/>
            <a:gdLst>
              <a:gd name="T0" fmla="*/ 0 w 288"/>
              <a:gd name="T1" fmla="*/ 19 h 109"/>
              <a:gd name="T2" fmla="*/ 168 w 288"/>
              <a:gd name="T3" fmla="*/ 67 h 109"/>
              <a:gd name="T4" fmla="*/ 288 w 288"/>
              <a:gd name="T5" fmla="*/ 9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09">
                <a:moveTo>
                  <a:pt x="0" y="19"/>
                </a:moveTo>
                <a:cubicBezTo>
                  <a:pt x="58" y="0"/>
                  <a:pt x="114" y="49"/>
                  <a:pt x="168" y="67"/>
                </a:cubicBezTo>
                <a:cubicBezTo>
                  <a:pt x="223" y="109"/>
                  <a:pt x="187" y="91"/>
                  <a:pt x="288" y="9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42670" y="387499"/>
            <a:ext cx="7793037" cy="904875"/>
          </a:xfrm>
        </p:spPr>
        <p:txBody>
          <a:bodyPr/>
          <a:lstStyle/>
          <a:p>
            <a:r>
              <a:rPr lang="en-US" altLang="ko-KR" dirty="0"/>
              <a:t>Syntactic </a:t>
            </a:r>
            <a:r>
              <a:rPr lang="en-US" altLang="ko-KR" dirty="0" smtClean="0"/>
              <a:t>Rules (cont’d)</a:t>
            </a:r>
            <a:endParaRPr lang="en-US" altLang="ko-KR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08625" y="2493010"/>
            <a:ext cx="3096260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Operational </a:t>
            </a:r>
            <a:r>
              <a:rPr lang="en-US" altLang="ko-KR" dirty="0" smtClean="0"/>
              <a:t>Semantics</a:t>
            </a:r>
            <a:endParaRPr lang="en-US" altLang="ko-KR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Statechart is executed step by </a:t>
            </a:r>
            <a:r>
              <a:rPr lang="en-US" altLang="ko-KR" dirty="0" smtClean="0"/>
              <a:t>step.</a:t>
            </a:r>
            <a:endParaRPr lang="en-US" altLang="ko-KR" dirty="0"/>
          </a:p>
          <a:p>
            <a:r>
              <a:rPr lang="en-US" altLang="ko-KR" dirty="0" smtClean="0"/>
              <a:t>Every change (</a:t>
            </a:r>
            <a:r>
              <a:rPr lang="en-US" altLang="ko-KR" dirty="0"/>
              <a:t>events, data, conditions, current states) in a step </a:t>
            </a:r>
            <a:r>
              <a:rPr lang="en-US" altLang="ko-KR" dirty="0" smtClean="0"/>
              <a:t>makes effects </a:t>
            </a:r>
            <a:r>
              <a:rPr lang="en-US" altLang="ko-KR" dirty="0"/>
              <a:t>on </a:t>
            </a:r>
            <a:r>
              <a:rPr lang="en-US" altLang="ko-KR" dirty="0" smtClean="0"/>
              <a:t>the next step.</a:t>
            </a:r>
            <a:endParaRPr lang="en-US" altLang="ko-KR" dirty="0" smtClean="0"/>
          </a:p>
          <a:p>
            <a:r>
              <a:rPr lang="en-US" altLang="ko-KR" dirty="0"/>
              <a:t>Lifetime of an event is a single step.</a:t>
            </a:r>
            <a:endParaRPr lang="en-US" altLang="ko-KR" dirty="0"/>
          </a:p>
          <a:p>
            <a:r>
              <a:rPr lang="en-US" altLang="ko-KR" dirty="0"/>
              <a:t>Events are broadcasted.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741" y="396876"/>
            <a:ext cx="7159086" cy="587375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A Short Question…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90544" y="1458956"/>
            <a:ext cx="4851838" cy="3395663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Find </a:t>
            </a:r>
            <a:r>
              <a:rPr lang="en-US" altLang="ko-KR" dirty="0" smtClean="0">
                <a:ea typeface="굴림" pitchFamily="50" charset="-127"/>
              </a:rPr>
              <a:t>7 Errors</a:t>
            </a:r>
            <a:r>
              <a:rPr lang="en-US" altLang="ko-KR" sz="1600" dirty="0" smtClean="0">
                <a:ea typeface="굴림" pitchFamily="50" charset="-127"/>
              </a:rPr>
              <a:t> </a:t>
            </a:r>
            <a:endParaRPr lang="en-US" altLang="ko-KR" sz="1600" dirty="0">
              <a:ea typeface="굴림" pitchFamily="50" charset="-127"/>
            </a:endParaRPr>
          </a:p>
          <a:p>
            <a:pPr lvl="1">
              <a:buFontTx/>
              <a:buNone/>
            </a:pPr>
            <a:endParaRPr lang="en-US" sz="1600" dirty="0"/>
          </a:p>
        </p:txBody>
      </p:sp>
      <p:pic>
        <p:nvPicPr>
          <p:cNvPr id="514052" name="Picture 4" descr="j041746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8103" y="3560277"/>
            <a:ext cx="1131277" cy="1481137"/>
          </a:xfrm>
          <a:prstGeom prst="rect">
            <a:avLst/>
          </a:prstGeom>
          <a:noFill/>
        </p:spPr>
      </p:pic>
      <p:sp>
        <p:nvSpPr>
          <p:cNvPr id="641027" name="Rechteck 641026"/>
          <p:cNvSpPr>
            <a:spLocks noChangeArrowheads="1" noChangeShapeType="1" noTextEdit="1"/>
          </p:cNvSpPr>
          <p:nvPr/>
        </p:nvSpPr>
        <p:spPr bwMode="black">
          <a:xfrm>
            <a:off x="937846" y="1812926"/>
            <a:ext cx="927589" cy="1319213"/>
          </a:xfrm>
          <a:prstGeom prst="rect">
            <a:avLst/>
          </a:prstGeom>
        </p:spPr>
        <p:txBody>
          <a:bodyPr wrap="none" fromWordArt="1"/>
          <a:lstStyle/>
          <a:p>
            <a:r>
              <a:rPr lang="en-US" sz="9600" kern="10" dirty="0">
                <a:ln w="9525">
                  <a:noFill/>
                  <a:round/>
                </a:ln>
                <a:gradFill rotWithShape="1">
                  <a:gsLst>
                    <a:gs pos="0">
                      <a:schemeClr val="bg2">
                        <a:alpha val="50000"/>
                      </a:schemeClr>
                    </a:gs>
                    <a:gs pos="100000">
                      <a:srgbClr val="C7C7C7"/>
                    </a:gs>
                  </a:gsLst>
                  <a:lin ang="5400000" scaled="1"/>
                </a:gradFill>
                <a:latin typeface="Palatino Linotype" panose="02040502050505030304"/>
              </a:rPr>
              <a:t>?</a:t>
            </a:r>
            <a:endParaRPr lang="en-US" sz="9600" kern="10" dirty="0">
              <a:ln w="9525">
                <a:noFill/>
                <a:round/>
              </a:ln>
              <a:gradFill rotWithShape="1">
                <a:gsLst>
                  <a:gs pos="0">
                    <a:schemeClr val="bg2">
                      <a:alpha val="50000"/>
                    </a:schemeClr>
                  </a:gs>
                  <a:gs pos="100000">
                    <a:srgbClr val="C7C7C7"/>
                  </a:gs>
                </a:gsLst>
                <a:lin ang="5400000" scaled="1"/>
              </a:gradFill>
              <a:latin typeface="Palatino Linotype" panose="02040502050505030304"/>
            </a:endParaRPr>
          </a:p>
        </p:txBody>
      </p:sp>
      <p:graphicFrame>
        <p:nvGraphicFramePr>
          <p:cNvPr id="514057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2240696" y="2726676"/>
          <a:ext cx="4951534" cy="288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비트맵 이미지" r:id="rId2" imgW="7007225" imgH="3774440" progId="PBrush">
                  <p:embed/>
                </p:oleObj>
              </mc:Choice>
              <mc:Fallback>
                <p:oleObj name="비트맵 이미지" r:id="rId2" imgW="7007225" imgH="3774440" progId="PBrush">
                  <p:embed/>
                  <p:pic>
                    <p:nvPicPr>
                      <p:cNvPr id="0" name="图片 5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96" y="2726676"/>
                        <a:ext cx="4951534" cy="288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3187334" y="3395014"/>
            <a:ext cx="338554" cy="461665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defTabSz="793750"/>
            <a:r>
              <a:rPr lang="en-US" altLang="ko-KR">
                <a:solidFill>
                  <a:schemeClr val="hlink"/>
                </a:solidFill>
                <a:ea typeface="굴림" pitchFamily="50" charset="-127"/>
              </a:rPr>
              <a:t>1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514060" name="Text Box 12"/>
          <p:cNvSpPr txBox="1">
            <a:spLocks noChangeArrowheads="1"/>
          </p:cNvSpPr>
          <p:nvPr/>
        </p:nvSpPr>
        <p:spPr bwMode="auto">
          <a:xfrm>
            <a:off x="3490669" y="4213332"/>
            <a:ext cx="338554" cy="461665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defTabSz="793750"/>
            <a:r>
              <a:rPr lang="en-US" altLang="ko-KR" dirty="0">
                <a:solidFill>
                  <a:schemeClr val="hlink"/>
                </a:solidFill>
                <a:ea typeface="굴림" pitchFamily="50" charset="-127"/>
              </a:rPr>
              <a:t>3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514061" name="Text Box 13"/>
          <p:cNvSpPr txBox="1">
            <a:spLocks noChangeArrowheads="1"/>
          </p:cNvSpPr>
          <p:nvPr/>
        </p:nvSpPr>
        <p:spPr bwMode="auto">
          <a:xfrm>
            <a:off x="2840038" y="3961751"/>
            <a:ext cx="338554" cy="461665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defTabSz="793750"/>
            <a:r>
              <a:rPr lang="en-US" altLang="ko-KR">
                <a:solidFill>
                  <a:schemeClr val="hlink"/>
                </a:solidFill>
                <a:ea typeface="굴림" pitchFamily="50" charset="-127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4885715" y="4838051"/>
            <a:ext cx="274027" cy="461665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93750"/>
            <a:r>
              <a:rPr lang="en-US" altLang="ko-KR">
                <a:solidFill>
                  <a:schemeClr val="hlink"/>
                </a:solidFill>
                <a:ea typeface="굴림" pitchFamily="50" charset="-127"/>
              </a:rPr>
              <a:t>4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514063" name="Text Box 15"/>
          <p:cNvSpPr txBox="1">
            <a:spLocks noChangeArrowheads="1"/>
          </p:cNvSpPr>
          <p:nvPr/>
        </p:nvSpPr>
        <p:spPr bwMode="auto">
          <a:xfrm>
            <a:off x="5878200" y="4250394"/>
            <a:ext cx="274026" cy="461665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93750"/>
            <a:r>
              <a:rPr lang="en-US" altLang="ko-KR" dirty="0">
                <a:solidFill>
                  <a:schemeClr val="hlink"/>
                </a:solidFill>
                <a:ea typeface="굴림" pitchFamily="50" charset="-127"/>
              </a:rPr>
              <a:t>5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860851" y="2348880"/>
            <a:ext cx="274026" cy="369332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93750"/>
            <a:r>
              <a:rPr lang="en-US" altLang="ko-KR" dirty="0" smtClean="0">
                <a:solidFill>
                  <a:schemeClr val="hlink"/>
                </a:solidFill>
                <a:ea typeface="굴림" pitchFamily="50" charset="-127"/>
              </a:rPr>
              <a:t>6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22729" y="3656967"/>
            <a:ext cx="274026" cy="369332"/>
          </a:xfrm>
          <a:prstGeom prst="rect">
            <a:avLst/>
          </a:prstGeom>
          <a:noFill/>
          <a:ln w="127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793750"/>
            <a:r>
              <a:rPr lang="en-US" altLang="ko-KR" dirty="0" smtClean="0">
                <a:solidFill>
                  <a:schemeClr val="hlink"/>
                </a:solidFill>
                <a:ea typeface="굴림" pitchFamily="50" charset="-127"/>
              </a:rPr>
              <a:t>7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0065" y="2358390"/>
            <a:ext cx="6686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S</a:t>
            </a:r>
            <a:r>
              <a:rPr lang="zh-CN" altLang="en-US" sz="800"/>
              <a:t>没有起点</a:t>
            </a:r>
            <a:endParaRPr lang="zh-CN" altLang="en-US" sz="800"/>
          </a:p>
        </p:txBody>
      </p:sp>
      <p:sp>
        <p:nvSpPr>
          <p:cNvPr id="3" name="文本框 2"/>
          <p:cNvSpPr txBox="1"/>
          <p:nvPr/>
        </p:nvSpPr>
        <p:spPr>
          <a:xfrm>
            <a:off x="4500245" y="3060065"/>
            <a:ext cx="1520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E,G</a:t>
            </a:r>
            <a:r>
              <a:rPr lang="zh-CN" altLang="en-US" sz="800"/>
              <a:t>冲突，只能有一条</a:t>
            </a:r>
            <a:endParaRPr lang="zh-CN" altLang="en-US" sz="800"/>
          </a:p>
        </p:txBody>
      </p:sp>
      <p:sp>
        <p:nvSpPr>
          <p:cNvPr id="4" name="文本框 3"/>
          <p:cNvSpPr txBox="1"/>
          <p:nvPr/>
        </p:nvSpPr>
        <p:spPr>
          <a:xfrm>
            <a:off x="3178810" y="4827270"/>
            <a:ext cx="7988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不能穿越状态</a:t>
            </a:r>
            <a:endParaRPr lang="zh-CN" altLang="en-US" sz="800"/>
          </a:p>
        </p:txBody>
      </p:sp>
      <p:sp>
        <p:nvSpPr>
          <p:cNvPr id="5" name="文本框 4"/>
          <p:cNvSpPr txBox="1"/>
          <p:nvPr/>
        </p:nvSpPr>
        <p:spPr>
          <a:xfrm>
            <a:off x="6551930" y="4320540"/>
            <a:ext cx="8858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无法到达</a:t>
            </a:r>
            <a:r>
              <a:rPr lang="en-US" altLang="zh-CN" sz="800"/>
              <a:t>Y</a:t>
            </a:r>
            <a:r>
              <a:rPr lang="zh-CN" altLang="en-US" sz="800"/>
              <a:t>状态</a:t>
            </a:r>
            <a:endParaRPr lang="zh-CN" altLang="en-US" sz="800"/>
          </a:p>
        </p:txBody>
      </p:sp>
      <p:sp>
        <p:nvSpPr>
          <p:cNvPr id="6" name="文本框 5"/>
          <p:cNvSpPr txBox="1"/>
          <p:nvPr/>
        </p:nvSpPr>
        <p:spPr>
          <a:xfrm>
            <a:off x="1859280" y="3789045"/>
            <a:ext cx="1243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H:</a:t>
            </a:r>
            <a:r>
              <a:rPr lang="zh-CN" altLang="en-US" sz="800"/>
              <a:t>迁移线不能终结于连接器，必须终结于状态</a:t>
            </a:r>
            <a:endParaRPr lang="zh-CN" altLang="en-US" sz="800"/>
          </a:p>
        </p:txBody>
      </p:sp>
      <p:sp>
        <p:nvSpPr>
          <p:cNvPr id="7" name="文本框 6"/>
          <p:cNvSpPr txBox="1"/>
          <p:nvPr/>
        </p:nvSpPr>
        <p:spPr>
          <a:xfrm>
            <a:off x="4223385" y="5085080"/>
            <a:ext cx="10077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不能分支，要加</a:t>
            </a:r>
            <a:r>
              <a:rPr lang="en-US" altLang="zh-CN" sz="800"/>
              <a:t>C</a:t>
            </a:r>
            <a:endParaRPr lang="en-US" altLang="zh-CN" sz="800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860675" y="3180715"/>
            <a:ext cx="6686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Q</a:t>
            </a:r>
            <a:r>
              <a:rPr lang="zh-CN" altLang="en-US" sz="800"/>
              <a:t>没有起点</a:t>
            </a:r>
            <a:endParaRPr lang="zh-CN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animBg="1"/>
      <p:bldP spid="514059" grpId="0"/>
      <p:bldP spid="514060" grpId="0"/>
      <p:bldP spid="514061" grpId="0"/>
      <p:bldP spid="514062" grpId="0"/>
      <p:bldP spid="514063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13" name="Group 69"/>
          <p:cNvGrpSpPr/>
          <p:nvPr/>
        </p:nvGrpSpPr>
        <p:grpSpPr bwMode="auto">
          <a:xfrm>
            <a:off x="1394584" y="1491387"/>
            <a:ext cx="6963508" cy="4902200"/>
            <a:chOff x="384" y="560"/>
            <a:chExt cx="4752" cy="3088"/>
          </a:xfrm>
        </p:grpSpPr>
        <p:sp>
          <p:nvSpPr>
            <p:cNvPr id="108546" name="AutoShape 2"/>
            <p:cNvSpPr>
              <a:spLocks noChangeArrowheads="1"/>
            </p:cNvSpPr>
            <p:nvPr/>
          </p:nvSpPr>
          <p:spPr bwMode="auto">
            <a:xfrm>
              <a:off x="384" y="672"/>
              <a:ext cx="4752" cy="29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47" name="Text Box 3"/>
            <p:cNvSpPr txBox="1">
              <a:spLocks noChangeArrowheads="1"/>
            </p:cNvSpPr>
            <p:nvPr/>
          </p:nvSpPr>
          <p:spPr bwMode="auto">
            <a:xfrm>
              <a:off x="526" y="815"/>
              <a:ext cx="8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/>
                <a:t>My_system</a:t>
              </a:r>
              <a:endParaRPr lang="en-US" altLang="ko-KR" sz="1600"/>
            </a:p>
          </p:txBody>
        </p:sp>
        <p:sp>
          <p:nvSpPr>
            <p:cNvPr id="108548" name="AutoShape 4"/>
            <p:cNvSpPr>
              <a:spLocks noChangeArrowheads="1"/>
            </p:cNvSpPr>
            <p:nvPr/>
          </p:nvSpPr>
          <p:spPr bwMode="auto">
            <a:xfrm>
              <a:off x="1824" y="864"/>
              <a:ext cx="3120" cy="26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624" y="3024"/>
              <a:ext cx="864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51" name="Text Box 7"/>
            <p:cNvSpPr txBox="1">
              <a:spLocks noChangeArrowheads="1"/>
            </p:cNvSpPr>
            <p:nvPr/>
          </p:nvSpPr>
          <p:spPr bwMode="auto">
            <a:xfrm>
              <a:off x="529" y="3119"/>
              <a:ext cx="7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2000"/>
                <a:t>        O</a:t>
              </a:r>
              <a:r>
                <a:rPr lang="en-US" altLang="ko-KR" sz="1600"/>
                <a:t>ff</a:t>
              </a:r>
              <a:endParaRPr lang="en-US" altLang="ko-KR" sz="1600"/>
            </a:p>
          </p:txBody>
        </p:sp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1901" y="939"/>
              <a:ext cx="3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/>
                <a:t>On</a:t>
              </a:r>
              <a:endParaRPr lang="en-US" altLang="ko-KR" sz="1800"/>
            </a:p>
          </p:txBody>
        </p:sp>
        <p:sp>
          <p:nvSpPr>
            <p:cNvPr id="108553" name="AutoShape 9"/>
            <p:cNvSpPr>
              <a:spLocks noChangeArrowheads="1"/>
            </p:cNvSpPr>
            <p:nvPr/>
          </p:nvSpPr>
          <p:spPr bwMode="auto">
            <a:xfrm>
              <a:off x="3024" y="1008"/>
              <a:ext cx="105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54" name="AutoShape 10"/>
            <p:cNvSpPr>
              <a:spLocks noChangeArrowheads="1"/>
            </p:cNvSpPr>
            <p:nvPr/>
          </p:nvSpPr>
          <p:spPr bwMode="auto">
            <a:xfrm>
              <a:off x="2016" y="1776"/>
              <a:ext cx="2736" cy="15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58" name="Text Box 14"/>
            <p:cNvSpPr txBox="1">
              <a:spLocks noChangeArrowheads="1"/>
            </p:cNvSpPr>
            <p:nvPr/>
          </p:nvSpPr>
          <p:spPr bwMode="auto">
            <a:xfrm>
              <a:off x="3158" y="1103"/>
              <a:ext cx="6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/>
                <a:t>     Idle</a:t>
              </a:r>
              <a:endParaRPr lang="en-US" altLang="ko-KR" sz="1800"/>
            </a:p>
          </p:txBody>
        </p:sp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3072" y="177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61" name="AutoShape 17"/>
            <p:cNvSpPr>
              <a:spLocks noChangeArrowheads="1"/>
            </p:cNvSpPr>
            <p:nvPr/>
          </p:nvSpPr>
          <p:spPr bwMode="auto">
            <a:xfrm>
              <a:off x="3168" y="2160"/>
              <a:ext cx="62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62" name="AutoShape 18"/>
            <p:cNvSpPr>
              <a:spLocks noChangeArrowheads="1"/>
            </p:cNvSpPr>
            <p:nvPr/>
          </p:nvSpPr>
          <p:spPr bwMode="auto">
            <a:xfrm>
              <a:off x="3264" y="2928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2304" y="2112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64" name="AutoShape 20"/>
            <p:cNvSpPr>
              <a:spLocks noChangeArrowheads="1"/>
            </p:cNvSpPr>
            <p:nvPr/>
          </p:nvSpPr>
          <p:spPr bwMode="auto">
            <a:xfrm>
              <a:off x="2304" y="2928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 flipV="1">
              <a:off x="2256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>
              <a:off x="2256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68" name="Line 24"/>
            <p:cNvSpPr>
              <a:spLocks noChangeShapeType="1"/>
            </p:cNvSpPr>
            <p:nvPr/>
          </p:nvSpPr>
          <p:spPr bwMode="auto">
            <a:xfrm>
              <a:off x="28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70" name="Text Box 26"/>
            <p:cNvSpPr txBox="1">
              <a:spLocks noChangeArrowheads="1"/>
            </p:cNvSpPr>
            <p:nvPr/>
          </p:nvSpPr>
          <p:spPr bwMode="auto">
            <a:xfrm>
              <a:off x="2284" y="1583"/>
              <a:ext cx="41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/>
                <a:t>Busy</a:t>
              </a:r>
              <a:endParaRPr lang="en-US" altLang="ko-KR" sz="1600"/>
            </a:p>
          </p:txBody>
        </p:sp>
        <p:sp>
          <p:nvSpPr>
            <p:cNvPr id="108573" name="Freeform 29"/>
            <p:cNvSpPr/>
            <p:nvPr/>
          </p:nvSpPr>
          <p:spPr bwMode="auto">
            <a:xfrm>
              <a:off x="1152" y="2544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528 w 672"/>
                <a:gd name="T3" fmla="*/ 144 h 480"/>
                <a:gd name="T4" fmla="*/ 192 w 672"/>
                <a:gd name="T5" fmla="*/ 384 h 480"/>
                <a:gd name="T6" fmla="*/ 0 w 672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480">
                  <a:moveTo>
                    <a:pt x="672" y="0"/>
                  </a:moveTo>
                  <a:cubicBezTo>
                    <a:pt x="640" y="40"/>
                    <a:pt x="608" y="80"/>
                    <a:pt x="528" y="144"/>
                  </a:cubicBezTo>
                  <a:cubicBezTo>
                    <a:pt x="448" y="208"/>
                    <a:pt x="280" y="328"/>
                    <a:pt x="192" y="384"/>
                  </a:cubicBezTo>
                  <a:cubicBezTo>
                    <a:pt x="104" y="440"/>
                    <a:pt x="52" y="460"/>
                    <a:pt x="0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74" name="Freeform 30"/>
            <p:cNvSpPr/>
            <p:nvPr/>
          </p:nvSpPr>
          <p:spPr bwMode="auto">
            <a:xfrm>
              <a:off x="792" y="1920"/>
              <a:ext cx="1032" cy="1104"/>
            </a:xfrm>
            <a:custGeom>
              <a:avLst/>
              <a:gdLst>
                <a:gd name="T0" fmla="*/ 24 w 984"/>
                <a:gd name="T1" fmla="*/ 1056 h 1056"/>
                <a:gd name="T2" fmla="*/ 24 w 984"/>
                <a:gd name="T3" fmla="*/ 768 h 1056"/>
                <a:gd name="T4" fmla="*/ 168 w 984"/>
                <a:gd name="T5" fmla="*/ 384 h 1056"/>
                <a:gd name="T6" fmla="*/ 456 w 984"/>
                <a:gd name="T7" fmla="*/ 144 h 1056"/>
                <a:gd name="T8" fmla="*/ 984 w 984"/>
                <a:gd name="T9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1056">
                  <a:moveTo>
                    <a:pt x="24" y="1056"/>
                  </a:moveTo>
                  <a:cubicBezTo>
                    <a:pt x="12" y="968"/>
                    <a:pt x="0" y="880"/>
                    <a:pt x="24" y="768"/>
                  </a:cubicBezTo>
                  <a:cubicBezTo>
                    <a:pt x="48" y="656"/>
                    <a:pt x="96" y="488"/>
                    <a:pt x="168" y="384"/>
                  </a:cubicBezTo>
                  <a:cubicBezTo>
                    <a:pt x="240" y="280"/>
                    <a:pt x="320" y="208"/>
                    <a:pt x="456" y="144"/>
                  </a:cubicBezTo>
                  <a:cubicBezTo>
                    <a:pt x="592" y="80"/>
                    <a:pt x="888" y="24"/>
                    <a:pt x="9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77" name="Text Box 33"/>
            <p:cNvSpPr txBox="1">
              <a:spLocks noChangeArrowheads="1"/>
            </p:cNvSpPr>
            <p:nvPr/>
          </p:nvSpPr>
          <p:spPr bwMode="auto">
            <a:xfrm>
              <a:off x="2049" y="1775"/>
              <a:ext cx="7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/>
                <a:t>Read_data</a:t>
              </a:r>
              <a:endParaRPr lang="en-US" altLang="ko-KR" sz="1600"/>
            </a:p>
          </p:txBody>
        </p:sp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4032" y="201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81" name="AutoShape 37"/>
            <p:cNvSpPr>
              <a:spLocks noChangeArrowheads="1"/>
            </p:cNvSpPr>
            <p:nvPr/>
          </p:nvSpPr>
          <p:spPr bwMode="auto">
            <a:xfrm flipH="1">
              <a:off x="3984" y="2448"/>
              <a:ext cx="624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83" name="Text Box 39"/>
            <p:cNvSpPr txBox="1">
              <a:spLocks noChangeArrowheads="1"/>
            </p:cNvSpPr>
            <p:nvPr/>
          </p:nvSpPr>
          <p:spPr bwMode="auto">
            <a:xfrm>
              <a:off x="2315" y="2159"/>
              <a:ext cx="57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400"/>
                <a:t>R_ready</a:t>
              </a:r>
              <a:endParaRPr lang="en-US" altLang="ko-KR" sz="1400"/>
            </a:p>
          </p:txBody>
        </p:sp>
        <p:sp>
          <p:nvSpPr>
            <p:cNvPr id="108584" name="Text Box 40"/>
            <p:cNvSpPr txBox="1">
              <a:spLocks noChangeArrowheads="1"/>
            </p:cNvSpPr>
            <p:nvPr/>
          </p:nvSpPr>
          <p:spPr bwMode="auto">
            <a:xfrm>
              <a:off x="2339" y="2975"/>
              <a:ext cx="52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400"/>
                <a:t>R_busy</a:t>
              </a:r>
              <a:endParaRPr lang="en-US" altLang="ko-KR" sz="1400"/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3063" y="1775"/>
              <a:ext cx="7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/>
                <a:t>Processing</a:t>
              </a:r>
              <a:endParaRPr lang="en-US" altLang="ko-KR" sz="1600"/>
            </a:p>
          </p:txBody>
        </p:sp>
        <p:sp>
          <p:nvSpPr>
            <p:cNvPr id="108587" name="Freeform 43"/>
            <p:cNvSpPr/>
            <p:nvPr/>
          </p:nvSpPr>
          <p:spPr bwMode="auto">
            <a:xfrm>
              <a:off x="3792" y="2208"/>
              <a:ext cx="384" cy="240"/>
            </a:xfrm>
            <a:custGeom>
              <a:avLst/>
              <a:gdLst>
                <a:gd name="T0" fmla="*/ 480 w 480"/>
                <a:gd name="T1" fmla="*/ 208 h 208"/>
                <a:gd name="T2" fmla="*/ 432 w 480"/>
                <a:gd name="T3" fmla="*/ 112 h 208"/>
                <a:gd name="T4" fmla="*/ 240 w 480"/>
                <a:gd name="T5" fmla="*/ 16 h 208"/>
                <a:gd name="T6" fmla="*/ 0 w 480"/>
                <a:gd name="T7" fmla="*/ 1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208">
                  <a:moveTo>
                    <a:pt x="480" y="208"/>
                  </a:moveTo>
                  <a:cubicBezTo>
                    <a:pt x="476" y="176"/>
                    <a:pt x="472" y="144"/>
                    <a:pt x="432" y="112"/>
                  </a:cubicBezTo>
                  <a:cubicBezTo>
                    <a:pt x="392" y="80"/>
                    <a:pt x="312" y="32"/>
                    <a:pt x="240" y="16"/>
                  </a:cubicBezTo>
                  <a:cubicBezTo>
                    <a:pt x="168" y="0"/>
                    <a:pt x="84" y="8"/>
                    <a:pt x="0" y="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88" name="Freeform 44"/>
            <p:cNvSpPr/>
            <p:nvPr/>
          </p:nvSpPr>
          <p:spPr bwMode="auto">
            <a:xfrm>
              <a:off x="3408" y="2448"/>
              <a:ext cx="56" cy="480"/>
            </a:xfrm>
            <a:custGeom>
              <a:avLst/>
              <a:gdLst>
                <a:gd name="T0" fmla="*/ 56 w 56"/>
                <a:gd name="T1" fmla="*/ 0 h 288"/>
                <a:gd name="T2" fmla="*/ 8 w 56"/>
                <a:gd name="T3" fmla="*/ 96 h 288"/>
                <a:gd name="T4" fmla="*/ 8 w 5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88">
                  <a:moveTo>
                    <a:pt x="56" y="0"/>
                  </a:moveTo>
                  <a:cubicBezTo>
                    <a:pt x="36" y="24"/>
                    <a:pt x="16" y="48"/>
                    <a:pt x="8" y="96"/>
                  </a:cubicBezTo>
                  <a:cubicBezTo>
                    <a:pt x="0" y="144"/>
                    <a:pt x="4" y="216"/>
                    <a:pt x="8" y="2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89" name="Freeform 45"/>
            <p:cNvSpPr/>
            <p:nvPr/>
          </p:nvSpPr>
          <p:spPr bwMode="auto">
            <a:xfrm>
              <a:off x="3792" y="2784"/>
              <a:ext cx="624" cy="352"/>
            </a:xfrm>
            <a:custGeom>
              <a:avLst/>
              <a:gdLst>
                <a:gd name="T0" fmla="*/ 0 w 576"/>
                <a:gd name="T1" fmla="*/ 96 h 112"/>
                <a:gd name="T2" fmla="*/ 336 w 576"/>
                <a:gd name="T3" fmla="*/ 96 h 112"/>
                <a:gd name="T4" fmla="*/ 576 w 576"/>
                <a:gd name="T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112">
                  <a:moveTo>
                    <a:pt x="0" y="96"/>
                  </a:moveTo>
                  <a:cubicBezTo>
                    <a:pt x="120" y="104"/>
                    <a:pt x="240" y="112"/>
                    <a:pt x="336" y="96"/>
                  </a:cubicBezTo>
                  <a:cubicBezTo>
                    <a:pt x="432" y="80"/>
                    <a:pt x="536" y="24"/>
                    <a:pt x="57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93" name="Text Box 49"/>
            <p:cNvSpPr txBox="1">
              <a:spLocks noChangeArrowheads="1"/>
            </p:cNvSpPr>
            <p:nvPr/>
          </p:nvSpPr>
          <p:spPr bwMode="auto">
            <a:xfrm>
              <a:off x="3125" y="2222"/>
              <a:ext cx="71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400" dirty="0" smtClean="0"/>
                <a:t>Calculating</a:t>
              </a:r>
              <a:endParaRPr lang="en-US" altLang="ko-KR" sz="1400" dirty="0"/>
            </a:p>
          </p:txBody>
        </p:sp>
        <p:sp>
          <p:nvSpPr>
            <p:cNvPr id="108594" name="Text Box 50"/>
            <p:cNvSpPr txBox="1">
              <a:spLocks noChangeArrowheads="1"/>
            </p:cNvSpPr>
            <p:nvPr/>
          </p:nvSpPr>
          <p:spPr bwMode="auto">
            <a:xfrm>
              <a:off x="3254" y="2975"/>
              <a:ext cx="48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400" dirty="0" smtClean="0"/>
                <a:t>Saving</a:t>
              </a:r>
              <a:endParaRPr lang="en-US" altLang="ko-KR" sz="1400" dirty="0"/>
            </a:p>
          </p:txBody>
        </p:sp>
        <p:sp>
          <p:nvSpPr>
            <p:cNvPr id="108595" name="Text Box 51"/>
            <p:cNvSpPr txBox="1">
              <a:spLocks noChangeArrowheads="1"/>
            </p:cNvSpPr>
            <p:nvPr/>
          </p:nvSpPr>
          <p:spPr bwMode="auto">
            <a:xfrm>
              <a:off x="3956" y="2543"/>
              <a:ext cx="67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400" dirty="0" err="1" smtClean="0"/>
                <a:t>Initialising</a:t>
              </a:r>
              <a:endParaRPr lang="en-US" altLang="ko-KR" sz="1400" dirty="0"/>
            </a:p>
          </p:txBody>
        </p:sp>
        <p:sp>
          <p:nvSpPr>
            <p:cNvPr id="108596" name="Freeform 52"/>
            <p:cNvSpPr/>
            <p:nvPr/>
          </p:nvSpPr>
          <p:spPr bwMode="auto">
            <a:xfrm>
              <a:off x="2784" y="2016"/>
              <a:ext cx="144" cy="112"/>
            </a:xfrm>
            <a:custGeom>
              <a:avLst/>
              <a:gdLst>
                <a:gd name="T0" fmla="*/ 144 w 144"/>
                <a:gd name="T1" fmla="*/ 16 h 112"/>
                <a:gd name="T2" fmla="*/ 48 w 144"/>
                <a:gd name="T3" fmla="*/ 16 h 112"/>
                <a:gd name="T4" fmla="*/ 0 w 144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12">
                  <a:moveTo>
                    <a:pt x="144" y="16"/>
                  </a:moveTo>
                  <a:cubicBezTo>
                    <a:pt x="108" y="8"/>
                    <a:pt x="72" y="0"/>
                    <a:pt x="48" y="16"/>
                  </a:cubicBezTo>
                  <a:cubicBezTo>
                    <a:pt x="24" y="32"/>
                    <a:pt x="12" y="72"/>
                    <a:pt x="0" y="1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97" name="Freeform 53"/>
            <p:cNvSpPr/>
            <p:nvPr/>
          </p:nvSpPr>
          <p:spPr bwMode="auto">
            <a:xfrm>
              <a:off x="3984" y="912"/>
              <a:ext cx="144" cy="112"/>
            </a:xfrm>
            <a:custGeom>
              <a:avLst/>
              <a:gdLst>
                <a:gd name="T0" fmla="*/ 144 w 144"/>
                <a:gd name="T1" fmla="*/ 16 h 112"/>
                <a:gd name="T2" fmla="*/ 48 w 144"/>
                <a:gd name="T3" fmla="*/ 16 h 112"/>
                <a:gd name="T4" fmla="*/ 0 w 144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12">
                  <a:moveTo>
                    <a:pt x="144" y="16"/>
                  </a:moveTo>
                  <a:cubicBezTo>
                    <a:pt x="108" y="8"/>
                    <a:pt x="72" y="0"/>
                    <a:pt x="48" y="16"/>
                  </a:cubicBezTo>
                  <a:cubicBezTo>
                    <a:pt x="24" y="32"/>
                    <a:pt x="12" y="72"/>
                    <a:pt x="0" y="1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98" name="Freeform 54"/>
            <p:cNvSpPr/>
            <p:nvPr/>
          </p:nvSpPr>
          <p:spPr bwMode="auto">
            <a:xfrm>
              <a:off x="4337" y="2231"/>
              <a:ext cx="269" cy="233"/>
            </a:xfrm>
            <a:custGeom>
              <a:avLst/>
              <a:gdLst>
                <a:gd name="T0" fmla="*/ 144 w 144"/>
                <a:gd name="T1" fmla="*/ 16 h 112"/>
                <a:gd name="T2" fmla="*/ 48 w 144"/>
                <a:gd name="T3" fmla="*/ 16 h 112"/>
                <a:gd name="T4" fmla="*/ 0 w 144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12">
                  <a:moveTo>
                    <a:pt x="144" y="16"/>
                  </a:moveTo>
                  <a:cubicBezTo>
                    <a:pt x="108" y="8"/>
                    <a:pt x="72" y="0"/>
                    <a:pt x="48" y="16"/>
                  </a:cubicBezTo>
                  <a:cubicBezTo>
                    <a:pt x="24" y="32"/>
                    <a:pt x="12" y="72"/>
                    <a:pt x="0" y="1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99" name="Freeform 55"/>
            <p:cNvSpPr/>
            <p:nvPr/>
          </p:nvSpPr>
          <p:spPr bwMode="auto">
            <a:xfrm>
              <a:off x="1440" y="2928"/>
              <a:ext cx="144" cy="112"/>
            </a:xfrm>
            <a:custGeom>
              <a:avLst/>
              <a:gdLst>
                <a:gd name="T0" fmla="*/ 144 w 144"/>
                <a:gd name="T1" fmla="*/ 16 h 112"/>
                <a:gd name="T2" fmla="*/ 48 w 144"/>
                <a:gd name="T3" fmla="*/ 16 h 112"/>
                <a:gd name="T4" fmla="*/ 0 w 144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12">
                  <a:moveTo>
                    <a:pt x="144" y="16"/>
                  </a:moveTo>
                  <a:cubicBezTo>
                    <a:pt x="108" y="8"/>
                    <a:pt x="72" y="0"/>
                    <a:pt x="48" y="16"/>
                  </a:cubicBezTo>
                  <a:cubicBezTo>
                    <a:pt x="24" y="32"/>
                    <a:pt x="12" y="72"/>
                    <a:pt x="0" y="1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602" name="Freeform 58"/>
            <p:cNvSpPr/>
            <p:nvPr/>
          </p:nvSpPr>
          <p:spPr bwMode="auto">
            <a:xfrm>
              <a:off x="2344" y="2400"/>
              <a:ext cx="104" cy="528"/>
            </a:xfrm>
            <a:custGeom>
              <a:avLst/>
              <a:gdLst>
                <a:gd name="T0" fmla="*/ 104 w 104"/>
                <a:gd name="T1" fmla="*/ 0 h 528"/>
                <a:gd name="T2" fmla="*/ 56 w 104"/>
                <a:gd name="T3" fmla="*/ 96 h 528"/>
                <a:gd name="T4" fmla="*/ 8 w 104"/>
                <a:gd name="T5" fmla="*/ 192 h 528"/>
                <a:gd name="T6" fmla="*/ 8 w 104"/>
                <a:gd name="T7" fmla="*/ 336 h 528"/>
                <a:gd name="T8" fmla="*/ 56 w 104"/>
                <a:gd name="T9" fmla="*/ 432 h 528"/>
                <a:gd name="T10" fmla="*/ 104 w 104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528">
                  <a:moveTo>
                    <a:pt x="104" y="0"/>
                  </a:moveTo>
                  <a:cubicBezTo>
                    <a:pt x="88" y="32"/>
                    <a:pt x="72" y="64"/>
                    <a:pt x="56" y="96"/>
                  </a:cubicBezTo>
                  <a:cubicBezTo>
                    <a:pt x="40" y="128"/>
                    <a:pt x="16" y="152"/>
                    <a:pt x="8" y="192"/>
                  </a:cubicBezTo>
                  <a:cubicBezTo>
                    <a:pt x="0" y="232"/>
                    <a:pt x="0" y="296"/>
                    <a:pt x="8" y="336"/>
                  </a:cubicBezTo>
                  <a:cubicBezTo>
                    <a:pt x="16" y="376"/>
                    <a:pt x="40" y="400"/>
                    <a:pt x="56" y="432"/>
                  </a:cubicBezTo>
                  <a:cubicBezTo>
                    <a:pt x="72" y="464"/>
                    <a:pt x="88" y="496"/>
                    <a:pt x="104" y="5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603" name="Freeform 59"/>
            <p:cNvSpPr/>
            <p:nvPr/>
          </p:nvSpPr>
          <p:spPr bwMode="auto">
            <a:xfrm>
              <a:off x="2592" y="2400"/>
              <a:ext cx="104" cy="528"/>
            </a:xfrm>
            <a:custGeom>
              <a:avLst/>
              <a:gdLst>
                <a:gd name="T0" fmla="*/ 48 w 104"/>
                <a:gd name="T1" fmla="*/ 528 h 528"/>
                <a:gd name="T2" fmla="*/ 96 w 104"/>
                <a:gd name="T3" fmla="*/ 384 h 528"/>
                <a:gd name="T4" fmla="*/ 96 w 104"/>
                <a:gd name="T5" fmla="*/ 240 h 528"/>
                <a:gd name="T6" fmla="*/ 48 w 104"/>
                <a:gd name="T7" fmla="*/ 96 h 528"/>
                <a:gd name="T8" fmla="*/ 0 w 104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28">
                  <a:moveTo>
                    <a:pt x="48" y="528"/>
                  </a:moveTo>
                  <a:cubicBezTo>
                    <a:pt x="68" y="480"/>
                    <a:pt x="88" y="432"/>
                    <a:pt x="96" y="384"/>
                  </a:cubicBezTo>
                  <a:cubicBezTo>
                    <a:pt x="104" y="336"/>
                    <a:pt x="104" y="288"/>
                    <a:pt x="96" y="240"/>
                  </a:cubicBezTo>
                  <a:cubicBezTo>
                    <a:pt x="88" y="192"/>
                    <a:pt x="64" y="136"/>
                    <a:pt x="48" y="96"/>
                  </a:cubicBezTo>
                  <a:cubicBezTo>
                    <a:pt x="32" y="56"/>
                    <a:pt x="16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606" name="Text Box 62"/>
            <p:cNvSpPr txBox="1">
              <a:spLocks noChangeArrowheads="1"/>
            </p:cNvSpPr>
            <p:nvPr/>
          </p:nvSpPr>
          <p:spPr bwMode="auto">
            <a:xfrm>
              <a:off x="629" y="2111"/>
              <a:ext cx="6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 dirty="0" err="1"/>
                <a:t>t</a:t>
              </a:r>
              <a:r>
                <a:rPr lang="en-US" altLang="ko-KR" sz="1600" dirty="0" err="1" smtClean="0"/>
                <a:t>urn_on</a:t>
              </a:r>
              <a:endParaRPr lang="en-US" altLang="ko-KR" sz="1600" dirty="0"/>
            </a:p>
          </p:txBody>
        </p:sp>
        <p:sp>
          <p:nvSpPr>
            <p:cNvPr id="108607" name="Text Box 63"/>
            <p:cNvSpPr txBox="1">
              <a:spLocks noChangeArrowheads="1"/>
            </p:cNvSpPr>
            <p:nvPr/>
          </p:nvSpPr>
          <p:spPr bwMode="auto">
            <a:xfrm>
              <a:off x="1057" y="2639"/>
              <a:ext cx="6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 dirty="0" err="1"/>
                <a:t>t</a:t>
              </a:r>
              <a:r>
                <a:rPr lang="en-US" altLang="ko-KR" sz="1600" dirty="0" err="1" smtClean="0"/>
                <a:t>urn_off</a:t>
              </a:r>
              <a:endParaRPr lang="en-US" altLang="ko-KR" sz="1600" dirty="0"/>
            </a:p>
          </p:txBody>
        </p:sp>
        <p:sp>
          <p:nvSpPr>
            <p:cNvPr id="108608" name="Freeform 64"/>
            <p:cNvSpPr/>
            <p:nvPr/>
          </p:nvSpPr>
          <p:spPr bwMode="auto">
            <a:xfrm>
              <a:off x="4080" y="1152"/>
              <a:ext cx="528" cy="624"/>
            </a:xfrm>
            <a:custGeom>
              <a:avLst/>
              <a:gdLst>
                <a:gd name="T0" fmla="*/ 0 w 536"/>
                <a:gd name="T1" fmla="*/ 0 h 624"/>
                <a:gd name="T2" fmla="*/ 288 w 536"/>
                <a:gd name="T3" fmla="*/ 48 h 624"/>
                <a:gd name="T4" fmla="*/ 432 w 536"/>
                <a:gd name="T5" fmla="*/ 144 h 624"/>
                <a:gd name="T6" fmla="*/ 528 w 536"/>
                <a:gd name="T7" fmla="*/ 384 h 624"/>
                <a:gd name="T8" fmla="*/ 480 w 536"/>
                <a:gd name="T9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624">
                  <a:moveTo>
                    <a:pt x="0" y="0"/>
                  </a:moveTo>
                  <a:cubicBezTo>
                    <a:pt x="108" y="12"/>
                    <a:pt x="216" y="24"/>
                    <a:pt x="288" y="48"/>
                  </a:cubicBezTo>
                  <a:cubicBezTo>
                    <a:pt x="360" y="72"/>
                    <a:pt x="392" y="88"/>
                    <a:pt x="432" y="144"/>
                  </a:cubicBezTo>
                  <a:cubicBezTo>
                    <a:pt x="472" y="200"/>
                    <a:pt x="520" y="304"/>
                    <a:pt x="528" y="384"/>
                  </a:cubicBezTo>
                  <a:cubicBezTo>
                    <a:pt x="536" y="464"/>
                    <a:pt x="488" y="584"/>
                    <a:pt x="48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609" name="Freeform 65"/>
            <p:cNvSpPr/>
            <p:nvPr/>
          </p:nvSpPr>
          <p:spPr bwMode="auto">
            <a:xfrm>
              <a:off x="3984" y="1488"/>
              <a:ext cx="192" cy="288"/>
            </a:xfrm>
            <a:custGeom>
              <a:avLst/>
              <a:gdLst>
                <a:gd name="T0" fmla="*/ 192 w 192"/>
                <a:gd name="T1" fmla="*/ 240 h 240"/>
                <a:gd name="T2" fmla="*/ 144 w 192"/>
                <a:gd name="T3" fmla="*/ 192 h 240"/>
                <a:gd name="T4" fmla="*/ 48 w 192"/>
                <a:gd name="T5" fmla="*/ 144 h 240"/>
                <a:gd name="T6" fmla="*/ 0 w 192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40">
                  <a:moveTo>
                    <a:pt x="192" y="240"/>
                  </a:moveTo>
                  <a:cubicBezTo>
                    <a:pt x="180" y="224"/>
                    <a:pt x="168" y="208"/>
                    <a:pt x="144" y="192"/>
                  </a:cubicBezTo>
                  <a:cubicBezTo>
                    <a:pt x="120" y="176"/>
                    <a:pt x="72" y="176"/>
                    <a:pt x="48" y="144"/>
                  </a:cubicBezTo>
                  <a:cubicBezTo>
                    <a:pt x="24" y="112"/>
                    <a:pt x="8" y="3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611" name="Text Box 67"/>
            <p:cNvSpPr txBox="1">
              <a:spLocks noChangeArrowheads="1"/>
            </p:cNvSpPr>
            <p:nvPr/>
          </p:nvSpPr>
          <p:spPr bwMode="auto">
            <a:xfrm>
              <a:off x="4355" y="1055"/>
              <a:ext cx="5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/>
                <a:t>pushB</a:t>
              </a:r>
              <a:endParaRPr lang="en-US" altLang="ko-KR" sz="1600"/>
            </a:p>
          </p:txBody>
        </p:sp>
        <p:sp>
          <p:nvSpPr>
            <p:cNvPr id="108612" name="Text Box 68"/>
            <p:cNvSpPr txBox="1">
              <a:spLocks noChangeArrowheads="1"/>
            </p:cNvSpPr>
            <p:nvPr/>
          </p:nvSpPr>
          <p:spPr bwMode="auto">
            <a:xfrm>
              <a:off x="3797" y="1535"/>
              <a:ext cx="6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 dirty="0" err="1"/>
                <a:t>unpushB</a:t>
              </a:r>
              <a:endParaRPr lang="en-US" altLang="ko-KR" sz="1600" dirty="0"/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1996" y="2533"/>
              <a:ext cx="40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 dirty="0" smtClean="0"/>
                <a:t>read</a:t>
              </a:r>
              <a:endParaRPr lang="en-US" altLang="ko-KR" sz="1600" dirty="0"/>
            </a:p>
          </p:txBody>
        </p:sp>
        <p:sp>
          <p:nvSpPr>
            <p:cNvPr id="49" name="Text Box 62"/>
            <p:cNvSpPr txBox="1">
              <a:spLocks noChangeArrowheads="1"/>
            </p:cNvSpPr>
            <p:nvPr/>
          </p:nvSpPr>
          <p:spPr bwMode="auto">
            <a:xfrm>
              <a:off x="2413" y="2501"/>
              <a:ext cx="75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 dirty="0" err="1" smtClean="0"/>
                <a:t>read_end</a:t>
              </a:r>
              <a:r>
                <a:rPr lang="en-US" altLang="ko-KR" sz="1600" dirty="0" smtClean="0"/>
                <a:t>/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err="1" smtClean="0"/>
                <a:t>c_ready</a:t>
              </a:r>
              <a:endParaRPr lang="en-US" altLang="ko-KR" sz="1600" dirty="0"/>
            </a:p>
          </p:txBody>
        </p:sp>
        <p:sp>
          <p:nvSpPr>
            <p:cNvPr id="51" name="Text Box 68"/>
            <p:cNvSpPr txBox="1">
              <a:spLocks noChangeArrowheads="1"/>
            </p:cNvSpPr>
            <p:nvPr/>
          </p:nvSpPr>
          <p:spPr bwMode="auto">
            <a:xfrm>
              <a:off x="3924" y="2018"/>
              <a:ext cx="6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 dirty="0" err="1" smtClean="0"/>
                <a:t>c_ready</a:t>
              </a:r>
              <a:endParaRPr lang="en-US" altLang="ko-KR" sz="1600" dirty="0"/>
            </a:p>
          </p:txBody>
        </p:sp>
        <p:sp>
          <p:nvSpPr>
            <p:cNvPr id="52" name="Text Box 68"/>
            <p:cNvSpPr txBox="1">
              <a:spLocks noChangeArrowheads="1"/>
            </p:cNvSpPr>
            <p:nvPr/>
          </p:nvSpPr>
          <p:spPr bwMode="auto">
            <a:xfrm>
              <a:off x="3191" y="2550"/>
              <a:ext cx="5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 dirty="0" err="1" smtClean="0"/>
                <a:t>c_done</a:t>
              </a:r>
              <a:endParaRPr lang="en-US" altLang="ko-KR" sz="1600" dirty="0"/>
            </a:p>
          </p:txBody>
        </p:sp>
        <p:sp>
          <p:nvSpPr>
            <p:cNvPr id="53" name="Text Box 68"/>
            <p:cNvSpPr txBox="1">
              <a:spLocks noChangeArrowheads="1"/>
            </p:cNvSpPr>
            <p:nvPr/>
          </p:nvSpPr>
          <p:spPr bwMode="auto">
            <a:xfrm>
              <a:off x="3774" y="2962"/>
              <a:ext cx="9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 dirty="0" err="1" smtClean="0"/>
                <a:t>c_saved</a:t>
              </a:r>
              <a:r>
                <a:rPr lang="en-US" altLang="ko-KR" sz="1600" dirty="0" smtClean="0"/>
                <a:t>/read</a:t>
              </a:r>
              <a:endParaRPr lang="en-US" altLang="ko-KR" sz="1600" dirty="0"/>
            </a:p>
          </p:txBody>
        </p:sp>
        <p:sp>
          <p:nvSpPr>
            <p:cNvPr id="54" name="Text Box 68"/>
            <p:cNvSpPr txBox="1">
              <a:spLocks noChangeArrowheads="1"/>
            </p:cNvSpPr>
            <p:nvPr/>
          </p:nvSpPr>
          <p:spPr bwMode="auto">
            <a:xfrm>
              <a:off x="4321" y="2256"/>
              <a:ext cx="4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 dirty="0" smtClean="0"/>
                <a:t>/read</a:t>
              </a:r>
              <a:endParaRPr lang="en-US" altLang="ko-KR" sz="1600" dirty="0"/>
            </a:p>
          </p:txBody>
        </p:sp>
        <p:sp>
          <p:nvSpPr>
            <p:cNvPr id="106" name="Freeform 55"/>
            <p:cNvSpPr/>
            <p:nvPr/>
          </p:nvSpPr>
          <p:spPr bwMode="auto">
            <a:xfrm flipH="1">
              <a:off x="845" y="560"/>
              <a:ext cx="144" cy="112"/>
            </a:xfrm>
            <a:custGeom>
              <a:avLst/>
              <a:gdLst>
                <a:gd name="T0" fmla="*/ 144 w 144"/>
                <a:gd name="T1" fmla="*/ 16 h 112"/>
                <a:gd name="T2" fmla="*/ 48 w 144"/>
                <a:gd name="T3" fmla="*/ 16 h 112"/>
                <a:gd name="T4" fmla="*/ 0 w 144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12">
                  <a:moveTo>
                    <a:pt x="144" y="16"/>
                  </a:moveTo>
                  <a:cubicBezTo>
                    <a:pt x="108" y="8"/>
                    <a:pt x="72" y="0"/>
                    <a:pt x="48" y="16"/>
                  </a:cubicBezTo>
                  <a:cubicBezTo>
                    <a:pt x="24" y="32"/>
                    <a:pt x="12" y="72"/>
                    <a:pt x="0" y="1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0" name="Rectangle 1026"/>
          <p:cNvSpPr txBox="1">
            <a:spLocks noChangeArrowheads="1"/>
          </p:cNvSpPr>
          <p:nvPr/>
        </p:nvSpPr>
        <p:spPr>
          <a:xfrm>
            <a:off x="1394584" y="470625"/>
            <a:ext cx="7549391" cy="9048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ko-KR" dirty="0" smtClean="0"/>
              <a:t>An Example: </a:t>
            </a:r>
            <a:r>
              <a:rPr lang="en-US" altLang="ko-KR" dirty="0" err="1" smtClean="0"/>
              <a:t>My_system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Exercise: Automated Passenger Train Service</a:t>
            </a:r>
            <a:endParaRPr lang="en-US" sz="2800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703" y="1700808"/>
            <a:ext cx="8271520" cy="4575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An Automated Passenger Train Service allows passengers to buy tickets at station machines for a particular journey</a:t>
            </a:r>
            <a:endParaRPr lang="en-GB" sz="28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Driverless trains receive information about passenger requests</a:t>
            </a:r>
            <a:endParaRPr lang="en-GB" sz="28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Trains autonomously bid to transport the passenger</a:t>
            </a:r>
            <a:endParaRPr lang="en-GB" sz="28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A central broker chooses the “best” bid and directs the chosen train to transport the passenger</a:t>
            </a:r>
            <a:endParaRPr lang="en-GB" sz="2800" dirty="0" smtClean="0"/>
          </a:p>
          <a:p>
            <a:pPr>
              <a:lnSpc>
                <a:spcPct val="90000"/>
              </a:lnSpc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Task</a:t>
            </a:r>
            <a:endParaRPr lang="en-US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Draw a </a:t>
            </a:r>
            <a:r>
              <a:rPr lang="en-GB" dirty="0" err="1" smtClean="0"/>
              <a:t>statechart</a:t>
            </a:r>
            <a:r>
              <a:rPr lang="en-GB" dirty="0" smtClean="0"/>
              <a:t> for an autonomous train (as described in the previous slide) that captures the bidding and transporting behaviour of the train</a:t>
            </a:r>
            <a:endParaRPr lang="en-GB" dirty="0" smtClean="0"/>
          </a:p>
          <a:p>
            <a:pPr lvl="1"/>
            <a:r>
              <a:rPr lang="en-GB" dirty="0" smtClean="0"/>
              <a:t>(a) without using any hierarchy </a:t>
            </a:r>
            <a:endParaRPr lang="en-GB" dirty="0" smtClean="0"/>
          </a:p>
          <a:p>
            <a:pPr lvl="1"/>
            <a:r>
              <a:rPr lang="en-GB" dirty="0" smtClean="0"/>
              <a:t>(b) using hierarchy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7338"/>
            <a:ext cx="8199512" cy="4575175"/>
          </a:xfrm>
        </p:spPr>
        <p:txBody>
          <a:bodyPr/>
          <a:lstStyle/>
          <a:p>
            <a:r>
              <a:rPr lang="en-GB" dirty="0" smtClean="0"/>
              <a:t>After studying today’s material, you should be able to:</a:t>
            </a:r>
            <a:endParaRPr lang="en-GB" dirty="0" smtClean="0"/>
          </a:p>
          <a:p>
            <a:pPr lvl="1"/>
            <a:r>
              <a:rPr lang="en-US" dirty="0"/>
              <a:t>Understand a way to link requirements to implementation (i.e., a design pattern)</a:t>
            </a:r>
            <a:endParaRPr lang="en-GB" dirty="0"/>
          </a:p>
          <a:p>
            <a:pPr lvl="1"/>
            <a:r>
              <a:rPr lang="en-GB" dirty="0" smtClean="0"/>
              <a:t>Describe the trade-offs of implementing state machines in object-oriented languages</a:t>
            </a:r>
            <a:endParaRPr lang="en-GB" dirty="0" smtClean="0"/>
          </a:p>
          <a:p>
            <a:pPr lvl="1"/>
            <a:r>
              <a:rPr lang="en-GB" dirty="0" smtClean="0"/>
              <a:t>Describe what is meant by the State pattern</a:t>
            </a:r>
            <a:endParaRPr lang="en-GB" dirty="0" smtClean="0"/>
          </a:p>
          <a:p>
            <a:pPr lvl="1"/>
            <a:r>
              <a:rPr lang="en-GB" dirty="0" smtClean="0"/>
              <a:t>Be able to apply the State pattern to real-world situations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Candidate States</a:t>
            </a:r>
            <a:endParaRPr lang="en-US" dirty="0" smtClean="0"/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1102360" y="2794744"/>
            <a:ext cx="1879600" cy="16891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b="1" dirty="0" smtClean="0"/>
              <a:t>INACTIVE</a:t>
            </a:r>
            <a:endParaRPr lang="en-GB" b="1" dirty="0"/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4048760" y="2807444"/>
            <a:ext cx="1333500" cy="850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2000" b="1"/>
              <a:t>WAITING</a:t>
            </a:r>
            <a:endParaRPr lang="en-US" sz="2000" b="1"/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4531360" y="4725144"/>
            <a:ext cx="1333500" cy="850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2000" b="1"/>
              <a:t>BIDDING</a:t>
            </a:r>
            <a:endParaRPr lang="en-US" sz="2000" b="1"/>
          </a:p>
        </p:txBody>
      </p:sp>
      <p:sp>
        <p:nvSpPr>
          <p:cNvPr id="7176" name="AutoShape 7"/>
          <p:cNvSpPr>
            <a:spLocks noChangeArrowheads="1"/>
          </p:cNvSpPr>
          <p:nvPr/>
        </p:nvSpPr>
        <p:spPr bwMode="auto">
          <a:xfrm>
            <a:off x="7223760" y="3531344"/>
            <a:ext cx="1333500" cy="850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2000" b="1"/>
              <a:t>TRANS-</a:t>
            </a:r>
            <a:endParaRPr lang="en-GB" sz="2000" b="1"/>
          </a:p>
          <a:p>
            <a:pPr algn="ctr"/>
            <a:r>
              <a:rPr lang="en-GB" sz="2000" b="1"/>
              <a:t>PORTING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Possible Solution: (a)</a:t>
            </a:r>
            <a:endParaRPr lang="en-US" smtClean="0"/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1102360" y="2794744"/>
            <a:ext cx="1879600" cy="16891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b="1" dirty="0" smtClean="0"/>
              <a:t>INACTIVE</a:t>
            </a:r>
            <a:endParaRPr lang="en-GB" b="1" dirty="0"/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4048760" y="2807444"/>
            <a:ext cx="1333500" cy="850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2000" b="1"/>
              <a:t>WAITING</a:t>
            </a:r>
            <a:endParaRPr lang="en-US" sz="2000" b="1"/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4531360" y="4725144"/>
            <a:ext cx="1333500" cy="850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2000" b="1"/>
              <a:t>BIDDING</a:t>
            </a:r>
            <a:endParaRPr lang="en-US" sz="2000" b="1"/>
          </a:p>
        </p:txBody>
      </p:sp>
      <p:sp>
        <p:nvSpPr>
          <p:cNvPr id="7176" name="AutoShape 7"/>
          <p:cNvSpPr>
            <a:spLocks noChangeArrowheads="1"/>
          </p:cNvSpPr>
          <p:nvPr/>
        </p:nvSpPr>
        <p:spPr bwMode="auto">
          <a:xfrm>
            <a:off x="7223760" y="3531344"/>
            <a:ext cx="1333500" cy="850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2000" b="1"/>
              <a:t>TRANS-</a:t>
            </a:r>
            <a:endParaRPr lang="en-GB" sz="2000" b="1"/>
          </a:p>
          <a:p>
            <a:pPr algn="ctr"/>
            <a:r>
              <a:rPr lang="en-GB" sz="2000" b="1"/>
              <a:t>PORTING</a:t>
            </a:r>
            <a:endParaRPr lang="en-US" sz="2000" b="1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264160" y="3023344"/>
            <a:ext cx="2540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429260" y="3137644"/>
            <a:ext cx="661988" cy="14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2981960" y="3086844"/>
            <a:ext cx="1066800" cy="6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4759960" y="3658344"/>
            <a:ext cx="3810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 flipV="1">
            <a:off x="5864860" y="4356844"/>
            <a:ext cx="1409700" cy="749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 flipH="1" flipV="1">
            <a:off x="5382260" y="3226544"/>
            <a:ext cx="1841500" cy="40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2927985" y="2632819"/>
            <a:ext cx="1212850" cy="457200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/>
              <a:t>activate/</a:t>
            </a:r>
            <a:endParaRPr lang="en-US"/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4985385" y="3623419"/>
            <a:ext cx="2093913" cy="822325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dirty="0" err="1"/>
              <a:t>orderAvailable</a:t>
            </a:r>
            <a:r>
              <a:rPr lang="en-GB" dirty="0"/>
              <a:t>/</a:t>
            </a:r>
            <a:endParaRPr lang="en-GB" dirty="0"/>
          </a:p>
          <a:p>
            <a:r>
              <a:rPr lang="en-GB" dirty="0"/>
              <a:t>bid(x)</a:t>
            </a:r>
            <a:endParaRPr lang="en-US" dirty="0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6026785" y="4880719"/>
            <a:ext cx="2105192" cy="369332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dirty="0" smtClean="0"/>
              <a:t>accepted/transport</a:t>
            </a:r>
            <a:endParaRPr lang="en-US" dirty="0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709285" y="2797919"/>
            <a:ext cx="1948419" cy="369332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dirty="0" smtClean="0"/>
              <a:t>completed/return</a:t>
            </a:r>
            <a:endParaRPr lang="en-US" dirty="0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H="1" flipV="1">
            <a:off x="3972560" y="4458444"/>
            <a:ext cx="546100" cy="66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V="1">
            <a:off x="3972560" y="3658344"/>
            <a:ext cx="25400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3105785" y="4512419"/>
            <a:ext cx="1079500" cy="457200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/>
              <a:t>denied/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Solution: (b)</a:t>
            </a:r>
            <a:endParaRPr lang="en-US" dirty="0" smtClean="0"/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1033070" y="2374900"/>
            <a:ext cx="1879600" cy="16891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b="1" dirty="0" smtClean="0"/>
              <a:t>INACTIVE</a:t>
            </a:r>
            <a:endParaRPr lang="en-GB" b="1" dirty="0"/>
          </a:p>
        </p:txBody>
      </p:sp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3979470" y="2387600"/>
            <a:ext cx="1333500" cy="850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2000" b="1" dirty="0"/>
              <a:t>WAITING</a:t>
            </a:r>
            <a:endParaRPr lang="en-US" sz="2000" b="1" dirty="0"/>
          </a:p>
        </p:txBody>
      </p:sp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4462070" y="4305300"/>
            <a:ext cx="1333500" cy="850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2000" b="1"/>
              <a:t>BIDDING</a:t>
            </a:r>
            <a:endParaRPr lang="en-US" sz="2000" b="1"/>
          </a:p>
        </p:txBody>
      </p:sp>
      <p:sp>
        <p:nvSpPr>
          <p:cNvPr id="8200" name="AutoShape 7"/>
          <p:cNvSpPr>
            <a:spLocks noChangeArrowheads="1"/>
          </p:cNvSpPr>
          <p:nvPr/>
        </p:nvSpPr>
        <p:spPr bwMode="auto">
          <a:xfrm>
            <a:off x="7154470" y="3111500"/>
            <a:ext cx="1333500" cy="850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2000" b="1"/>
              <a:t>TRANS-</a:t>
            </a:r>
            <a:endParaRPr lang="en-GB" sz="2000" b="1"/>
          </a:p>
          <a:p>
            <a:pPr algn="ctr"/>
            <a:r>
              <a:rPr lang="en-GB" sz="2000" b="1"/>
              <a:t>PORTING</a:t>
            </a:r>
            <a:endParaRPr lang="en-US" sz="2000" b="1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194870" y="2603500"/>
            <a:ext cx="2540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359970" y="2717800"/>
            <a:ext cx="661988" cy="14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2912670" y="2667000"/>
            <a:ext cx="1066800" cy="6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4690670" y="3238500"/>
            <a:ext cx="3810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V="1">
            <a:off x="5795570" y="3937000"/>
            <a:ext cx="1409700" cy="749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H="1" flipV="1">
            <a:off x="5312970" y="2806700"/>
            <a:ext cx="1841500" cy="40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2858695" y="2212975"/>
            <a:ext cx="1212850" cy="457200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/>
              <a:t>activate/</a:t>
            </a:r>
            <a:endParaRPr lang="en-US"/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4916095" y="3203575"/>
            <a:ext cx="2093913" cy="822325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dirty="0" err="1"/>
              <a:t>orderAvailable</a:t>
            </a:r>
            <a:r>
              <a:rPr lang="en-GB" dirty="0"/>
              <a:t>/</a:t>
            </a:r>
            <a:endParaRPr lang="en-GB" dirty="0"/>
          </a:p>
          <a:p>
            <a:r>
              <a:rPr lang="en-GB" dirty="0"/>
              <a:t>bid(x)</a:t>
            </a:r>
            <a:endParaRPr lang="en-US" dirty="0"/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5906695" y="4752975"/>
            <a:ext cx="2105192" cy="369332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dirty="0" smtClean="0"/>
              <a:t>accepted/transport</a:t>
            </a:r>
            <a:endParaRPr lang="en-US" dirty="0"/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5639995" y="2378075"/>
            <a:ext cx="1948419" cy="369332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dirty="0" smtClean="0"/>
              <a:t>completed/return</a:t>
            </a:r>
            <a:endParaRPr lang="en-US" dirty="0"/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 flipH="1" flipV="1">
            <a:off x="3903270" y="4038600"/>
            <a:ext cx="546100" cy="66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 flipV="1">
            <a:off x="3903270" y="3238500"/>
            <a:ext cx="25400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3036495" y="4092575"/>
            <a:ext cx="1079500" cy="457200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/>
              <a:t>denied/</a:t>
            </a:r>
            <a:endParaRPr lang="en-US"/>
          </a:p>
        </p:txBody>
      </p:sp>
      <p:sp>
        <p:nvSpPr>
          <p:cNvPr id="8214" name="AutoShape 21"/>
          <p:cNvSpPr>
            <a:spLocks noChangeArrowheads="1"/>
          </p:cNvSpPr>
          <p:nvPr/>
        </p:nvSpPr>
        <p:spPr bwMode="auto">
          <a:xfrm>
            <a:off x="3242870" y="2133600"/>
            <a:ext cx="2692400" cy="3517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H="1" flipV="1">
            <a:off x="1845870" y="4064000"/>
            <a:ext cx="1385888" cy="1079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1220395" y="4651375"/>
            <a:ext cx="1500188" cy="457200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deactivate/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17" name="Freeform 26"/>
          <p:cNvSpPr/>
          <p:nvPr/>
        </p:nvSpPr>
        <p:spPr bwMode="auto">
          <a:xfrm>
            <a:off x="7891070" y="3530600"/>
            <a:ext cx="1168400" cy="876300"/>
          </a:xfrm>
          <a:custGeom>
            <a:avLst/>
            <a:gdLst>
              <a:gd name="T0" fmla="*/ 376 w 736"/>
              <a:gd name="T1" fmla="*/ 0 h 552"/>
              <a:gd name="T2" fmla="*/ 648 w 736"/>
              <a:gd name="T3" fmla="*/ 96 h 552"/>
              <a:gd name="T4" fmla="*/ 664 w 736"/>
              <a:gd name="T5" fmla="*/ 424 h 552"/>
              <a:gd name="T6" fmla="*/ 216 w 736"/>
              <a:gd name="T7" fmla="*/ 528 h 552"/>
              <a:gd name="T8" fmla="*/ 0 w 736"/>
              <a:gd name="T9" fmla="*/ 280 h 5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"/>
              <a:gd name="T16" fmla="*/ 0 h 552"/>
              <a:gd name="T17" fmla="*/ 736 w 736"/>
              <a:gd name="T18" fmla="*/ 552 h 5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" h="552">
                <a:moveTo>
                  <a:pt x="376" y="0"/>
                </a:moveTo>
                <a:cubicBezTo>
                  <a:pt x="488" y="12"/>
                  <a:pt x="600" y="25"/>
                  <a:pt x="648" y="96"/>
                </a:cubicBezTo>
                <a:cubicBezTo>
                  <a:pt x="696" y="167"/>
                  <a:pt x="736" y="352"/>
                  <a:pt x="664" y="424"/>
                </a:cubicBezTo>
                <a:cubicBezTo>
                  <a:pt x="592" y="496"/>
                  <a:pt x="327" y="552"/>
                  <a:pt x="216" y="528"/>
                </a:cubicBezTo>
                <a:cubicBezTo>
                  <a:pt x="105" y="504"/>
                  <a:pt x="52" y="392"/>
                  <a:pt x="0" y="28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8" name="Text Box 27"/>
          <p:cNvSpPr txBox="1">
            <a:spLocks noChangeArrowheads="1"/>
          </p:cNvSpPr>
          <p:nvPr/>
        </p:nvSpPr>
        <p:spPr bwMode="auto">
          <a:xfrm>
            <a:off x="6897295" y="4232275"/>
            <a:ext cx="1733551" cy="369332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deactivate/wait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1897811" y="1540852"/>
            <a:ext cx="2001329" cy="822786"/>
          </a:xfrm>
          <a:custGeom>
            <a:avLst/>
            <a:gdLst>
              <a:gd name="connsiteX0" fmla="*/ 0 w 2001329"/>
              <a:gd name="connsiteY0" fmla="*/ 822786 h 822786"/>
              <a:gd name="connsiteX1" fmla="*/ 845389 w 2001329"/>
              <a:gd name="connsiteY1" fmla="*/ 3276 h 822786"/>
              <a:gd name="connsiteX2" fmla="*/ 2001329 w 2001329"/>
              <a:gd name="connsiteY2" fmla="*/ 589873 h 82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1329" h="822786">
                <a:moveTo>
                  <a:pt x="0" y="822786"/>
                </a:moveTo>
                <a:cubicBezTo>
                  <a:pt x="255917" y="432440"/>
                  <a:pt x="511834" y="42095"/>
                  <a:pt x="845389" y="3276"/>
                </a:cubicBezTo>
                <a:cubicBezTo>
                  <a:pt x="1178944" y="-35543"/>
                  <a:pt x="1590136" y="277165"/>
                  <a:pt x="2001329" y="589873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090512" y="1268760"/>
            <a:ext cx="1061894" cy="369332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activate/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4218317" y="2231668"/>
            <a:ext cx="293298" cy="149223"/>
          </a:xfrm>
          <a:custGeom>
            <a:avLst/>
            <a:gdLst>
              <a:gd name="connsiteX0" fmla="*/ 0 w 293298"/>
              <a:gd name="connsiteY0" fmla="*/ 2574 h 149223"/>
              <a:gd name="connsiteX1" fmla="*/ 232913 w 293298"/>
              <a:gd name="connsiteY1" fmla="*/ 19826 h 149223"/>
              <a:gd name="connsiteX2" fmla="*/ 293298 w 293298"/>
              <a:gd name="connsiteY2" fmla="*/ 149223 h 14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298" h="149223">
                <a:moveTo>
                  <a:pt x="0" y="2574"/>
                </a:moveTo>
                <a:cubicBezTo>
                  <a:pt x="92015" y="-1021"/>
                  <a:pt x="184030" y="-4616"/>
                  <a:pt x="232913" y="19826"/>
                </a:cubicBezTo>
                <a:cubicBezTo>
                  <a:pt x="281796" y="44268"/>
                  <a:pt x="287547" y="96745"/>
                  <a:pt x="293298" y="149223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4115995" y="2181703"/>
            <a:ext cx="1270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3933040" y="1455379"/>
            <a:ext cx="1881188" cy="850900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</a:ln>
        </p:spPr>
        <p:txBody>
          <a:bodyPr wrap="none" anchor="ctr"/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SUPER STATE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How to implement this in an OO language?</a:t>
            </a:r>
            <a:endParaRPr lang="en-US" sz="2800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1700808"/>
            <a:ext cx="7772400" cy="4575175"/>
          </a:xfrm>
        </p:spPr>
        <p:txBody>
          <a:bodyPr/>
          <a:lstStyle/>
          <a:p>
            <a:r>
              <a:rPr lang="en-GB" dirty="0" smtClean="0"/>
              <a:t>switch statements</a:t>
            </a:r>
            <a:endParaRPr lang="en-GB" dirty="0" smtClean="0"/>
          </a:p>
          <a:p>
            <a:r>
              <a:rPr lang="en-GB" dirty="0" smtClean="0"/>
              <a:t>the State Pattern</a:t>
            </a:r>
            <a:endParaRPr lang="en-GB" dirty="0" smtClean="0"/>
          </a:p>
          <a:p>
            <a:pPr lvl="1"/>
            <a:r>
              <a:rPr lang="en-GB" sz="3200" dirty="0" smtClean="0"/>
              <a:t>state diagram structure becomes class hierarchy</a:t>
            </a:r>
            <a:endParaRPr lang="en-GB" sz="3200" dirty="0" smtClean="0"/>
          </a:p>
          <a:p>
            <a:r>
              <a:rPr lang="en-GB" dirty="0" smtClean="0"/>
              <a:t>the State Table Pattern</a:t>
            </a:r>
            <a:endParaRPr lang="en-GB" dirty="0" smtClean="0"/>
          </a:p>
          <a:p>
            <a:pPr lvl="1"/>
            <a:r>
              <a:rPr lang="en-GB" sz="3200" dirty="0" smtClean="0"/>
              <a:t>state diagram structure becomes runtime object structure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 switch statements</a:t>
            </a:r>
            <a:endParaRPr lang="en-US" dirty="0" smtClean="0"/>
          </a:p>
        </p:txBody>
      </p:sp>
      <p:sp>
        <p:nvSpPr>
          <p:cNvPr id="4413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628800"/>
            <a:ext cx="3810000" cy="45751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 smtClean="0"/>
              <a:t>variable stores current state</a:t>
            </a: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variable stores current event  (popped off an event queue)</a:t>
            </a: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one switch statement for each state and for each event</a:t>
            </a: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doesn’t handle hierarchy well</a:t>
            </a: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serious maintenance problems</a:t>
            </a:r>
            <a:endParaRPr lang="en-GB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35100"/>
            <a:ext cx="4267200" cy="5054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TrainState</a:t>
            </a:r>
            <a:r>
              <a:rPr lang="en-GB" sz="1200" dirty="0" smtClean="0"/>
              <a:t> {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public </a:t>
            </a:r>
            <a:r>
              <a:rPr lang="en-GB" sz="1200" dirty="0" err="1" smtClean="0"/>
              <a:t>enum</a:t>
            </a:r>
            <a:r>
              <a:rPr lang="en-GB" sz="1200" dirty="0" smtClean="0"/>
              <a:t> </a:t>
            </a:r>
            <a:r>
              <a:rPr lang="en-GB" sz="1200" dirty="0" err="1" smtClean="0"/>
              <a:t>StateID</a:t>
            </a:r>
            <a:r>
              <a:rPr lang="en-GB" sz="1200" dirty="0" smtClean="0"/>
              <a:t> {INACTIVE, WAITING, TRANSPORTING, BIDDING}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public </a:t>
            </a:r>
            <a:r>
              <a:rPr lang="en-GB" sz="1200" dirty="0" err="1" smtClean="0"/>
              <a:t>enum</a:t>
            </a:r>
            <a:r>
              <a:rPr lang="en-GB" sz="1200" dirty="0" smtClean="0"/>
              <a:t> </a:t>
            </a:r>
            <a:r>
              <a:rPr lang="en-GB" sz="1200" dirty="0" err="1" smtClean="0"/>
              <a:t>EventID</a:t>
            </a:r>
            <a:r>
              <a:rPr lang="en-GB" sz="1200" dirty="0" smtClean="0"/>
              <a:t> {ACTIVATE, COMPLETED, ACCEPTED, DENIED, </a:t>
            </a:r>
            <a:r>
              <a:rPr lang="en-GB" sz="1200" dirty="0" err="1" smtClean="0"/>
              <a:t>ORDERAVAILABLE</a:t>
            </a:r>
            <a:r>
              <a:rPr lang="en-GB" sz="1200" dirty="0" smtClean="0"/>
              <a:t>}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private </a:t>
            </a:r>
            <a:r>
              <a:rPr lang="en-GB" sz="1200" dirty="0" err="1" smtClean="0"/>
              <a:t>StateID</a:t>
            </a:r>
            <a:r>
              <a:rPr lang="en-GB" sz="1200" dirty="0" smtClean="0"/>
              <a:t> state;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private </a:t>
            </a:r>
            <a:r>
              <a:rPr lang="en-GB" sz="1200" dirty="0" err="1" smtClean="0"/>
              <a:t>EventID</a:t>
            </a:r>
            <a:r>
              <a:rPr lang="en-GB" sz="1200" dirty="0" smtClean="0"/>
              <a:t> event;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</a:t>
            </a:r>
            <a:r>
              <a:rPr lang="en-GB" sz="1200" dirty="0" err="1" smtClean="0"/>
              <a:t>TrainState</a:t>
            </a:r>
            <a:r>
              <a:rPr lang="en-GB" sz="1200" dirty="0" smtClean="0"/>
              <a:t>() {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state = INACTIVE;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// initialize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}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while (true) {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if (</a:t>
            </a:r>
            <a:r>
              <a:rPr lang="en-GB" sz="1200" dirty="0" err="1" smtClean="0"/>
              <a:t>q.nonempty</a:t>
            </a:r>
            <a:r>
              <a:rPr lang="en-GB" sz="1200" dirty="0" smtClean="0"/>
              <a:t>()) {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  event = q.pop();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  switch (state) {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    case INACTIVE: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      switch (event) {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        case ACTIVATE: 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	state = </a:t>
            </a:r>
            <a:r>
              <a:rPr lang="en-GB" sz="1200" dirty="0" err="1" smtClean="0"/>
              <a:t>StateID.WAITING</a:t>
            </a:r>
            <a:r>
              <a:rPr lang="en-GB" sz="1200" dirty="0" smtClean="0"/>
              <a:t>;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	// do something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         …</a:t>
            </a:r>
            <a:endParaRPr lang="en-GB" sz="12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/>
              <a:t>		     </a:t>
            </a:r>
            <a:r>
              <a:rPr lang="en-GB" sz="1200" dirty="0" smtClean="0"/>
              <a:t> }</a:t>
            </a:r>
            <a:endParaRPr lang="en-GB" sz="12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     …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</a:t>
            </a:r>
            <a:r>
              <a:rPr lang="en-GB" sz="1200" dirty="0"/>
              <a:t> </a:t>
            </a:r>
            <a:r>
              <a:rPr lang="en-GB" sz="1200" dirty="0" smtClean="0"/>
              <a:t> }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    ...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}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}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}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800" dirty="0" smtClean="0"/>
              <a:t>	</a:t>
            </a:r>
            <a:endParaRPr lang="en-GB" sz="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800" dirty="0" smtClean="0"/>
              <a:t>	</a:t>
            </a:r>
            <a:endParaRPr lang="en-US" sz="8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868035" y="3429000"/>
            <a:ext cx="2663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switch</a:t>
            </a:r>
            <a:r>
              <a:rPr lang="zh-CN" altLang="en-US" sz="1000"/>
              <a:t>问题：不同处理层次结构，维护</a:t>
            </a:r>
            <a:endParaRPr lang="zh-CN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4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4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4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1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1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Make </a:t>
            </a:r>
            <a:r>
              <a:rPr lang="en-GB" dirty="0" smtClean="0"/>
              <a:t>events method calls…</a:t>
            </a:r>
            <a:endParaRPr lang="en-US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public class </a:t>
            </a:r>
            <a:r>
              <a:rPr lang="en-GB" sz="1400" dirty="0" err="1" smtClean="0"/>
              <a:t>TrainState</a:t>
            </a:r>
            <a:r>
              <a:rPr lang="en-GB" sz="1400" dirty="0" smtClean="0"/>
              <a:t> {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public </a:t>
            </a:r>
            <a:r>
              <a:rPr lang="en-GB" sz="1400" dirty="0" err="1" smtClean="0"/>
              <a:t>enum</a:t>
            </a:r>
            <a:r>
              <a:rPr lang="en-GB" sz="1400" dirty="0" smtClean="0"/>
              <a:t> </a:t>
            </a:r>
            <a:r>
              <a:rPr lang="en-GB" sz="1400" dirty="0" err="1" smtClean="0"/>
              <a:t>StateID</a:t>
            </a:r>
            <a:r>
              <a:rPr lang="en-GB" sz="1400" dirty="0" smtClean="0"/>
              <a:t> {INACTIVE, WAITING, TRANSPORTING, BIDDING}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	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private </a:t>
            </a:r>
            <a:r>
              <a:rPr lang="en-GB" sz="1400" dirty="0" err="1" smtClean="0"/>
              <a:t>StateID</a:t>
            </a:r>
            <a:r>
              <a:rPr lang="en-GB" sz="1400" dirty="0" smtClean="0"/>
              <a:t> state;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	</a:t>
            </a:r>
            <a:r>
              <a:rPr lang="en-GB" sz="1400" dirty="0" err="1" smtClean="0"/>
              <a:t>TrainState</a:t>
            </a:r>
            <a:r>
              <a:rPr lang="en-GB" sz="1400" dirty="0" smtClean="0"/>
              <a:t>() {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		state = INACTIVE;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		// initialize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	}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public void activate() {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	if (state == </a:t>
            </a:r>
            <a:r>
              <a:rPr lang="en-GB" sz="1400" dirty="0" err="1" smtClean="0"/>
              <a:t>StateID.INACTIVE</a:t>
            </a:r>
            <a:r>
              <a:rPr lang="en-GB" sz="1400" dirty="0" smtClean="0"/>
              <a:t>) {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		// do something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		state = </a:t>
            </a:r>
            <a:r>
              <a:rPr lang="en-GB" sz="1400" dirty="0" err="1" smtClean="0"/>
              <a:t>StateID.WAITING</a:t>
            </a:r>
            <a:r>
              <a:rPr lang="en-GB" sz="1400" dirty="0" smtClean="0"/>
              <a:t>;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	}  else throw new </a:t>
            </a:r>
            <a:r>
              <a:rPr lang="en-GB" sz="1400" dirty="0" err="1" smtClean="0"/>
              <a:t>InvalidEventException</a:t>
            </a:r>
            <a:r>
              <a:rPr lang="en-GB" sz="1400" dirty="0" smtClean="0"/>
              <a:t>(); 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} 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….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}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400" dirty="0" smtClean="0"/>
          </a:p>
          <a:p>
            <a:pPr>
              <a:lnSpc>
                <a:spcPct val="80000"/>
              </a:lnSpc>
            </a:pPr>
            <a:endParaRPr lang="en-US" sz="900" dirty="0" smtClean="0"/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3451225" y="5019675"/>
            <a:ext cx="5280025" cy="1384995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sz="2800" dirty="0"/>
              <a:t> one method call per event</a:t>
            </a:r>
            <a:endParaRPr lang="en-GB" sz="2800" dirty="0"/>
          </a:p>
          <a:p>
            <a:pPr>
              <a:buFontTx/>
              <a:buChar char="•"/>
            </a:pPr>
            <a:r>
              <a:rPr lang="en-GB" sz="2800" dirty="0"/>
              <a:t> still enumeration for states</a:t>
            </a:r>
            <a:endParaRPr lang="en-GB" sz="2800" dirty="0"/>
          </a:p>
          <a:p>
            <a:pPr>
              <a:buFontTx/>
              <a:buChar char="•"/>
            </a:pPr>
            <a:r>
              <a:rPr lang="en-GB" sz="2800" dirty="0"/>
              <a:t> doesn’t handle hierarchy well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E78DDA-A6FD-4123-A246-56540146C7CE}" type="slidenum">
              <a:rPr lang="en-US"/>
            </a:fld>
            <a:endParaRPr lang="en-US"/>
          </a:p>
        </p:txBody>
      </p:sp>
      <p:sp>
        <p:nvSpPr>
          <p:cNvPr id="12292" name="Freeform 42"/>
          <p:cNvSpPr/>
          <p:nvPr/>
        </p:nvSpPr>
        <p:spPr bwMode="auto">
          <a:xfrm>
            <a:off x="142875" y="4033838"/>
            <a:ext cx="2719388" cy="1220787"/>
          </a:xfrm>
          <a:custGeom>
            <a:avLst/>
            <a:gdLst>
              <a:gd name="T0" fmla="*/ 0 w 2031"/>
              <a:gd name="T1" fmla="*/ 0 h 2594"/>
              <a:gd name="T2" fmla="*/ 1922 w 2031"/>
              <a:gd name="T3" fmla="*/ 0 h 2594"/>
              <a:gd name="T4" fmla="*/ 2031 w 2031"/>
              <a:gd name="T5" fmla="*/ 100 h 2594"/>
              <a:gd name="T6" fmla="*/ 2031 w 2031"/>
              <a:gd name="T7" fmla="*/ 2594 h 2594"/>
              <a:gd name="T8" fmla="*/ 0 w 2031"/>
              <a:gd name="T9" fmla="*/ 2594 h 2594"/>
              <a:gd name="T10" fmla="*/ 0 w 2031"/>
              <a:gd name="T11" fmla="*/ 0 h 25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31"/>
              <a:gd name="T19" fmla="*/ 0 h 2594"/>
              <a:gd name="T20" fmla="*/ 2031 w 2031"/>
              <a:gd name="T21" fmla="*/ 2594 h 25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31" h="2594">
                <a:moveTo>
                  <a:pt x="0" y="0"/>
                </a:moveTo>
                <a:lnTo>
                  <a:pt x="1922" y="0"/>
                </a:lnTo>
                <a:lnTo>
                  <a:pt x="2031" y="100"/>
                </a:lnTo>
                <a:lnTo>
                  <a:pt x="2031" y="2594"/>
                </a:lnTo>
                <a:lnTo>
                  <a:pt x="0" y="2594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43"/>
          <p:cNvSpPr txBox="1">
            <a:spLocks noChangeArrowheads="1"/>
          </p:cNvSpPr>
          <p:nvPr/>
        </p:nvSpPr>
        <p:spPr bwMode="auto">
          <a:xfrm>
            <a:off x="142875" y="4019550"/>
            <a:ext cx="2676525" cy="1235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GB" sz="1500">
                <a:latin typeface="Arial" panose="020B0604020202020204" pitchFamily="34" charset="0"/>
              </a:rPr>
              <a:t>currentState.activate();</a:t>
            </a:r>
            <a:endParaRPr lang="en-GB" sz="1500">
              <a:latin typeface="Arial" panose="020B0604020202020204" pitchFamily="34" charset="0"/>
            </a:endParaRPr>
          </a:p>
          <a:p>
            <a:r>
              <a:rPr lang="en-GB" sz="1500">
                <a:latin typeface="Arial" panose="020B0604020202020204" pitchFamily="34" charset="0"/>
              </a:rPr>
              <a:t>currentState.completed();</a:t>
            </a:r>
            <a:endParaRPr lang="en-GB" sz="1500">
              <a:latin typeface="Arial" panose="020B0604020202020204" pitchFamily="34" charset="0"/>
            </a:endParaRPr>
          </a:p>
          <a:p>
            <a:r>
              <a:rPr lang="en-GB" sz="1500">
                <a:latin typeface="Arial" panose="020B0604020202020204" pitchFamily="34" charset="0"/>
              </a:rPr>
              <a:t>currentState.accepted();</a:t>
            </a:r>
            <a:endParaRPr lang="en-GB" sz="1500">
              <a:latin typeface="Arial" panose="020B0604020202020204" pitchFamily="34" charset="0"/>
            </a:endParaRPr>
          </a:p>
          <a:p>
            <a:r>
              <a:rPr lang="en-GB" sz="1500">
                <a:latin typeface="Arial" panose="020B0604020202020204" pitchFamily="34" charset="0"/>
              </a:rPr>
              <a:t>currentState.denied();</a:t>
            </a:r>
            <a:endParaRPr lang="en-GB" sz="1500">
              <a:latin typeface="Arial" panose="020B0604020202020204" pitchFamily="34" charset="0"/>
            </a:endParaRPr>
          </a:p>
          <a:p>
            <a:r>
              <a:rPr lang="en-GB" sz="1500">
                <a:latin typeface="Arial" panose="020B0604020202020204" pitchFamily="34" charset="0"/>
              </a:rPr>
              <a:t>currentState.orderAvailable();</a:t>
            </a:r>
            <a:endParaRPr lang="en-US" sz="1500">
              <a:latin typeface="Arial" panose="020B0604020202020204" pitchFamily="34" charset="0"/>
            </a:endParaRPr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one object for each state…</a:t>
            </a:r>
            <a:endParaRPr lang="en-US" smtClean="0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5075238" y="1717675"/>
            <a:ext cx="193675" cy="3460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4681538" y="1497013"/>
            <a:ext cx="2951162" cy="2279650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740400" y="1497013"/>
            <a:ext cx="715963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600" i="1">
                <a:latin typeface="Arial" panose="020B0604020202020204" pitchFamily="34" charset="0"/>
              </a:rPr>
              <a:t>State </a:t>
            </a:r>
            <a:endParaRPr lang="en-GB" sz="1600" i="1">
              <a:latin typeface="Arial" panose="020B0604020202020204" pitchFamily="34" charset="0"/>
            </a:endParaRPr>
          </a:p>
        </p:txBody>
      </p:sp>
      <p:sp>
        <p:nvSpPr>
          <p:cNvPr id="12298" name="Line 8"/>
          <p:cNvSpPr>
            <a:spLocks noChangeShapeType="1"/>
          </p:cNvSpPr>
          <p:nvPr/>
        </p:nvSpPr>
        <p:spPr bwMode="auto">
          <a:xfrm>
            <a:off x="4681538" y="1928813"/>
            <a:ext cx="29511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>
            <a:off x="4681538" y="2289175"/>
            <a:ext cx="29511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Text Box 10"/>
          <p:cNvSpPr txBox="1">
            <a:spLocks noChangeArrowheads="1"/>
          </p:cNvSpPr>
          <p:nvPr/>
        </p:nvSpPr>
        <p:spPr bwMode="auto">
          <a:xfrm>
            <a:off x="4681538" y="2289175"/>
            <a:ext cx="1616075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GB" sz="1600" i="1">
                <a:latin typeface="Arial" panose="020B0604020202020204" pitchFamily="34" charset="0"/>
              </a:rPr>
              <a:t>activate()</a:t>
            </a:r>
            <a:endParaRPr lang="en-GB" sz="1600" i="1">
              <a:latin typeface="Arial" panose="020B0604020202020204" pitchFamily="34" charset="0"/>
            </a:endParaRPr>
          </a:p>
          <a:p>
            <a:r>
              <a:rPr lang="en-GB" sz="1600" i="1">
                <a:latin typeface="Arial" panose="020B0604020202020204" pitchFamily="34" charset="0"/>
              </a:rPr>
              <a:t>completed()</a:t>
            </a:r>
            <a:endParaRPr lang="en-GB" sz="1600" i="1">
              <a:latin typeface="Arial" panose="020B0604020202020204" pitchFamily="34" charset="0"/>
            </a:endParaRPr>
          </a:p>
          <a:p>
            <a:r>
              <a:rPr lang="en-GB" sz="1600" i="1">
                <a:latin typeface="Arial" panose="020B0604020202020204" pitchFamily="34" charset="0"/>
              </a:rPr>
              <a:t>accepted()</a:t>
            </a:r>
            <a:endParaRPr lang="en-GB" sz="1600" i="1">
              <a:latin typeface="Arial" panose="020B0604020202020204" pitchFamily="34" charset="0"/>
            </a:endParaRPr>
          </a:p>
          <a:p>
            <a:r>
              <a:rPr lang="en-GB" sz="1600" i="1">
                <a:latin typeface="Arial" panose="020B0604020202020204" pitchFamily="34" charset="0"/>
              </a:rPr>
              <a:t>denied()</a:t>
            </a:r>
            <a:endParaRPr lang="en-GB" sz="1600" i="1">
              <a:latin typeface="Arial" panose="020B0604020202020204" pitchFamily="34" charset="0"/>
            </a:endParaRPr>
          </a:p>
          <a:p>
            <a:r>
              <a:rPr lang="en-GB" sz="1600" i="1">
                <a:latin typeface="Arial" panose="020B0604020202020204" pitchFamily="34" charset="0"/>
              </a:rPr>
              <a:t>orderAvailable()</a:t>
            </a:r>
            <a:endParaRPr lang="en-GB" sz="1600" i="1">
              <a:latin typeface="Arial" panose="020B0604020202020204" pitchFamily="34" charset="0"/>
            </a:endParaRPr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4992688" y="42338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3484563" y="4719638"/>
            <a:ext cx="193675" cy="3460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2303" name="Rectangle 14"/>
          <p:cNvSpPr>
            <a:spLocks noChangeArrowheads="1"/>
          </p:cNvSpPr>
          <p:nvPr/>
        </p:nvSpPr>
        <p:spPr bwMode="auto">
          <a:xfrm>
            <a:off x="3090863" y="4498975"/>
            <a:ext cx="2316162" cy="2249488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3465513" y="4538663"/>
            <a:ext cx="14160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</a:rPr>
              <a:t>InactiveState 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>
            <a:off x="3090863" y="4930775"/>
            <a:ext cx="23161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3090863" y="5291138"/>
            <a:ext cx="23034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3090863" y="5291138"/>
            <a:ext cx="1616075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activate()</a:t>
            </a:r>
            <a:endParaRPr lang="en-GB" sz="1600">
              <a:latin typeface="Arial" panose="020B0604020202020204" pitchFamily="34" charset="0"/>
            </a:endParaRPr>
          </a:p>
          <a:p>
            <a:r>
              <a:rPr lang="en-GB" sz="1600">
                <a:latin typeface="Arial" panose="020B0604020202020204" pitchFamily="34" charset="0"/>
              </a:rPr>
              <a:t>completed()</a:t>
            </a:r>
            <a:endParaRPr lang="en-GB" sz="1600">
              <a:latin typeface="Arial" panose="020B0604020202020204" pitchFamily="34" charset="0"/>
            </a:endParaRPr>
          </a:p>
          <a:p>
            <a:r>
              <a:rPr lang="en-GB" sz="1600">
                <a:latin typeface="Arial" panose="020B0604020202020204" pitchFamily="34" charset="0"/>
              </a:rPr>
              <a:t>accepted()</a:t>
            </a:r>
            <a:endParaRPr lang="en-GB" sz="1600">
              <a:latin typeface="Arial" panose="020B0604020202020204" pitchFamily="34" charset="0"/>
            </a:endParaRPr>
          </a:p>
          <a:p>
            <a:r>
              <a:rPr lang="en-GB" sz="1600">
                <a:latin typeface="Arial" panose="020B0604020202020204" pitchFamily="34" charset="0"/>
              </a:rPr>
              <a:t>denied()</a:t>
            </a:r>
            <a:endParaRPr lang="en-GB" sz="1600">
              <a:latin typeface="Arial" panose="020B0604020202020204" pitchFamily="34" charset="0"/>
            </a:endParaRPr>
          </a:p>
          <a:p>
            <a:r>
              <a:rPr lang="en-GB" sz="1600">
                <a:latin typeface="Arial" panose="020B0604020202020204" pitchFamily="34" charset="0"/>
              </a:rPr>
              <a:t>orderAvailable()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2308" name="AutoShape 19"/>
          <p:cNvSpPr>
            <a:spLocks noChangeArrowheads="1"/>
          </p:cNvSpPr>
          <p:nvPr/>
        </p:nvSpPr>
        <p:spPr bwMode="auto">
          <a:xfrm>
            <a:off x="4848225" y="3802063"/>
            <a:ext cx="265113" cy="419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6351588" y="4170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6443663" y="4656138"/>
            <a:ext cx="193675" cy="3460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049963" y="4435475"/>
            <a:ext cx="2316162" cy="2249488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470650" y="4475163"/>
            <a:ext cx="1335088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</a:rPr>
              <a:t>WaitingState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6049963" y="4867275"/>
            <a:ext cx="23161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6049963" y="5227638"/>
            <a:ext cx="23034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049963" y="5227638"/>
            <a:ext cx="1616075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activate()</a:t>
            </a:r>
            <a:endParaRPr lang="en-GB" sz="1600">
              <a:latin typeface="Arial" panose="020B0604020202020204" pitchFamily="34" charset="0"/>
            </a:endParaRPr>
          </a:p>
          <a:p>
            <a:r>
              <a:rPr lang="en-GB" sz="1600">
                <a:latin typeface="Arial" panose="020B0604020202020204" pitchFamily="34" charset="0"/>
              </a:rPr>
              <a:t>completed()</a:t>
            </a:r>
            <a:endParaRPr lang="en-GB" sz="1600">
              <a:latin typeface="Arial" panose="020B0604020202020204" pitchFamily="34" charset="0"/>
            </a:endParaRPr>
          </a:p>
          <a:p>
            <a:r>
              <a:rPr lang="en-GB" sz="1600">
                <a:latin typeface="Arial" panose="020B0604020202020204" pitchFamily="34" charset="0"/>
              </a:rPr>
              <a:t>accepted()</a:t>
            </a:r>
            <a:endParaRPr lang="en-GB" sz="1600">
              <a:latin typeface="Arial" panose="020B0604020202020204" pitchFamily="34" charset="0"/>
            </a:endParaRPr>
          </a:p>
          <a:p>
            <a:r>
              <a:rPr lang="en-GB" sz="1600">
                <a:latin typeface="Arial" panose="020B0604020202020204" pitchFamily="34" charset="0"/>
              </a:rPr>
              <a:t>denied()</a:t>
            </a:r>
            <a:endParaRPr lang="en-GB" sz="1600">
              <a:latin typeface="Arial" panose="020B0604020202020204" pitchFamily="34" charset="0"/>
            </a:endParaRPr>
          </a:p>
          <a:p>
            <a:r>
              <a:rPr lang="en-GB" sz="1600">
                <a:latin typeface="Arial" panose="020B0604020202020204" pitchFamily="34" charset="0"/>
              </a:rPr>
              <a:t>orderAvailable()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2316" name="AutoShape 28"/>
          <p:cNvSpPr>
            <a:spLocks noChangeArrowheads="1"/>
          </p:cNvSpPr>
          <p:nvPr/>
        </p:nvSpPr>
        <p:spPr bwMode="auto">
          <a:xfrm>
            <a:off x="6207125" y="3738563"/>
            <a:ext cx="265113" cy="419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5703888" y="42338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AutoShape 30"/>
          <p:cNvSpPr>
            <a:spLocks noChangeArrowheads="1"/>
          </p:cNvSpPr>
          <p:nvPr/>
        </p:nvSpPr>
        <p:spPr bwMode="auto">
          <a:xfrm>
            <a:off x="5559425" y="3802063"/>
            <a:ext cx="265113" cy="419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731838" y="1730375"/>
            <a:ext cx="193675" cy="3460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38138" y="1509713"/>
            <a:ext cx="2951162" cy="2279650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1198563" y="1509713"/>
            <a:ext cx="1120775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</a:rPr>
              <a:t>TrainState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338138" y="1941513"/>
            <a:ext cx="29511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338138" y="2301875"/>
            <a:ext cx="29511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338138" y="2301875"/>
            <a:ext cx="1616075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activate()</a:t>
            </a:r>
            <a:endParaRPr lang="en-GB" sz="1600">
              <a:latin typeface="Arial" panose="020B0604020202020204" pitchFamily="34" charset="0"/>
            </a:endParaRPr>
          </a:p>
          <a:p>
            <a:r>
              <a:rPr lang="en-GB" sz="1600">
                <a:latin typeface="Arial" panose="020B0604020202020204" pitchFamily="34" charset="0"/>
              </a:rPr>
              <a:t>completed()</a:t>
            </a:r>
            <a:endParaRPr lang="en-GB" sz="1600">
              <a:latin typeface="Arial" panose="020B0604020202020204" pitchFamily="34" charset="0"/>
            </a:endParaRPr>
          </a:p>
          <a:p>
            <a:r>
              <a:rPr lang="en-GB" sz="1600">
                <a:latin typeface="Arial" panose="020B0604020202020204" pitchFamily="34" charset="0"/>
              </a:rPr>
              <a:t>accepted()</a:t>
            </a:r>
            <a:endParaRPr lang="en-GB" sz="1600">
              <a:latin typeface="Arial" panose="020B0604020202020204" pitchFamily="34" charset="0"/>
            </a:endParaRPr>
          </a:p>
          <a:p>
            <a:r>
              <a:rPr lang="en-GB" sz="1600">
                <a:latin typeface="Arial" panose="020B0604020202020204" pitchFamily="34" charset="0"/>
              </a:rPr>
              <a:t>denied()</a:t>
            </a:r>
            <a:endParaRPr lang="en-GB" sz="1600">
              <a:latin typeface="Arial" panose="020B0604020202020204" pitchFamily="34" charset="0"/>
            </a:endParaRPr>
          </a:p>
          <a:p>
            <a:r>
              <a:rPr lang="en-GB" sz="1600">
                <a:latin typeface="Arial" panose="020B0604020202020204" pitchFamily="34" charset="0"/>
              </a:rPr>
              <a:t>orderAvailable()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354013" y="1949450"/>
            <a:ext cx="1292225" cy="336550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currentState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 flipV="1">
            <a:off x="3303588" y="2205038"/>
            <a:ext cx="137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27" name="AutoShape 39"/>
          <p:cNvSpPr>
            <a:spLocks noChangeArrowheads="1"/>
          </p:cNvSpPr>
          <p:nvPr/>
        </p:nvSpPr>
        <p:spPr bwMode="auto">
          <a:xfrm>
            <a:off x="3313113" y="2090738"/>
            <a:ext cx="228600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Line 41"/>
          <p:cNvSpPr>
            <a:spLocks noChangeShapeType="1"/>
          </p:cNvSpPr>
          <p:nvPr/>
        </p:nvSpPr>
        <p:spPr bwMode="auto">
          <a:xfrm>
            <a:off x="1373188" y="3794125"/>
            <a:ext cx="0" cy="239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53490" y="459742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State pattern implementation (1)</a:t>
            </a:r>
            <a:endParaRPr lang="en-US" sz="4000" dirty="0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1600200"/>
            <a:ext cx="7511752" cy="46990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abstract class State { </a:t>
            </a: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	static </a:t>
            </a:r>
            <a:r>
              <a:rPr lang="en-US" sz="1400" dirty="0" err="1" smtClean="0"/>
              <a:t>TrainState</a:t>
            </a:r>
            <a:r>
              <a:rPr lang="en-US" sz="1400" dirty="0" smtClean="0"/>
              <a:t> train;</a:t>
            </a: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	</a:t>
            </a: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	static State </a:t>
            </a:r>
            <a:r>
              <a:rPr lang="en-US" sz="1400" dirty="0" err="1" smtClean="0"/>
              <a:t>initialState</a:t>
            </a:r>
            <a:r>
              <a:rPr lang="en-US" sz="1400" dirty="0" smtClean="0"/>
              <a:t>; </a:t>
            </a: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	static final State inactive = new </a:t>
            </a:r>
            <a:r>
              <a:rPr lang="en-US" sz="1400" dirty="0" err="1" smtClean="0"/>
              <a:t>InactiveState</a:t>
            </a:r>
            <a:r>
              <a:rPr lang="en-US" sz="1400" dirty="0" smtClean="0"/>
              <a:t>(train); </a:t>
            </a: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	static final State waiting = new </a:t>
            </a:r>
            <a:r>
              <a:rPr lang="en-US" sz="1400" dirty="0" err="1" smtClean="0"/>
              <a:t>WaitingState</a:t>
            </a:r>
            <a:r>
              <a:rPr lang="en-US" sz="1400" dirty="0" smtClean="0"/>
              <a:t>(train); </a:t>
            </a:r>
            <a:br>
              <a:rPr lang="en-US" sz="1400" dirty="0" smtClean="0"/>
            </a:b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…</a:t>
            </a:r>
            <a:endParaRPr lang="en-GB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	protected State(</a:t>
            </a:r>
            <a:r>
              <a:rPr lang="en-US" sz="1400" dirty="0" err="1" smtClean="0"/>
              <a:t>TrainState</a:t>
            </a:r>
            <a:r>
              <a:rPr lang="en-US" sz="1400" dirty="0" smtClean="0"/>
              <a:t> train) { </a:t>
            </a: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		if (</a:t>
            </a:r>
            <a:r>
              <a:rPr lang="en-US" sz="1400" dirty="0" err="1" smtClean="0"/>
              <a:t>initialState</a:t>
            </a:r>
            <a:r>
              <a:rPr lang="en-US" sz="1400" dirty="0" smtClean="0"/>
              <a:t> == null) </a:t>
            </a:r>
            <a:r>
              <a:rPr lang="en-US" sz="1400" dirty="0" err="1" smtClean="0"/>
              <a:t>initialState</a:t>
            </a:r>
            <a:r>
              <a:rPr lang="en-US" sz="1400" dirty="0" smtClean="0"/>
              <a:t> = this; </a:t>
            </a: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400" dirty="0" smtClean="0"/>
              <a:t>		</a:t>
            </a:r>
            <a:r>
              <a:rPr lang="en-GB" sz="1400" dirty="0" err="1" smtClean="0"/>
              <a:t>this.train</a:t>
            </a:r>
            <a:r>
              <a:rPr lang="en-GB" sz="1400" dirty="0" smtClean="0"/>
              <a:t> = train;</a:t>
            </a: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	} </a:t>
            </a:r>
            <a:br>
              <a:rPr lang="en-US" sz="1400" dirty="0" smtClean="0"/>
            </a:b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	abstract void activate(); </a:t>
            </a: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	abstract void completed(); </a:t>
            </a: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	abstract void accepted();</a:t>
            </a: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	abstract void denied(); </a:t>
            </a: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	abstract void </a:t>
            </a:r>
            <a:r>
              <a:rPr lang="en-US" sz="1400" dirty="0" err="1" smtClean="0"/>
              <a:t>orderAvailable</a:t>
            </a:r>
            <a:r>
              <a:rPr lang="en-US" sz="1400" dirty="0" smtClean="0"/>
              <a:t>();  </a:t>
            </a:r>
            <a:endParaRPr lang="en-US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dirty="0" smtClean="0"/>
              <a:t>} </a:t>
            </a:r>
            <a:br>
              <a:rPr lang="en-US" sz="1400" dirty="0" smtClean="0"/>
            </a:b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State pattern implementation (2)</a:t>
            </a:r>
            <a:endParaRPr lang="en-US" sz="4000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1600200"/>
            <a:ext cx="7223720" cy="474027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TrainState</a:t>
            </a:r>
            <a:r>
              <a:rPr lang="en-US" sz="1200" dirty="0" smtClean="0"/>
              <a:t> { </a:t>
            </a:r>
            <a:endParaRPr lang="en-US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 </a:t>
            </a:r>
            <a:r>
              <a:rPr lang="en-US" sz="1200" dirty="0" smtClean="0"/>
              <a:t>private State </a:t>
            </a:r>
            <a:r>
              <a:rPr lang="en-US" sz="1200" dirty="0" err="1" smtClean="0"/>
              <a:t>currentState</a:t>
            </a:r>
            <a:r>
              <a:rPr lang="en-US" sz="1200" dirty="0" smtClean="0"/>
              <a:t>; </a:t>
            </a:r>
            <a:endParaRPr lang="en-US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 smtClean="0"/>
              <a:t>	</a:t>
            </a:r>
            <a:endParaRPr lang="en-US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 smtClean="0"/>
              <a:t>	//Create the object and initialize its state </a:t>
            </a:r>
            <a:endParaRPr lang="en-US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 smtClean="0"/>
              <a:t>	public </a:t>
            </a:r>
            <a:r>
              <a:rPr lang="en-US" sz="1200" dirty="0" err="1" smtClean="0"/>
              <a:t>TrainState</a:t>
            </a:r>
            <a:r>
              <a:rPr lang="en-US" sz="1200" dirty="0" smtClean="0"/>
              <a:t>() { </a:t>
            </a:r>
            <a:endParaRPr lang="en-US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this.currentState</a:t>
            </a:r>
            <a:r>
              <a:rPr lang="en-US" sz="1200" dirty="0" smtClean="0"/>
              <a:t> = </a:t>
            </a:r>
            <a:r>
              <a:rPr lang="en-US" sz="1200" dirty="0" err="1" smtClean="0"/>
              <a:t>State.inactive</a:t>
            </a:r>
            <a:r>
              <a:rPr lang="en-US" sz="1200" dirty="0" smtClean="0"/>
              <a:t>;</a:t>
            </a:r>
            <a:endParaRPr lang="en-US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 smtClean="0"/>
              <a:t>	 } </a:t>
            </a:r>
            <a:endParaRPr lang="en-US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 smtClean="0"/>
              <a:t>	// Set the new state </a:t>
            </a:r>
            <a:endParaRPr lang="en-US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setState</a:t>
            </a:r>
            <a:r>
              <a:rPr lang="en-US" sz="1200" dirty="0" smtClean="0"/>
              <a:t>(State </a:t>
            </a:r>
            <a:r>
              <a:rPr lang="en-US" sz="1200" dirty="0" err="1" smtClean="0"/>
              <a:t>newState</a:t>
            </a:r>
            <a:r>
              <a:rPr lang="en-US" sz="1200" dirty="0" smtClean="0"/>
              <a:t>) { </a:t>
            </a:r>
            <a:endParaRPr lang="en-US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this.currentState</a:t>
            </a:r>
            <a:r>
              <a:rPr lang="en-US" sz="1200" dirty="0" smtClean="0"/>
              <a:t> = </a:t>
            </a:r>
            <a:r>
              <a:rPr lang="en-US" sz="1200" dirty="0" err="1" smtClean="0"/>
              <a:t>newState</a:t>
            </a:r>
            <a:r>
              <a:rPr lang="en-US" sz="1200" dirty="0" smtClean="0"/>
              <a:t>;</a:t>
            </a:r>
            <a:endParaRPr lang="en-US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 smtClean="0"/>
              <a:t>	 }</a:t>
            </a:r>
            <a:endParaRPr lang="en-US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// take the next event 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….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// delegate event to the </a:t>
            </a:r>
            <a:r>
              <a:rPr lang="en-GB" sz="1200" dirty="0" err="1" smtClean="0"/>
              <a:t>currentState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public void activate() {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	</a:t>
            </a:r>
            <a:r>
              <a:rPr lang="en-GB" sz="1200" dirty="0" err="1" smtClean="0"/>
              <a:t>currentState.activate</a:t>
            </a:r>
            <a:r>
              <a:rPr lang="en-GB" sz="1200" dirty="0" smtClean="0"/>
              <a:t>();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}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200" dirty="0" smtClean="0"/>
              <a:t>	…</a:t>
            </a:r>
            <a:endParaRPr lang="en-GB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12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dirty="0" smtClean="0"/>
              <a:t>}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State pattern implementation (3)</a:t>
            </a:r>
            <a:endParaRPr lang="en-US" sz="4000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InactiveState</a:t>
            </a:r>
            <a:r>
              <a:rPr lang="en-US" dirty="0" smtClean="0"/>
              <a:t> extends State { </a:t>
            </a: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void activate() {</a:t>
            </a: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GB" dirty="0" smtClean="0"/>
              <a:t>		</a:t>
            </a:r>
            <a:r>
              <a:rPr lang="en-GB" dirty="0" err="1" smtClean="0"/>
              <a:t>train.setState</a:t>
            </a:r>
            <a:r>
              <a:rPr lang="en-GB" dirty="0" smtClean="0"/>
              <a:t>(</a:t>
            </a:r>
            <a:r>
              <a:rPr lang="en-GB" dirty="0" err="1" smtClean="0"/>
              <a:t>State.waiting</a:t>
            </a:r>
            <a:r>
              <a:rPr lang="en-GB" dirty="0" smtClean="0"/>
              <a:t>);</a:t>
            </a:r>
            <a:endParaRPr lang="en-GB" dirty="0" smtClean="0"/>
          </a:p>
          <a:p>
            <a:pPr>
              <a:buFont typeface="Monotype Sorts" pitchFamily="2" charset="2"/>
              <a:buNone/>
            </a:pPr>
            <a:r>
              <a:rPr lang="en-GB" dirty="0" smtClean="0"/>
              <a:t>	}</a:t>
            </a:r>
            <a:endParaRPr lang="en-GB" dirty="0" smtClean="0"/>
          </a:p>
          <a:p>
            <a:pPr>
              <a:buFont typeface="Monotype Sorts" pitchFamily="2" charset="2"/>
              <a:buNone/>
            </a:pPr>
            <a:r>
              <a:rPr lang="en-GB" dirty="0" smtClean="0"/>
              <a:t>}</a:t>
            </a:r>
            <a:endParaRPr lang="en-GB" dirty="0" smtClean="0"/>
          </a:p>
          <a:p>
            <a:pPr>
              <a:buFont typeface="Monotype Sorts" pitchFamily="2" charset="2"/>
              <a:buNone/>
            </a:pPr>
            <a:r>
              <a:rPr lang="en-GB" dirty="0" smtClean="0"/>
              <a:t>	</a:t>
            </a: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	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pitchFamily="50" charset="-127"/>
              </a:rPr>
              <a:t>Statecharts</a:t>
            </a:r>
            <a:r>
              <a:rPr lang="en-US" altLang="ko-KR" dirty="0" smtClean="0">
                <a:ea typeface="굴림" pitchFamily="50" charset="-127"/>
              </a:rPr>
              <a:t>    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8120" y="1600201"/>
            <a:ext cx="7614138" cy="3395663"/>
          </a:xfrm>
        </p:spPr>
        <p:txBody>
          <a:bodyPr/>
          <a:lstStyle/>
          <a:p>
            <a:r>
              <a:rPr lang="en-GB" altLang="ko-KR" sz="2800" dirty="0" err="1" smtClean="0">
                <a:ea typeface="굴림" pitchFamily="50" charset="-127"/>
              </a:rPr>
              <a:t>Statecharts</a:t>
            </a:r>
            <a:r>
              <a:rPr lang="en-GB" altLang="ko-KR" sz="2800" dirty="0" smtClean="0">
                <a:ea typeface="굴림" pitchFamily="50" charset="-127"/>
              </a:rPr>
              <a:t>, a graphical formalism developed by David </a:t>
            </a:r>
            <a:r>
              <a:rPr lang="en-GB" altLang="ko-KR" sz="2800" dirty="0" err="1" smtClean="0">
                <a:ea typeface="굴림" pitchFamily="50" charset="-127"/>
              </a:rPr>
              <a:t>Harel</a:t>
            </a:r>
            <a:r>
              <a:rPr lang="en-GB" altLang="ko-KR" sz="2800" dirty="0" smtClean="0">
                <a:ea typeface="굴림" pitchFamily="50" charset="-127"/>
              </a:rPr>
              <a:t> for modelling reactive systems, allow you to trace the behaviour of your system, given specific inputs</a:t>
            </a:r>
            <a:endParaRPr lang="en-GB" altLang="ko-KR" sz="2800" dirty="0" smtClean="0">
              <a:ea typeface="굴림" pitchFamily="50" charset="-127"/>
            </a:endParaRPr>
          </a:p>
          <a:p>
            <a:endParaRPr lang="en-GB" altLang="ko-KR" sz="2800" dirty="0" smtClean="0">
              <a:ea typeface="굴림" pitchFamily="50" charset="-127"/>
            </a:endParaRPr>
          </a:p>
          <a:p>
            <a:r>
              <a:rPr lang="en-GB" altLang="ko-KR" sz="2800" dirty="0" err="1" smtClean="0">
                <a:ea typeface="굴림" pitchFamily="50" charset="-127"/>
              </a:rPr>
              <a:t>Statecharts</a:t>
            </a:r>
            <a:r>
              <a:rPr lang="en-GB" altLang="ko-KR" sz="2800" dirty="0" smtClean="0">
                <a:ea typeface="굴림" pitchFamily="50" charset="-127"/>
              </a:rPr>
              <a:t> extend the finite state machine formalism to support description of the transitions within a state in terms of nested states </a:t>
            </a:r>
            <a:endParaRPr lang="en-GB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7092315" y="2132965"/>
            <a:ext cx="761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响应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71800" y="5434965"/>
            <a:ext cx="5200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状态图扩展了有限状态机的形式，以支持用嵌套状态来描述状态内的转换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State Pattern</a:t>
            </a:r>
            <a:endParaRPr lang="en-US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 smtClean="0"/>
              <a:t>Intent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Allow an object to alter its behaviour when its internal state changes. The object will appear to change its class.</a:t>
            </a:r>
            <a:endParaRPr lang="en-GB" sz="18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Motivation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Often, an object is expected to behave differently depending on which state it is currently in</a:t>
            </a:r>
            <a:endParaRPr lang="en-GB" sz="18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Example:</a:t>
            </a:r>
            <a:endParaRPr lang="en-GB" sz="1800" dirty="0" smtClean="0"/>
          </a:p>
          <a:p>
            <a:pPr lvl="2">
              <a:lnSpc>
                <a:spcPct val="90000"/>
              </a:lnSpc>
            </a:pPr>
            <a:r>
              <a:rPr lang="en-GB" sz="1600" dirty="0" smtClean="0"/>
              <a:t>In a lift, pressing a floor button has a different effect depending on whether the door of the lift is open or closed</a:t>
            </a:r>
            <a:endParaRPr lang="en-GB" sz="16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Applicability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Use this pattern when:</a:t>
            </a:r>
            <a:endParaRPr lang="en-GB" sz="1800" dirty="0" smtClean="0"/>
          </a:p>
          <a:p>
            <a:pPr lvl="2">
              <a:lnSpc>
                <a:spcPct val="90000"/>
              </a:lnSpc>
            </a:pPr>
            <a:r>
              <a:rPr lang="en-GB" sz="1600" dirty="0" smtClean="0"/>
              <a:t>An object’s behaviour depends on its state, and it must change its behaviour at runtime depending on that state</a:t>
            </a:r>
            <a:endParaRPr lang="en-GB" sz="1600" dirty="0" smtClean="0"/>
          </a:p>
          <a:p>
            <a:pPr lvl="2">
              <a:lnSpc>
                <a:spcPct val="90000"/>
              </a:lnSpc>
            </a:pPr>
            <a:r>
              <a:rPr lang="en-GB" sz="1600" dirty="0" smtClean="0"/>
              <a:t>Operations have large, multi-part conditional statements that depend on the object’s state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Participants</a:t>
            </a:r>
            <a:endParaRPr lang="en-US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 smtClean="0"/>
              <a:t>Context (</a:t>
            </a:r>
            <a:r>
              <a:rPr lang="en-GB" sz="2000" dirty="0" err="1" smtClean="0"/>
              <a:t>TrainState</a:t>
            </a:r>
            <a:r>
              <a:rPr lang="en-GB" sz="2000" dirty="0" smtClean="0"/>
              <a:t>):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Maintains an instance of a </a:t>
            </a:r>
            <a:r>
              <a:rPr lang="en-GB" sz="1800" dirty="0" err="1" smtClean="0"/>
              <a:t>ConcreteState</a:t>
            </a:r>
            <a:r>
              <a:rPr lang="en-GB" sz="1800" dirty="0" smtClean="0"/>
              <a:t> subclass that defines the current state</a:t>
            </a:r>
            <a:endParaRPr lang="en-GB" sz="18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State (State):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Defines an interface for encapsulating the behaviour associated with a particular state of the Context</a:t>
            </a:r>
            <a:endParaRPr lang="en-GB" sz="1800" dirty="0" smtClean="0"/>
          </a:p>
          <a:p>
            <a:pPr>
              <a:lnSpc>
                <a:spcPct val="90000"/>
              </a:lnSpc>
            </a:pPr>
            <a:r>
              <a:rPr lang="en-GB" sz="2000" dirty="0" err="1" smtClean="0"/>
              <a:t>ConcreteState</a:t>
            </a:r>
            <a:r>
              <a:rPr lang="en-GB" sz="2000" dirty="0" smtClean="0"/>
              <a:t> (</a:t>
            </a:r>
            <a:r>
              <a:rPr lang="en-GB" sz="2000" dirty="0" err="1" smtClean="0"/>
              <a:t>InactiveState</a:t>
            </a:r>
            <a:r>
              <a:rPr lang="en-GB" sz="2000" dirty="0" smtClean="0"/>
              <a:t>, etc.)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Each subclass implements a behaviour associated with a state of the Context</a:t>
            </a:r>
            <a:endParaRPr lang="en-GB" sz="18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Collaborations: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Context delegates state-specific </a:t>
            </a:r>
            <a:r>
              <a:rPr lang="en-GB" sz="1800" dirty="0" smtClean="0"/>
              <a:t>requests to the </a:t>
            </a:r>
            <a:r>
              <a:rPr lang="en-GB" sz="1800" dirty="0" err="1" smtClean="0"/>
              <a:t>ConcreteState</a:t>
            </a:r>
            <a:r>
              <a:rPr lang="en-GB" sz="1800" dirty="0" smtClean="0"/>
              <a:t> </a:t>
            </a:r>
            <a:r>
              <a:rPr lang="en-GB" sz="1800" dirty="0" smtClean="0"/>
              <a:t>object</a:t>
            </a:r>
            <a:endParaRPr lang="en-GB" sz="18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A context may pass itself as an argument to the State object handling the request, letting the State object access the Context if necessary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State Pattern structure</a:t>
            </a:r>
            <a:endParaRPr lang="en-US" smtClean="0"/>
          </a:p>
        </p:txBody>
      </p:sp>
      <p:sp>
        <p:nvSpPr>
          <p:cNvPr id="18437" name="Freeform 4"/>
          <p:cNvSpPr/>
          <p:nvPr/>
        </p:nvSpPr>
        <p:spPr bwMode="auto">
          <a:xfrm>
            <a:off x="315913" y="2895600"/>
            <a:ext cx="1733550" cy="622300"/>
          </a:xfrm>
          <a:custGeom>
            <a:avLst/>
            <a:gdLst>
              <a:gd name="T0" fmla="*/ 0 w 2031"/>
              <a:gd name="T1" fmla="*/ 0 h 2594"/>
              <a:gd name="T2" fmla="*/ 1922 w 2031"/>
              <a:gd name="T3" fmla="*/ 0 h 2594"/>
              <a:gd name="T4" fmla="*/ 2031 w 2031"/>
              <a:gd name="T5" fmla="*/ 100 h 2594"/>
              <a:gd name="T6" fmla="*/ 2031 w 2031"/>
              <a:gd name="T7" fmla="*/ 2594 h 2594"/>
              <a:gd name="T8" fmla="*/ 0 w 2031"/>
              <a:gd name="T9" fmla="*/ 2594 h 2594"/>
              <a:gd name="T10" fmla="*/ 0 w 2031"/>
              <a:gd name="T11" fmla="*/ 0 h 25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31"/>
              <a:gd name="T19" fmla="*/ 0 h 2594"/>
              <a:gd name="T20" fmla="*/ 2031 w 2031"/>
              <a:gd name="T21" fmla="*/ 2594 h 25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31" h="2594">
                <a:moveTo>
                  <a:pt x="0" y="0"/>
                </a:moveTo>
                <a:lnTo>
                  <a:pt x="1922" y="0"/>
                </a:lnTo>
                <a:lnTo>
                  <a:pt x="2031" y="100"/>
                </a:lnTo>
                <a:lnTo>
                  <a:pt x="2031" y="2594"/>
                </a:lnTo>
                <a:lnTo>
                  <a:pt x="0" y="2594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315913" y="2881313"/>
            <a:ext cx="14033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GB" sz="1500">
                <a:latin typeface="Arial" panose="020B0604020202020204" pitchFamily="34" charset="0"/>
              </a:rPr>
              <a:t>state.handle();</a:t>
            </a:r>
            <a:endParaRPr lang="en-US" sz="1500">
              <a:latin typeface="Arial" panose="020B0604020202020204" pitchFamily="34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5075238" y="1717675"/>
            <a:ext cx="193675" cy="3460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4681538" y="1497013"/>
            <a:ext cx="2951162" cy="2279650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740400" y="1497013"/>
            <a:ext cx="715963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600" i="1">
                <a:latin typeface="Arial" panose="020B0604020202020204" pitchFamily="34" charset="0"/>
              </a:rPr>
              <a:t>State </a:t>
            </a:r>
            <a:endParaRPr lang="en-GB" sz="1600" i="1">
              <a:latin typeface="Arial" panose="020B0604020202020204" pitchFamily="34" charset="0"/>
            </a:endParaRP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4681538" y="1928813"/>
            <a:ext cx="29511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4681538" y="2289175"/>
            <a:ext cx="29511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4681538" y="2289175"/>
            <a:ext cx="92868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GB" sz="1600" i="1">
                <a:latin typeface="Arial" panose="020B0604020202020204" pitchFamily="34" charset="0"/>
              </a:rPr>
              <a:t>handle()</a:t>
            </a:r>
            <a:endParaRPr lang="en-GB" sz="1600" i="1">
              <a:latin typeface="Arial" panose="020B0604020202020204" pitchFamily="34" charset="0"/>
            </a:endParaRPr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4992688" y="42338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3484563" y="4719638"/>
            <a:ext cx="193675" cy="3460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3090863" y="4498975"/>
            <a:ext cx="2316162" cy="1182688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3343275" y="4538663"/>
            <a:ext cx="1674813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</a:rPr>
              <a:t>ConcreteStateA 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3090863" y="4930775"/>
            <a:ext cx="23161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>
            <a:off x="3090863" y="5291138"/>
            <a:ext cx="23034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090863" y="5291138"/>
            <a:ext cx="92868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handle()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8452" name="AutoShape 19"/>
          <p:cNvSpPr>
            <a:spLocks noChangeArrowheads="1"/>
          </p:cNvSpPr>
          <p:nvPr/>
        </p:nvSpPr>
        <p:spPr bwMode="auto">
          <a:xfrm>
            <a:off x="4848225" y="3802063"/>
            <a:ext cx="265113" cy="419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6351588" y="4170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6443663" y="4656138"/>
            <a:ext cx="193675" cy="3460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6049963" y="4435475"/>
            <a:ext cx="2316162" cy="12731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6335713" y="4475163"/>
            <a:ext cx="1617662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</a:rPr>
              <a:t>ConcreteStateB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6049963" y="4867275"/>
            <a:ext cx="23161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6049963" y="5227638"/>
            <a:ext cx="23034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6049963" y="5227638"/>
            <a:ext cx="92868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handle()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8460" name="AutoShape 27"/>
          <p:cNvSpPr>
            <a:spLocks noChangeArrowheads="1"/>
          </p:cNvSpPr>
          <p:nvPr/>
        </p:nvSpPr>
        <p:spPr bwMode="auto">
          <a:xfrm>
            <a:off x="6207125" y="3738563"/>
            <a:ext cx="265113" cy="419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Rectangle 30"/>
          <p:cNvSpPr>
            <a:spLocks noChangeArrowheads="1"/>
          </p:cNvSpPr>
          <p:nvPr/>
        </p:nvSpPr>
        <p:spPr bwMode="auto">
          <a:xfrm>
            <a:off x="731838" y="1730375"/>
            <a:ext cx="193675" cy="3460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8462" name="Rectangle 31"/>
          <p:cNvSpPr>
            <a:spLocks noChangeArrowheads="1"/>
          </p:cNvSpPr>
          <p:nvPr/>
        </p:nvSpPr>
        <p:spPr bwMode="auto">
          <a:xfrm>
            <a:off x="338138" y="1509713"/>
            <a:ext cx="2951162" cy="1263650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Text Box 32"/>
          <p:cNvSpPr txBox="1">
            <a:spLocks noChangeArrowheads="1"/>
          </p:cNvSpPr>
          <p:nvPr/>
        </p:nvSpPr>
        <p:spPr bwMode="auto">
          <a:xfrm>
            <a:off x="1319213" y="1509713"/>
            <a:ext cx="8842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</a:rPr>
              <a:t>Context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8464" name="Line 33"/>
          <p:cNvSpPr>
            <a:spLocks noChangeShapeType="1"/>
          </p:cNvSpPr>
          <p:nvPr/>
        </p:nvSpPr>
        <p:spPr bwMode="auto">
          <a:xfrm>
            <a:off x="338138" y="1941513"/>
            <a:ext cx="29511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65" name="Line 34"/>
          <p:cNvSpPr>
            <a:spLocks noChangeShapeType="1"/>
          </p:cNvSpPr>
          <p:nvPr/>
        </p:nvSpPr>
        <p:spPr bwMode="auto">
          <a:xfrm>
            <a:off x="338138" y="2301875"/>
            <a:ext cx="2951162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Text Box 35"/>
          <p:cNvSpPr txBox="1">
            <a:spLocks noChangeArrowheads="1"/>
          </p:cNvSpPr>
          <p:nvPr/>
        </p:nvSpPr>
        <p:spPr bwMode="auto">
          <a:xfrm>
            <a:off x="338138" y="2301875"/>
            <a:ext cx="9985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request()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8467" name="Rectangle 36"/>
          <p:cNvSpPr>
            <a:spLocks noChangeArrowheads="1"/>
          </p:cNvSpPr>
          <p:nvPr/>
        </p:nvSpPr>
        <p:spPr bwMode="auto">
          <a:xfrm>
            <a:off x="354013" y="1949450"/>
            <a:ext cx="625475" cy="336550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state</a:t>
            </a:r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8468" name="Line 37"/>
          <p:cNvSpPr>
            <a:spLocks noChangeShapeType="1"/>
          </p:cNvSpPr>
          <p:nvPr/>
        </p:nvSpPr>
        <p:spPr bwMode="auto">
          <a:xfrm flipV="1">
            <a:off x="3303588" y="2205038"/>
            <a:ext cx="137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AutoShape 38"/>
          <p:cNvSpPr>
            <a:spLocks noChangeArrowheads="1"/>
          </p:cNvSpPr>
          <p:nvPr/>
        </p:nvSpPr>
        <p:spPr bwMode="auto">
          <a:xfrm>
            <a:off x="3313113" y="2090738"/>
            <a:ext cx="228600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Line 39"/>
          <p:cNvSpPr>
            <a:spLocks noChangeShapeType="1"/>
          </p:cNvSpPr>
          <p:nvPr/>
        </p:nvSpPr>
        <p:spPr bwMode="auto">
          <a:xfrm>
            <a:off x="1546225" y="2655888"/>
            <a:ext cx="0" cy="239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Consequences</a:t>
            </a:r>
            <a:endParaRPr lang="en-US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 smtClean="0"/>
              <a:t>handles hierarchy very naturally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create a subclass for each </a:t>
            </a:r>
            <a:r>
              <a:rPr lang="en-GB" sz="1800" dirty="0" err="1" smtClean="0"/>
              <a:t>substate</a:t>
            </a:r>
            <a:endParaRPr lang="en-GB" sz="18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override </a:t>
            </a:r>
            <a:r>
              <a:rPr lang="en-GB" sz="1800" dirty="0" err="1" smtClean="0"/>
              <a:t>superstate</a:t>
            </a:r>
            <a:r>
              <a:rPr lang="en-GB" sz="1800" dirty="0" smtClean="0"/>
              <a:t> actions if necessary</a:t>
            </a:r>
            <a:endParaRPr lang="en-GB" sz="18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Just a structuring mechanism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implementation strategy of different states left open</a:t>
            </a:r>
            <a:endParaRPr lang="en-GB" sz="18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could use an enumerated variable for events, for instance</a:t>
            </a:r>
            <a:endParaRPr lang="en-GB" sz="18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Who defines the state transitions?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State can return the next state but then </a:t>
            </a:r>
            <a:r>
              <a:rPr lang="en-GB" sz="1800" dirty="0" err="1" smtClean="0"/>
              <a:t>ConcreteStates</a:t>
            </a:r>
            <a:r>
              <a:rPr lang="en-GB" sz="1800" dirty="0" smtClean="0"/>
              <a:t> become dependent</a:t>
            </a:r>
            <a:endParaRPr lang="en-GB" sz="18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Context can define them if they are fixed</a:t>
            </a:r>
            <a:endParaRPr lang="en-GB" sz="18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Singleton pattern to define states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The State class can be used to implement default versions of events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for instance, “do nothing” for events that do not apply to a particular </a:t>
            </a:r>
            <a:r>
              <a:rPr lang="en-GB" sz="1800" dirty="0" err="1" smtClean="0"/>
              <a:t>ConcreteState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Hierarchy in State Pattern</a:t>
            </a:r>
            <a:endParaRPr lang="en-US" smtClean="0"/>
          </a:p>
        </p:txBody>
      </p:sp>
      <p:sp>
        <p:nvSpPr>
          <p:cNvPr id="20485" name="AutoShape 40"/>
          <p:cNvSpPr>
            <a:spLocks noChangeArrowheads="1"/>
          </p:cNvSpPr>
          <p:nvPr/>
        </p:nvSpPr>
        <p:spPr bwMode="auto">
          <a:xfrm>
            <a:off x="1320800" y="1676400"/>
            <a:ext cx="1333500" cy="850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2000" b="1"/>
              <a:t>WAITING</a:t>
            </a:r>
            <a:endParaRPr lang="en-US" sz="2000" b="1"/>
          </a:p>
        </p:txBody>
      </p:sp>
      <p:sp>
        <p:nvSpPr>
          <p:cNvPr id="20486" name="AutoShape 41"/>
          <p:cNvSpPr>
            <a:spLocks noChangeArrowheads="1"/>
          </p:cNvSpPr>
          <p:nvPr/>
        </p:nvSpPr>
        <p:spPr bwMode="auto">
          <a:xfrm>
            <a:off x="1803400" y="3594100"/>
            <a:ext cx="1333500" cy="850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2000" b="1"/>
              <a:t>BIDDING</a:t>
            </a:r>
            <a:endParaRPr lang="en-US" sz="2000" b="1"/>
          </a:p>
        </p:txBody>
      </p:sp>
      <p:sp>
        <p:nvSpPr>
          <p:cNvPr id="20487" name="Line 42"/>
          <p:cNvSpPr>
            <a:spLocks noChangeShapeType="1"/>
          </p:cNvSpPr>
          <p:nvPr/>
        </p:nvSpPr>
        <p:spPr bwMode="auto">
          <a:xfrm>
            <a:off x="254000" y="1955800"/>
            <a:ext cx="1066800" cy="6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43"/>
          <p:cNvSpPr>
            <a:spLocks noChangeShapeType="1"/>
          </p:cNvSpPr>
          <p:nvPr/>
        </p:nvSpPr>
        <p:spPr bwMode="auto">
          <a:xfrm>
            <a:off x="2032000" y="2527300"/>
            <a:ext cx="3810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Text Box 44"/>
          <p:cNvSpPr txBox="1">
            <a:spLocks noChangeArrowheads="1"/>
          </p:cNvSpPr>
          <p:nvPr/>
        </p:nvSpPr>
        <p:spPr bwMode="auto">
          <a:xfrm>
            <a:off x="144463" y="1482725"/>
            <a:ext cx="1212850" cy="457200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/>
              <a:t>activate/</a:t>
            </a:r>
            <a:endParaRPr lang="en-US"/>
          </a:p>
        </p:txBody>
      </p:sp>
      <p:sp>
        <p:nvSpPr>
          <p:cNvPr id="20490" name="Line 45"/>
          <p:cNvSpPr>
            <a:spLocks noChangeShapeType="1"/>
          </p:cNvSpPr>
          <p:nvPr/>
        </p:nvSpPr>
        <p:spPr bwMode="auto">
          <a:xfrm flipH="1" flipV="1">
            <a:off x="1244600" y="3327400"/>
            <a:ext cx="546100" cy="66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46"/>
          <p:cNvSpPr>
            <a:spLocks noChangeShapeType="1"/>
          </p:cNvSpPr>
          <p:nvPr/>
        </p:nvSpPr>
        <p:spPr bwMode="auto">
          <a:xfrm flipV="1">
            <a:off x="1244600" y="2527300"/>
            <a:ext cx="25400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Text Box 47"/>
          <p:cNvSpPr txBox="1">
            <a:spLocks noChangeArrowheads="1"/>
          </p:cNvSpPr>
          <p:nvPr/>
        </p:nvSpPr>
        <p:spPr bwMode="auto">
          <a:xfrm>
            <a:off x="377825" y="3381375"/>
            <a:ext cx="1079500" cy="457200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/>
              <a:t>denied/</a:t>
            </a:r>
            <a:endParaRPr lang="en-US"/>
          </a:p>
        </p:txBody>
      </p:sp>
      <p:sp>
        <p:nvSpPr>
          <p:cNvPr id="20493" name="AutoShape 48"/>
          <p:cNvSpPr>
            <a:spLocks noChangeArrowheads="1"/>
          </p:cNvSpPr>
          <p:nvPr/>
        </p:nvSpPr>
        <p:spPr bwMode="auto">
          <a:xfrm>
            <a:off x="584200" y="1422400"/>
            <a:ext cx="2692400" cy="35179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49"/>
          <p:cNvSpPr>
            <a:spLocks noChangeShapeType="1"/>
          </p:cNvSpPr>
          <p:nvPr/>
        </p:nvSpPr>
        <p:spPr bwMode="auto">
          <a:xfrm flipH="1">
            <a:off x="1184275" y="4960938"/>
            <a:ext cx="317500" cy="850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Text Box 50"/>
          <p:cNvSpPr txBox="1">
            <a:spLocks noChangeArrowheads="1"/>
          </p:cNvSpPr>
          <p:nvPr/>
        </p:nvSpPr>
        <p:spPr bwMode="auto">
          <a:xfrm>
            <a:off x="555458" y="5761038"/>
            <a:ext cx="1531188" cy="369332"/>
          </a:xfrm>
          <a:prstGeom prst="rect">
            <a:avLst/>
          </a:prstGeom>
          <a:noFill/>
          <a:ln w="1905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deactivate/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05238" y="1630363"/>
            <a:ext cx="5338762" cy="4753726"/>
            <a:chOff x="3805238" y="1630363"/>
            <a:chExt cx="5338762" cy="4753726"/>
          </a:xfrm>
        </p:grpSpPr>
        <p:sp>
          <p:nvSpPr>
            <p:cNvPr id="20496" name="Rectangle 75"/>
            <p:cNvSpPr>
              <a:spLocks noChangeArrowheads="1"/>
            </p:cNvSpPr>
            <p:nvPr/>
          </p:nvSpPr>
          <p:spPr bwMode="auto">
            <a:xfrm>
              <a:off x="5789613" y="1851025"/>
              <a:ext cx="193675" cy="3460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20497" name="Rectangle 76"/>
            <p:cNvSpPr>
              <a:spLocks noChangeArrowheads="1"/>
            </p:cNvSpPr>
            <p:nvPr/>
          </p:nvSpPr>
          <p:spPr bwMode="auto">
            <a:xfrm>
              <a:off x="5395913" y="1630363"/>
              <a:ext cx="2951162" cy="22796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Text Box 77"/>
            <p:cNvSpPr txBox="1">
              <a:spLocks noChangeArrowheads="1"/>
            </p:cNvSpPr>
            <p:nvPr/>
          </p:nvSpPr>
          <p:spPr bwMode="auto">
            <a:xfrm>
              <a:off x="6189663" y="1630363"/>
              <a:ext cx="1257300" cy="3365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>
                  <a:latin typeface="Arial" panose="020B0604020202020204" pitchFamily="34" charset="0"/>
                </a:rPr>
                <a:t>SuperState</a:t>
              </a:r>
              <a:r>
                <a:rPr lang="en-GB" sz="1600" i="1">
                  <a:latin typeface="Arial" panose="020B0604020202020204" pitchFamily="34" charset="0"/>
                </a:rPr>
                <a:t> </a:t>
              </a:r>
              <a:endParaRPr lang="en-GB" sz="1600" i="1">
                <a:latin typeface="Arial" panose="020B0604020202020204" pitchFamily="34" charset="0"/>
              </a:endParaRPr>
            </a:p>
          </p:txBody>
        </p:sp>
        <p:sp>
          <p:nvSpPr>
            <p:cNvPr id="20499" name="Line 78"/>
            <p:cNvSpPr>
              <a:spLocks noChangeShapeType="1"/>
            </p:cNvSpPr>
            <p:nvPr/>
          </p:nvSpPr>
          <p:spPr bwMode="auto">
            <a:xfrm>
              <a:off x="5395913" y="2062163"/>
              <a:ext cx="2951162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79"/>
            <p:cNvSpPr>
              <a:spLocks noChangeShapeType="1"/>
            </p:cNvSpPr>
            <p:nvPr/>
          </p:nvSpPr>
          <p:spPr bwMode="auto">
            <a:xfrm>
              <a:off x="5395913" y="2422525"/>
              <a:ext cx="2951162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Text Box 80"/>
            <p:cNvSpPr txBox="1">
              <a:spLocks noChangeArrowheads="1"/>
            </p:cNvSpPr>
            <p:nvPr/>
          </p:nvSpPr>
          <p:spPr bwMode="auto">
            <a:xfrm>
              <a:off x="5395913" y="2422525"/>
              <a:ext cx="1246187" cy="3365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GB" sz="1600">
                  <a:latin typeface="Arial" panose="020B0604020202020204" pitchFamily="34" charset="0"/>
                </a:rPr>
                <a:t>deactivate()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20502" name="Line 81"/>
            <p:cNvSpPr>
              <a:spLocks noChangeShapeType="1"/>
            </p:cNvSpPr>
            <p:nvPr/>
          </p:nvSpPr>
          <p:spPr bwMode="auto">
            <a:xfrm>
              <a:off x="5707063" y="4367213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Rectangle 82"/>
            <p:cNvSpPr>
              <a:spLocks noChangeArrowheads="1"/>
            </p:cNvSpPr>
            <p:nvPr/>
          </p:nvSpPr>
          <p:spPr bwMode="auto">
            <a:xfrm>
              <a:off x="4198938" y="4852988"/>
              <a:ext cx="193675" cy="3460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20504" name="Rectangle 83"/>
            <p:cNvSpPr>
              <a:spLocks noChangeArrowheads="1"/>
            </p:cNvSpPr>
            <p:nvPr/>
          </p:nvSpPr>
          <p:spPr bwMode="auto">
            <a:xfrm>
              <a:off x="3805238" y="4632325"/>
              <a:ext cx="2316162" cy="11826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Text Box 84"/>
            <p:cNvSpPr txBox="1">
              <a:spLocks noChangeArrowheads="1"/>
            </p:cNvSpPr>
            <p:nvPr/>
          </p:nvSpPr>
          <p:spPr bwMode="auto">
            <a:xfrm>
              <a:off x="4232275" y="4672013"/>
              <a:ext cx="1335088" cy="3365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>
                  <a:latin typeface="Arial" panose="020B0604020202020204" pitchFamily="34" charset="0"/>
                </a:rPr>
                <a:t>WaitingState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20506" name="Line 85"/>
            <p:cNvSpPr>
              <a:spLocks noChangeShapeType="1"/>
            </p:cNvSpPr>
            <p:nvPr/>
          </p:nvSpPr>
          <p:spPr bwMode="auto">
            <a:xfrm>
              <a:off x="3805238" y="5064125"/>
              <a:ext cx="2316162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86"/>
            <p:cNvSpPr>
              <a:spLocks noChangeShapeType="1"/>
            </p:cNvSpPr>
            <p:nvPr/>
          </p:nvSpPr>
          <p:spPr bwMode="auto">
            <a:xfrm>
              <a:off x="3805238" y="5424488"/>
              <a:ext cx="2303462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Text Box 87"/>
            <p:cNvSpPr txBox="1">
              <a:spLocks noChangeArrowheads="1"/>
            </p:cNvSpPr>
            <p:nvPr/>
          </p:nvSpPr>
          <p:spPr bwMode="auto">
            <a:xfrm>
              <a:off x="3805238" y="5424488"/>
              <a:ext cx="1246187" cy="3365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GB" sz="1600">
                  <a:latin typeface="Arial" panose="020B0604020202020204" pitchFamily="34" charset="0"/>
                </a:rPr>
                <a:t>deactivate()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20509" name="AutoShape 88"/>
            <p:cNvSpPr>
              <a:spLocks noChangeArrowheads="1"/>
            </p:cNvSpPr>
            <p:nvPr/>
          </p:nvSpPr>
          <p:spPr bwMode="auto">
            <a:xfrm>
              <a:off x="5562600" y="3935413"/>
              <a:ext cx="265113" cy="419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89"/>
            <p:cNvSpPr>
              <a:spLocks noChangeShapeType="1"/>
            </p:cNvSpPr>
            <p:nvPr/>
          </p:nvSpPr>
          <p:spPr bwMode="auto">
            <a:xfrm>
              <a:off x="7065963" y="4303713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Rectangle 90"/>
            <p:cNvSpPr>
              <a:spLocks noChangeArrowheads="1"/>
            </p:cNvSpPr>
            <p:nvPr/>
          </p:nvSpPr>
          <p:spPr bwMode="auto">
            <a:xfrm>
              <a:off x="7158038" y="4789488"/>
              <a:ext cx="193675" cy="3460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20512" name="Rectangle 91"/>
            <p:cNvSpPr>
              <a:spLocks noChangeArrowheads="1"/>
            </p:cNvSpPr>
            <p:nvPr/>
          </p:nvSpPr>
          <p:spPr bwMode="auto">
            <a:xfrm>
              <a:off x="6764338" y="4568825"/>
              <a:ext cx="2316162" cy="12731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Text Box 92"/>
            <p:cNvSpPr txBox="1">
              <a:spLocks noChangeArrowheads="1"/>
            </p:cNvSpPr>
            <p:nvPr/>
          </p:nvSpPr>
          <p:spPr bwMode="auto">
            <a:xfrm>
              <a:off x="7197725" y="4608513"/>
              <a:ext cx="1333500" cy="3365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>
                  <a:latin typeface="Arial" panose="020B0604020202020204" pitchFamily="34" charset="0"/>
                </a:rPr>
                <a:t>BiddingState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20514" name="Line 93"/>
            <p:cNvSpPr>
              <a:spLocks noChangeShapeType="1"/>
            </p:cNvSpPr>
            <p:nvPr/>
          </p:nvSpPr>
          <p:spPr bwMode="auto">
            <a:xfrm>
              <a:off x="6764338" y="5000625"/>
              <a:ext cx="2316162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94"/>
            <p:cNvSpPr>
              <a:spLocks noChangeShapeType="1"/>
            </p:cNvSpPr>
            <p:nvPr/>
          </p:nvSpPr>
          <p:spPr bwMode="auto">
            <a:xfrm>
              <a:off x="6764338" y="5360988"/>
              <a:ext cx="2303462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Text Box 95"/>
            <p:cNvSpPr txBox="1">
              <a:spLocks noChangeArrowheads="1"/>
            </p:cNvSpPr>
            <p:nvPr/>
          </p:nvSpPr>
          <p:spPr bwMode="auto">
            <a:xfrm>
              <a:off x="6764338" y="5360988"/>
              <a:ext cx="1246187" cy="3365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GB" sz="1600">
                  <a:latin typeface="Arial" panose="020B0604020202020204" pitchFamily="34" charset="0"/>
                </a:rPr>
                <a:t>deactivate()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20517" name="AutoShape 96"/>
            <p:cNvSpPr>
              <a:spLocks noChangeArrowheads="1"/>
            </p:cNvSpPr>
            <p:nvPr/>
          </p:nvSpPr>
          <p:spPr bwMode="auto">
            <a:xfrm>
              <a:off x="6921500" y="3871913"/>
              <a:ext cx="265113" cy="419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Text Box 99"/>
            <p:cNvSpPr txBox="1">
              <a:spLocks noChangeArrowheads="1"/>
            </p:cNvSpPr>
            <p:nvPr/>
          </p:nvSpPr>
          <p:spPr bwMode="auto">
            <a:xfrm>
              <a:off x="3838575" y="5926889"/>
              <a:ext cx="5305425" cy="457200"/>
            </a:xfrm>
            <a:prstGeom prst="rect">
              <a:avLst/>
            </a:prstGeom>
            <a:noFill/>
            <a:ln w="19050">
              <a:noFill/>
              <a:miter lim="800000"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GB" dirty="0"/>
                <a:t>No need for repetition of deactivate logic!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369369" y="2604184"/>
            <a:ext cx="1781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orderAvailable</a:t>
            </a:r>
            <a:r>
              <a:rPr lang="en-GB" dirty="0"/>
              <a:t>/</a:t>
            </a:r>
            <a:endParaRPr lang="en-GB" dirty="0"/>
          </a:p>
          <a:p>
            <a:r>
              <a:rPr lang="en-GB" dirty="0"/>
              <a:t>bid(x)</a:t>
            </a:r>
            <a:endParaRPr lang="en-GB" dirty="0"/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3170237" y="1173162"/>
            <a:ext cx="1881188" cy="850900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</a:ln>
        </p:spPr>
        <p:txBody>
          <a:bodyPr wrap="none" anchor="ctr"/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SUPER STATE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State Table Pattern</a:t>
            </a:r>
            <a:endParaRPr lang="en-US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State Diagram can have many objects for large state diagrams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can be a problem in real-time, embedded systems with limited amount of memory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State Table Pattern is based on a </a:t>
            </a:r>
            <a:r>
              <a:rPr lang="en-GB" sz="2400" i="1" dirty="0" smtClean="0"/>
              <a:t>m x n</a:t>
            </a:r>
            <a:r>
              <a:rPr lang="en-GB" sz="2400" dirty="0" smtClean="0"/>
              <a:t> state table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en-GB" sz="2000" i="1" dirty="0" smtClean="0"/>
              <a:t>m </a:t>
            </a:r>
            <a:r>
              <a:rPr lang="en-GB" sz="2000" dirty="0" smtClean="0"/>
              <a:t>= number of states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i="1" dirty="0" smtClean="0"/>
              <a:t>n</a:t>
            </a:r>
            <a:r>
              <a:rPr lang="en-GB" sz="2000" dirty="0" smtClean="0"/>
              <a:t> = number of transitions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each cell contains a pointer to a Transition object, which handles the event with a handle() operation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handle() operation returns the next state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hierarchy is dealt with by “flattening” the state diagram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can be very difficult to maintain</a:t>
            </a:r>
            <a:endParaRPr lang="en-US" sz="2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195830" y="1234440"/>
            <a:ext cx="4514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考试题：状态图和状态表适应什么</a:t>
            </a:r>
            <a:r>
              <a:rPr lang="zh-CN" altLang="en-US"/>
              <a:t>情况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Implementing UML State Diagrams</a:t>
            </a:r>
            <a:endParaRPr lang="en-US" sz="3600" dirty="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In reality, implementing UML State Diagrams is hard!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many syntactic constructs, some of which are quite complex</a:t>
            </a:r>
            <a:endParaRPr lang="en-GB" sz="2000" dirty="0" smtClean="0"/>
          </a:p>
          <a:p>
            <a:pPr lvl="2">
              <a:lnSpc>
                <a:spcPct val="90000"/>
              </a:lnSpc>
            </a:pPr>
            <a:r>
              <a:rPr lang="en-GB" sz="1400" dirty="0" smtClean="0"/>
              <a:t>History states</a:t>
            </a:r>
            <a:endParaRPr lang="en-GB" sz="1400" dirty="0" smtClean="0"/>
          </a:p>
          <a:p>
            <a:pPr lvl="2">
              <a:lnSpc>
                <a:spcPct val="90000"/>
              </a:lnSpc>
            </a:pPr>
            <a:r>
              <a:rPr lang="en-GB" sz="1400" dirty="0" smtClean="0"/>
              <a:t>Orthogonal regions</a:t>
            </a:r>
            <a:endParaRPr lang="en-GB" sz="1400" dirty="0" smtClean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complex execution semantics </a:t>
            </a:r>
            <a:endParaRPr lang="en-GB" sz="2000" dirty="0" smtClean="0"/>
          </a:p>
          <a:p>
            <a:pPr lvl="2">
              <a:lnSpc>
                <a:spcPct val="90000"/>
              </a:lnSpc>
            </a:pPr>
            <a:r>
              <a:rPr lang="en-GB" sz="1400" dirty="0" smtClean="0"/>
              <a:t>PhDs have been written on this topic</a:t>
            </a:r>
            <a:endParaRPr lang="en-GB" sz="1400" dirty="0" smtClean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Implementing state diagrams is a common task, especially for real-time and/or embedded systems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many tools on the market will do this for you</a:t>
            </a:r>
            <a:endParaRPr lang="en-GB" sz="2000" dirty="0" smtClean="0"/>
          </a:p>
          <a:p>
            <a:pPr lvl="2">
              <a:lnSpc>
                <a:spcPct val="90000"/>
              </a:lnSpc>
            </a:pPr>
            <a:r>
              <a:rPr lang="en-GB" sz="1400" dirty="0" smtClean="0"/>
              <a:t>e.g., Rhapsody </a:t>
            </a:r>
            <a:endParaRPr lang="en-GB" sz="1400" dirty="0" smtClean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but, the generated implementations are difficult to read and/or maintain</a:t>
            </a:r>
            <a:endParaRPr lang="en-US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996055" y="2493010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不关联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 smtClean="0"/>
          </a:p>
        </p:txBody>
      </p:sp>
      <p:sp>
        <p:nvSpPr>
          <p:cNvPr id="2355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Can you:</a:t>
            </a:r>
            <a:endParaRPr lang="en-GB" smtClean="0"/>
          </a:p>
          <a:p>
            <a:pPr lvl="1"/>
            <a:r>
              <a:rPr lang="en-GB" smtClean="0"/>
              <a:t>Describe the State Pattern</a:t>
            </a:r>
            <a:endParaRPr lang="en-GB" smtClean="0"/>
          </a:p>
          <a:p>
            <a:pPr lvl="1"/>
            <a:r>
              <a:rPr lang="en-GB" smtClean="0"/>
              <a:t>Describe the State Table Pattern</a:t>
            </a:r>
            <a:endParaRPr lang="en-GB" smtClean="0"/>
          </a:p>
          <a:p>
            <a:pPr lvl="1"/>
            <a:r>
              <a:rPr lang="en-GB" smtClean="0"/>
              <a:t>Explain when to use each</a:t>
            </a:r>
            <a:endParaRPr lang="en-GB" smtClean="0"/>
          </a:p>
          <a:p>
            <a:pPr lvl="1"/>
            <a:r>
              <a:rPr lang="en-GB" smtClean="0"/>
              <a:t>Apply these patterns in practice to solve design problems?</a:t>
            </a:r>
            <a:endParaRPr lang="en-GB" smtClean="0"/>
          </a:p>
          <a:p>
            <a:pPr>
              <a:buFont typeface="Monotype Sorts" pitchFamily="2" charset="2"/>
              <a:buNone/>
            </a:pPr>
            <a:endParaRPr lang="en-GB" smtClean="0"/>
          </a:p>
        </p:txBody>
      </p:sp>
      <p:sp>
        <p:nvSpPr>
          <p:cNvPr id="2" name="文本框 1"/>
          <p:cNvSpPr txBox="1"/>
          <p:nvPr/>
        </p:nvSpPr>
        <p:spPr>
          <a:xfrm>
            <a:off x="6176645" y="2277110"/>
            <a:ext cx="2543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基于事件的编程，一个事件激发状态变化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7235825" y="2768600"/>
            <a:ext cx="1278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扁平，少的模式</a:t>
            </a:r>
            <a:endParaRPr lang="zh-CN" altLang="en-US" sz="100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176645" y="2420620"/>
            <a:ext cx="1278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层次，</a:t>
            </a:r>
            <a:r>
              <a:rPr lang="zh-CN" altLang="en-US" sz="1000"/>
              <a:t>大的模式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724535" y="3284855"/>
            <a:ext cx="967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Statechart Objects</a:t>
            </a:r>
            <a:endParaRPr lang="en-US" altLang="ko-KR" dirty="0"/>
          </a:p>
        </p:txBody>
      </p:sp>
      <p:sp>
        <p:nvSpPr>
          <p:cNvPr id="35844" name="AutoShape 1028"/>
          <p:cNvSpPr>
            <a:spLocks noChangeArrowheads="1"/>
          </p:cNvSpPr>
          <p:nvPr/>
        </p:nvSpPr>
        <p:spPr bwMode="auto">
          <a:xfrm>
            <a:off x="2321169" y="1752600"/>
            <a:ext cx="1266092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bIns="36000"/>
          <a:lstStyle/>
          <a:p>
            <a:r>
              <a:rPr lang="en-US" altLang="ko-KR" sz="1800"/>
              <a:t>state_label</a:t>
            </a:r>
            <a:endParaRPr lang="en-US" altLang="ko-KR"/>
          </a:p>
        </p:txBody>
      </p:sp>
      <p:sp>
        <p:nvSpPr>
          <p:cNvPr id="35845" name="Text Box 1029"/>
          <p:cNvSpPr txBox="1">
            <a:spLocks noChangeArrowheads="1"/>
          </p:cNvSpPr>
          <p:nvPr/>
        </p:nvSpPr>
        <p:spPr bwMode="auto">
          <a:xfrm>
            <a:off x="4620824" y="1796534"/>
            <a:ext cx="1436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/>
              <a:t>State (label)</a:t>
            </a:r>
            <a:endParaRPr lang="en-US" altLang="ko-KR"/>
          </a:p>
        </p:txBody>
      </p:sp>
      <p:sp>
        <p:nvSpPr>
          <p:cNvPr id="35846" name="Freeform 1030"/>
          <p:cNvSpPr/>
          <p:nvPr/>
        </p:nvSpPr>
        <p:spPr bwMode="auto">
          <a:xfrm>
            <a:off x="2672862" y="2895601"/>
            <a:ext cx="961292" cy="168275"/>
          </a:xfrm>
          <a:custGeom>
            <a:avLst/>
            <a:gdLst>
              <a:gd name="T0" fmla="*/ 0 w 656"/>
              <a:gd name="T1" fmla="*/ 96 h 106"/>
              <a:gd name="T2" fmla="*/ 152 w 656"/>
              <a:gd name="T3" fmla="*/ 0 h 106"/>
              <a:gd name="T4" fmla="*/ 280 w 656"/>
              <a:gd name="T5" fmla="*/ 32 h 106"/>
              <a:gd name="T6" fmla="*/ 368 w 656"/>
              <a:gd name="T7" fmla="*/ 96 h 106"/>
              <a:gd name="T8" fmla="*/ 544 w 656"/>
              <a:gd name="T9" fmla="*/ 80 h 106"/>
              <a:gd name="T10" fmla="*/ 632 w 656"/>
              <a:gd name="T11" fmla="*/ 24 h 106"/>
              <a:gd name="T12" fmla="*/ 656 w 6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6" h="106">
                <a:moveTo>
                  <a:pt x="0" y="96"/>
                </a:moveTo>
                <a:cubicBezTo>
                  <a:pt x="41" y="55"/>
                  <a:pt x="96" y="11"/>
                  <a:pt x="152" y="0"/>
                </a:cubicBezTo>
                <a:cubicBezTo>
                  <a:pt x="203" y="6"/>
                  <a:pt x="235" y="10"/>
                  <a:pt x="280" y="32"/>
                </a:cubicBezTo>
                <a:cubicBezTo>
                  <a:pt x="304" y="68"/>
                  <a:pt x="334" y="73"/>
                  <a:pt x="368" y="96"/>
                </a:cubicBezTo>
                <a:cubicBezTo>
                  <a:pt x="427" y="93"/>
                  <a:pt x="491" y="106"/>
                  <a:pt x="544" y="80"/>
                </a:cubicBezTo>
                <a:cubicBezTo>
                  <a:pt x="574" y="65"/>
                  <a:pt x="607" y="46"/>
                  <a:pt x="632" y="24"/>
                </a:cubicBezTo>
                <a:cubicBezTo>
                  <a:pt x="641" y="17"/>
                  <a:pt x="656" y="0"/>
                  <a:pt x="65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8" name="Text Box 1032"/>
          <p:cNvSpPr txBox="1">
            <a:spLocks noChangeArrowheads="1"/>
          </p:cNvSpPr>
          <p:nvPr/>
        </p:nvSpPr>
        <p:spPr bwMode="auto">
          <a:xfrm>
            <a:off x="2054752" y="2589492"/>
            <a:ext cx="17344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/>
              <a:t>transition_label</a:t>
            </a:r>
            <a:endParaRPr lang="en-US" altLang="ko-KR" sz="1800"/>
          </a:p>
        </p:txBody>
      </p:sp>
      <p:sp>
        <p:nvSpPr>
          <p:cNvPr id="35849" name="Text Box 1033"/>
          <p:cNvSpPr txBox="1">
            <a:spLocks noChangeArrowheads="1"/>
          </p:cNvSpPr>
          <p:nvPr/>
        </p:nvSpPr>
        <p:spPr bwMode="auto">
          <a:xfrm>
            <a:off x="4711565" y="2558534"/>
            <a:ext cx="18925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/>
              <a:t>Transition (label)</a:t>
            </a:r>
            <a:endParaRPr lang="en-US" altLang="ko-KR"/>
          </a:p>
        </p:txBody>
      </p:sp>
      <p:sp>
        <p:nvSpPr>
          <p:cNvPr id="35850" name="Arc 1034"/>
          <p:cNvSpPr/>
          <p:nvPr/>
        </p:nvSpPr>
        <p:spPr bwMode="auto">
          <a:xfrm>
            <a:off x="2872154" y="3577753"/>
            <a:ext cx="281354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1" name="Text Box 1035"/>
          <p:cNvSpPr txBox="1">
            <a:spLocks noChangeArrowheads="1"/>
          </p:cNvSpPr>
          <p:nvPr/>
        </p:nvSpPr>
        <p:spPr bwMode="auto">
          <a:xfrm>
            <a:off x="2313659" y="3166826"/>
            <a:ext cx="17344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/>
              <a:t>transition_label</a:t>
            </a:r>
            <a:endParaRPr lang="en-US" altLang="ko-KR" sz="1800"/>
          </a:p>
        </p:txBody>
      </p:sp>
      <p:sp>
        <p:nvSpPr>
          <p:cNvPr id="35852" name="Text Box 1036"/>
          <p:cNvSpPr txBox="1">
            <a:spLocks noChangeArrowheads="1"/>
          </p:cNvSpPr>
          <p:nvPr/>
        </p:nvSpPr>
        <p:spPr bwMode="auto">
          <a:xfrm>
            <a:off x="4802783" y="3396734"/>
            <a:ext cx="2499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smtClean="0"/>
              <a:t>Initial transition </a:t>
            </a:r>
            <a:r>
              <a:rPr lang="en-US" altLang="ko-KR" dirty="0"/>
              <a:t>(label)</a:t>
            </a:r>
            <a:endParaRPr lang="en-US" altLang="ko-KR" dirty="0"/>
          </a:p>
        </p:txBody>
      </p:sp>
      <p:sp>
        <p:nvSpPr>
          <p:cNvPr id="35853" name="AutoShape 1037"/>
          <p:cNvSpPr>
            <a:spLocks noChangeArrowheads="1"/>
          </p:cNvSpPr>
          <p:nvPr/>
        </p:nvSpPr>
        <p:spPr bwMode="auto">
          <a:xfrm>
            <a:off x="2250831" y="4343400"/>
            <a:ext cx="1406769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bIns="36000"/>
          <a:lstStyle/>
          <a:p>
            <a:endParaRPr lang="en-US"/>
          </a:p>
        </p:txBody>
      </p:sp>
      <p:sp>
        <p:nvSpPr>
          <p:cNvPr id="35854" name="Line 1038"/>
          <p:cNvSpPr>
            <a:spLocks noChangeShapeType="1"/>
          </p:cNvSpPr>
          <p:nvPr/>
        </p:nvSpPr>
        <p:spPr bwMode="auto">
          <a:xfrm>
            <a:off x="2954215" y="4343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5" name="Text Box 1039"/>
          <p:cNvSpPr txBox="1">
            <a:spLocks noChangeArrowheads="1"/>
          </p:cNvSpPr>
          <p:nvPr/>
        </p:nvSpPr>
        <p:spPr bwMode="auto">
          <a:xfrm>
            <a:off x="2313659" y="4042669"/>
            <a:ext cx="12400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/>
              <a:t>parallel_state</a:t>
            </a:r>
            <a:endParaRPr lang="en-US" altLang="ko-KR" sz="1400"/>
          </a:p>
        </p:txBody>
      </p:sp>
      <p:sp>
        <p:nvSpPr>
          <p:cNvPr id="35856" name="Line 1040"/>
          <p:cNvSpPr>
            <a:spLocks noChangeShapeType="1"/>
          </p:cNvSpPr>
          <p:nvPr/>
        </p:nvSpPr>
        <p:spPr bwMode="auto">
          <a:xfrm flipV="1">
            <a:off x="2321169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400"/>
          </a:p>
        </p:txBody>
      </p:sp>
      <p:sp>
        <p:nvSpPr>
          <p:cNvPr id="35857" name="Line 1041"/>
          <p:cNvSpPr>
            <a:spLocks noChangeShapeType="1"/>
          </p:cNvSpPr>
          <p:nvPr/>
        </p:nvSpPr>
        <p:spPr bwMode="auto">
          <a:xfrm>
            <a:off x="2321169" y="4114800"/>
            <a:ext cx="11957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35858" name="Line 1042"/>
          <p:cNvSpPr>
            <a:spLocks noChangeShapeType="1"/>
          </p:cNvSpPr>
          <p:nvPr/>
        </p:nvSpPr>
        <p:spPr bwMode="auto">
          <a:xfrm>
            <a:off x="3516923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400"/>
          </a:p>
        </p:txBody>
      </p:sp>
      <p:sp>
        <p:nvSpPr>
          <p:cNvPr id="35862" name="Text Box 1046"/>
          <p:cNvSpPr txBox="1">
            <a:spLocks noChangeArrowheads="1"/>
          </p:cNvSpPr>
          <p:nvPr/>
        </p:nvSpPr>
        <p:spPr bwMode="auto">
          <a:xfrm>
            <a:off x="4717785" y="4311134"/>
            <a:ext cx="10184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/>
              <a:t>And-line</a:t>
            </a:r>
            <a:endParaRPr lang="en-US" altLang="ko-KR"/>
          </a:p>
        </p:txBody>
      </p:sp>
      <p:sp>
        <p:nvSpPr>
          <p:cNvPr id="35863" name="Oval 1047"/>
          <p:cNvSpPr>
            <a:spLocks noChangeArrowheads="1"/>
          </p:cNvSpPr>
          <p:nvPr/>
        </p:nvSpPr>
        <p:spPr bwMode="auto">
          <a:xfrm>
            <a:off x="2602523" y="5410200"/>
            <a:ext cx="281354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 b="1"/>
              <a:t>C</a:t>
            </a:r>
            <a:endParaRPr lang="en-US" altLang="ko-KR"/>
          </a:p>
        </p:txBody>
      </p:sp>
      <p:sp>
        <p:nvSpPr>
          <p:cNvPr id="35864" name="Oval 1048"/>
          <p:cNvSpPr>
            <a:spLocks noChangeArrowheads="1"/>
          </p:cNvSpPr>
          <p:nvPr/>
        </p:nvSpPr>
        <p:spPr bwMode="auto">
          <a:xfrm>
            <a:off x="3024554" y="5410200"/>
            <a:ext cx="281354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 b="1"/>
              <a:t>H</a:t>
            </a:r>
            <a:endParaRPr lang="en-US" altLang="ko-KR"/>
          </a:p>
        </p:txBody>
      </p:sp>
      <p:sp>
        <p:nvSpPr>
          <p:cNvPr id="35865" name="Text Box 1049"/>
          <p:cNvSpPr txBox="1">
            <a:spLocks noChangeArrowheads="1"/>
          </p:cNvSpPr>
          <p:nvPr/>
        </p:nvSpPr>
        <p:spPr bwMode="auto">
          <a:xfrm>
            <a:off x="4734285" y="5377934"/>
            <a:ext cx="1319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/>
              <a:t>Connectors</a:t>
            </a:r>
            <a:endParaRPr lang="en-US" altLang="ko-KR"/>
          </a:p>
        </p:txBody>
      </p:sp>
      <p:sp>
        <p:nvSpPr>
          <p:cNvPr id="35866" name="Text Box 1050"/>
          <p:cNvSpPr txBox="1">
            <a:spLocks noChangeArrowheads="1"/>
          </p:cNvSpPr>
          <p:nvPr/>
        </p:nvSpPr>
        <p:spPr bwMode="auto">
          <a:xfrm>
            <a:off x="3344667" y="5301734"/>
            <a:ext cx="37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/>
              <a:t>…</a:t>
            </a:r>
            <a:endParaRPr lang="en-US" altLang="ko-KR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727" r="10828"/>
          <a:stretch>
            <a:fillRect/>
          </a:stretch>
        </p:blipFill>
        <p:spPr>
          <a:xfrm>
            <a:off x="6300470" y="1412875"/>
            <a:ext cx="2284095" cy="86169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6101080" y="1097280"/>
            <a:ext cx="199390" cy="315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" name="文本框 3"/>
          <p:cNvSpPr txBox="1"/>
          <p:nvPr/>
        </p:nvSpPr>
        <p:spPr>
          <a:xfrm>
            <a:off x="6604000" y="1044575"/>
            <a:ext cx="190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必须画起始</a:t>
            </a:r>
            <a:r>
              <a:rPr lang="zh-CN" altLang="en-US"/>
              <a:t>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AutoShape 2"/>
          <p:cNvSpPr>
            <a:spLocks noChangeArrowheads="1"/>
          </p:cNvSpPr>
          <p:nvPr/>
        </p:nvSpPr>
        <p:spPr bwMode="auto">
          <a:xfrm>
            <a:off x="1619672" y="3357630"/>
            <a:ext cx="1799966" cy="115148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4000"/>
          </a:p>
        </p:txBody>
      </p:sp>
      <p:sp>
        <p:nvSpPr>
          <p:cNvPr id="109572" name="AutoShape 4"/>
          <p:cNvSpPr>
            <a:spLocks noChangeArrowheads="1"/>
          </p:cNvSpPr>
          <p:nvPr/>
        </p:nvSpPr>
        <p:spPr bwMode="auto">
          <a:xfrm>
            <a:off x="4714564" y="3357630"/>
            <a:ext cx="1799966" cy="115148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4000"/>
          </a:p>
        </p:txBody>
      </p:sp>
      <p:sp>
        <p:nvSpPr>
          <p:cNvPr id="109574" name="Freeform 6"/>
          <p:cNvSpPr/>
          <p:nvPr/>
        </p:nvSpPr>
        <p:spPr bwMode="auto">
          <a:xfrm>
            <a:off x="2475851" y="2514957"/>
            <a:ext cx="3024336" cy="842673"/>
          </a:xfrm>
          <a:custGeom>
            <a:avLst/>
            <a:gdLst>
              <a:gd name="T0" fmla="*/ 0 w 1872"/>
              <a:gd name="T1" fmla="*/ 160 h 160"/>
              <a:gd name="T2" fmla="*/ 480 w 1872"/>
              <a:gd name="T3" fmla="*/ 64 h 160"/>
              <a:gd name="T4" fmla="*/ 1344 w 1872"/>
              <a:gd name="T5" fmla="*/ 16 h 160"/>
              <a:gd name="T6" fmla="*/ 1872 w 1872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2" h="160">
                <a:moveTo>
                  <a:pt x="0" y="160"/>
                </a:moveTo>
                <a:cubicBezTo>
                  <a:pt x="128" y="124"/>
                  <a:pt x="256" y="88"/>
                  <a:pt x="480" y="64"/>
                </a:cubicBezTo>
                <a:cubicBezTo>
                  <a:pt x="704" y="40"/>
                  <a:pt x="1112" y="0"/>
                  <a:pt x="1344" y="16"/>
                </a:cubicBezTo>
                <a:cubicBezTo>
                  <a:pt x="1576" y="32"/>
                  <a:pt x="1724" y="96"/>
                  <a:pt x="1872" y="1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800"/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2204968" y="3517003"/>
            <a:ext cx="5895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000" dirty="0"/>
              <a:t>A</a:t>
            </a:r>
            <a:endParaRPr lang="en-US" altLang="ko-KR" sz="4000" dirty="0"/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5302720" y="3579431"/>
            <a:ext cx="586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000" dirty="0"/>
              <a:t>B</a:t>
            </a:r>
            <a:endParaRPr lang="en-US" altLang="ko-KR" sz="4000" dirty="0"/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835696" y="1982271"/>
            <a:ext cx="41912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400" dirty="0"/>
              <a:t>Event[condition]/action</a:t>
            </a:r>
            <a:endParaRPr lang="en-US" altLang="ko-KR" sz="2400" dirty="0"/>
          </a:p>
        </p:txBody>
      </p:sp>
      <p:sp>
        <p:nvSpPr>
          <p:cNvPr id="11" name="Rectangle 1026"/>
          <p:cNvSpPr txBox="1">
            <a:spLocks noChangeArrowheads="1"/>
          </p:cNvSpPr>
          <p:nvPr/>
        </p:nvSpPr>
        <p:spPr>
          <a:xfrm>
            <a:off x="1331640" y="188913"/>
            <a:ext cx="7612335" cy="9048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ko-KR" dirty="0" smtClean="0"/>
              <a:t>State Transition</a:t>
            </a:r>
            <a:endParaRPr lang="en-US" altLang="ko-KR" dirty="0"/>
          </a:p>
        </p:txBody>
      </p:sp>
      <p:sp>
        <p:nvSpPr>
          <p:cNvPr id="9" name="Arc 8"/>
          <p:cNvSpPr/>
          <p:nvPr/>
        </p:nvSpPr>
        <p:spPr bwMode="auto">
          <a:xfrm>
            <a:off x="1819261" y="3052830"/>
            <a:ext cx="281354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文本框 1"/>
          <p:cNvSpPr txBox="1"/>
          <p:nvPr/>
        </p:nvSpPr>
        <p:spPr>
          <a:xfrm>
            <a:off x="3609340" y="1663065"/>
            <a:ext cx="242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[]:</a:t>
            </a:r>
            <a:r>
              <a:rPr lang="zh-CN" altLang="en-US"/>
              <a:t>表示里面可有</a:t>
            </a:r>
            <a:r>
              <a:rPr lang="zh-CN" altLang="en-US"/>
              <a:t>可无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913" t="3900" r="7608" b="6460"/>
          <a:stretch>
            <a:fillRect/>
          </a:stretch>
        </p:blipFill>
        <p:spPr>
          <a:xfrm>
            <a:off x="2411730" y="4149090"/>
            <a:ext cx="3500120" cy="2367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75" y="332656"/>
            <a:ext cx="6840415" cy="762000"/>
          </a:xfrm>
        </p:spPr>
        <p:txBody>
          <a:bodyPr/>
          <a:lstStyle/>
          <a:p>
            <a:r>
              <a:rPr lang="en-US" altLang="ko-KR" dirty="0"/>
              <a:t>State Hierarchy</a:t>
            </a:r>
            <a:endParaRPr lang="en-US" altLang="ko-KR" dirty="0"/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336431" y="1371600"/>
            <a:ext cx="2672862" cy="2209800"/>
          </a:xfrm>
          <a:prstGeom prst="roundRect">
            <a:avLst>
              <a:gd name="adj" fmla="val 6481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800"/>
              <a:t>state1</a:t>
            </a:r>
            <a:endParaRPr lang="en-US" altLang="ko-KR" sz="1800"/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2461846" y="190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state2</a:t>
            </a:r>
            <a:endParaRPr lang="en-US" altLang="ko-KR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3165231" y="2819400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state4</a:t>
            </a:r>
            <a:endParaRPr lang="en-US" altLang="ko-KR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1617785" y="29718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state3</a:t>
            </a:r>
            <a:endParaRPr lang="en-US" altLang="ko-KR"/>
          </a:p>
        </p:txBody>
      </p:sp>
      <p:sp>
        <p:nvSpPr>
          <p:cNvPr id="37896" name="Arc 8"/>
          <p:cNvSpPr/>
          <p:nvPr/>
        </p:nvSpPr>
        <p:spPr bwMode="auto">
          <a:xfrm>
            <a:off x="2614246" y="1600200"/>
            <a:ext cx="281354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7" name="Freeform 9"/>
          <p:cNvSpPr/>
          <p:nvPr/>
        </p:nvSpPr>
        <p:spPr bwMode="auto">
          <a:xfrm>
            <a:off x="3376246" y="2159000"/>
            <a:ext cx="257908" cy="698500"/>
          </a:xfrm>
          <a:custGeom>
            <a:avLst/>
            <a:gdLst>
              <a:gd name="T0" fmla="*/ 0 w 176"/>
              <a:gd name="T1" fmla="*/ 0 h 440"/>
              <a:gd name="T2" fmla="*/ 112 w 176"/>
              <a:gd name="T3" fmla="*/ 144 h 440"/>
              <a:gd name="T4" fmla="*/ 136 w 176"/>
              <a:gd name="T5" fmla="*/ 200 h 440"/>
              <a:gd name="T6" fmla="*/ 152 w 176"/>
              <a:gd name="T7" fmla="*/ 248 h 440"/>
              <a:gd name="T8" fmla="*/ 176 w 176"/>
              <a:gd name="T9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440">
                <a:moveTo>
                  <a:pt x="0" y="0"/>
                </a:moveTo>
                <a:cubicBezTo>
                  <a:pt x="53" y="35"/>
                  <a:pt x="78" y="93"/>
                  <a:pt x="112" y="144"/>
                </a:cubicBezTo>
                <a:cubicBezTo>
                  <a:pt x="133" y="229"/>
                  <a:pt x="104" y="129"/>
                  <a:pt x="136" y="200"/>
                </a:cubicBezTo>
                <a:cubicBezTo>
                  <a:pt x="143" y="215"/>
                  <a:pt x="152" y="248"/>
                  <a:pt x="152" y="248"/>
                </a:cubicBezTo>
                <a:cubicBezTo>
                  <a:pt x="154" y="266"/>
                  <a:pt x="176" y="399"/>
                  <a:pt x="17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8" name="Freeform 10"/>
          <p:cNvSpPr/>
          <p:nvPr/>
        </p:nvSpPr>
        <p:spPr bwMode="auto">
          <a:xfrm>
            <a:off x="2543908" y="3086100"/>
            <a:ext cx="633046" cy="139700"/>
          </a:xfrm>
          <a:custGeom>
            <a:avLst/>
            <a:gdLst>
              <a:gd name="T0" fmla="*/ 432 w 432"/>
              <a:gd name="T1" fmla="*/ 0 h 88"/>
              <a:gd name="T2" fmla="*/ 328 w 432"/>
              <a:gd name="T3" fmla="*/ 16 h 88"/>
              <a:gd name="T4" fmla="*/ 168 w 432"/>
              <a:gd name="T5" fmla="*/ 64 h 88"/>
              <a:gd name="T6" fmla="*/ 0 w 432"/>
              <a:gd name="T7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88">
                <a:moveTo>
                  <a:pt x="432" y="0"/>
                </a:moveTo>
                <a:cubicBezTo>
                  <a:pt x="397" y="5"/>
                  <a:pt x="361" y="5"/>
                  <a:pt x="328" y="16"/>
                </a:cubicBezTo>
                <a:cubicBezTo>
                  <a:pt x="284" y="27"/>
                  <a:pt x="223" y="52"/>
                  <a:pt x="168" y="64"/>
                </a:cubicBezTo>
                <a:cubicBezTo>
                  <a:pt x="11" y="56"/>
                  <a:pt x="67" y="88"/>
                  <a:pt x="0" y="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9" name="Freeform 11"/>
          <p:cNvSpPr/>
          <p:nvPr/>
        </p:nvSpPr>
        <p:spPr bwMode="auto">
          <a:xfrm>
            <a:off x="1909397" y="2184400"/>
            <a:ext cx="556846" cy="787400"/>
          </a:xfrm>
          <a:custGeom>
            <a:avLst/>
            <a:gdLst>
              <a:gd name="T0" fmla="*/ 17 w 380"/>
              <a:gd name="T1" fmla="*/ 496 h 496"/>
              <a:gd name="T2" fmla="*/ 9 w 380"/>
              <a:gd name="T3" fmla="*/ 272 h 496"/>
              <a:gd name="T4" fmla="*/ 73 w 380"/>
              <a:gd name="T5" fmla="*/ 136 h 496"/>
              <a:gd name="T6" fmla="*/ 225 w 380"/>
              <a:gd name="T7" fmla="*/ 64 h 496"/>
              <a:gd name="T8" fmla="*/ 353 w 380"/>
              <a:gd name="T9" fmla="*/ 16 h 496"/>
              <a:gd name="T10" fmla="*/ 377 w 380"/>
              <a:gd name="T11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" h="496">
                <a:moveTo>
                  <a:pt x="17" y="496"/>
                </a:moveTo>
                <a:cubicBezTo>
                  <a:pt x="0" y="445"/>
                  <a:pt x="1" y="328"/>
                  <a:pt x="9" y="272"/>
                </a:cubicBezTo>
                <a:cubicBezTo>
                  <a:pt x="16" y="239"/>
                  <a:pt x="45" y="155"/>
                  <a:pt x="73" y="136"/>
                </a:cubicBezTo>
                <a:cubicBezTo>
                  <a:pt x="145" y="88"/>
                  <a:pt x="146" y="99"/>
                  <a:pt x="225" y="64"/>
                </a:cubicBezTo>
                <a:cubicBezTo>
                  <a:pt x="267" y="45"/>
                  <a:pt x="309" y="28"/>
                  <a:pt x="353" y="16"/>
                </a:cubicBezTo>
                <a:cubicBezTo>
                  <a:pt x="380" y="8"/>
                  <a:pt x="377" y="16"/>
                  <a:pt x="377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360985" y="1508126"/>
            <a:ext cx="3657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000">
                <a:latin typeface="Arial" panose="020B0604020202020204" pitchFamily="34" charset="0"/>
              </a:rPr>
              <a:t> </a:t>
            </a:r>
            <a:r>
              <a:rPr lang="en-US" altLang="ko-KR" sz="2000" i="1">
                <a:latin typeface="Arial" panose="020B0604020202020204" pitchFamily="34" charset="0"/>
              </a:rPr>
              <a:t>state2, state3</a:t>
            </a:r>
            <a:r>
              <a:rPr lang="en-US" altLang="ko-KR" sz="2000">
                <a:latin typeface="Arial" panose="020B0604020202020204" pitchFamily="34" charset="0"/>
              </a:rPr>
              <a:t>, and </a:t>
            </a:r>
            <a:r>
              <a:rPr lang="en-US" altLang="ko-KR" sz="2000" i="1">
                <a:latin typeface="Arial" panose="020B0604020202020204" pitchFamily="34" charset="0"/>
              </a:rPr>
              <a:t>state4</a:t>
            </a:r>
            <a:r>
              <a:rPr lang="en-US" altLang="ko-KR" sz="2000">
                <a:latin typeface="Arial" panose="020B0604020202020204" pitchFamily="34" charset="0"/>
              </a:rPr>
              <a:t> are XOR-children of state1</a:t>
            </a:r>
            <a:endParaRPr lang="en-US" altLang="ko-KR" sz="20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000">
                <a:latin typeface="Arial" panose="020B0604020202020204" pitchFamily="34" charset="0"/>
              </a:rPr>
              <a:t> if </a:t>
            </a:r>
            <a:r>
              <a:rPr lang="en-US" altLang="ko-KR" sz="2000" i="1">
                <a:latin typeface="Arial" panose="020B0604020202020204" pitchFamily="34" charset="0"/>
              </a:rPr>
              <a:t>state1</a:t>
            </a:r>
            <a:r>
              <a:rPr lang="en-US" altLang="ko-KR" sz="2000">
                <a:latin typeface="Arial" panose="020B0604020202020204" pitchFamily="34" charset="0"/>
              </a:rPr>
              <a:t> is the current state, only one of the XOR-children is the current state</a:t>
            </a:r>
            <a:endParaRPr lang="en-US" altLang="ko-KR"/>
          </a:p>
        </p:txBody>
      </p:sp>
      <p:sp>
        <p:nvSpPr>
          <p:cNvPr id="37901" name="AutoShape 13"/>
          <p:cNvSpPr>
            <a:spLocks noChangeArrowheads="1"/>
          </p:cNvSpPr>
          <p:nvPr/>
        </p:nvSpPr>
        <p:spPr bwMode="auto">
          <a:xfrm>
            <a:off x="1195754" y="3930650"/>
            <a:ext cx="2954215" cy="2286000"/>
          </a:xfrm>
          <a:prstGeom prst="roundRect">
            <a:avLst>
              <a:gd name="adj" fmla="val 6481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800"/>
              <a:t>state2                   state3</a:t>
            </a:r>
            <a:endParaRPr lang="en-US" altLang="ko-KR" sz="1800"/>
          </a:p>
        </p:txBody>
      </p:sp>
      <p:sp>
        <p:nvSpPr>
          <p:cNvPr id="37902" name="AutoShape 14"/>
          <p:cNvSpPr>
            <a:spLocks noChangeArrowheads="1"/>
          </p:cNvSpPr>
          <p:nvPr/>
        </p:nvSpPr>
        <p:spPr bwMode="auto">
          <a:xfrm>
            <a:off x="1477108" y="4716463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state4</a:t>
            </a:r>
            <a:endParaRPr lang="en-US" altLang="ko-KR"/>
          </a:p>
        </p:txBody>
      </p:sp>
      <p:sp>
        <p:nvSpPr>
          <p:cNvPr id="37903" name="AutoShape 15"/>
          <p:cNvSpPr>
            <a:spLocks noChangeArrowheads="1"/>
          </p:cNvSpPr>
          <p:nvPr/>
        </p:nvSpPr>
        <p:spPr bwMode="auto">
          <a:xfrm>
            <a:off x="1617785" y="5630863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state5</a:t>
            </a:r>
            <a:endParaRPr lang="en-US" altLang="ko-KR"/>
          </a:p>
        </p:txBody>
      </p:sp>
      <p:sp>
        <p:nvSpPr>
          <p:cNvPr id="37904" name="Arc 16"/>
          <p:cNvSpPr/>
          <p:nvPr/>
        </p:nvSpPr>
        <p:spPr bwMode="auto">
          <a:xfrm>
            <a:off x="1629508" y="4411663"/>
            <a:ext cx="281354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5" name="Freeform 17"/>
          <p:cNvSpPr/>
          <p:nvPr/>
        </p:nvSpPr>
        <p:spPr bwMode="auto">
          <a:xfrm>
            <a:off x="1758462" y="5199063"/>
            <a:ext cx="58615" cy="419100"/>
          </a:xfrm>
          <a:custGeom>
            <a:avLst/>
            <a:gdLst>
              <a:gd name="T0" fmla="*/ 0 w 40"/>
              <a:gd name="T1" fmla="*/ 0 h 264"/>
              <a:gd name="T2" fmla="*/ 8 w 40"/>
              <a:gd name="T3" fmla="*/ 208 h 264"/>
              <a:gd name="T4" fmla="*/ 40 w 40"/>
              <a:gd name="T5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4">
                <a:moveTo>
                  <a:pt x="0" y="0"/>
                </a:moveTo>
                <a:cubicBezTo>
                  <a:pt x="3" y="69"/>
                  <a:pt x="3" y="139"/>
                  <a:pt x="8" y="208"/>
                </a:cubicBezTo>
                <a:cubicBezTo>
                  <a:pt x="9" y="224"/>
                  <a:pt x="18" y="264"/>
                  <a:pt x="40" y="2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6" name="Freeform 18"/>
          <p:cNvSpPr/>
          <p:nvPr/>
        </p:nvSpPr>
        <p:spPr bwMode="auto">
          <a:xfrm>
            <a:off x="2145323" y="5173663"/>
            <a:ext cx="23446" cy="444500"/>
          </a:xfrm>
          <a:custGeom>
            <a:avLst/>
            <a:gdLst>
              <a:gd name="T0" fmla="*/ 0 w 16"/>
              <a:gd name="T1" fmla="*/ 280 h 280"/>
              <a:gd name="T2" fmla="*/ 16 w 16"/>
              <a:gd name="T3" fmla="*/ 208 h 280"/>
              <a:gd name="T4" fmla="*/ 0 w 16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80">
                <a:moveTo>
                  <a:pt x="0" y="280"/>
                </a:moveTo>
                <a:cubicBezTo>
                  <a:pt x="5" y="256"/>
                  <a:pt x="16" y="233"/>
                  <a:pt x="16" y="208"/>
                </a:cubicBezTo>
                <a:cubicBezTo>
                  <a:pt x="16" y="96"/>
                  <a:pt x="0" y="7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7" name="AutoShape 19"/>
          <p:cNvSpPr>
            <a:spLocks noChangeArrowheads="1"/>
          </p:cNvSpPr>
          <p:nvPr/>
        </p:nvSpPr>
        <p:spPr bwMode="auto">
          <a:xfrm>
            <a:off x="3094892" y="4640263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state6</a:t>
            </a:r>
            <a:endParaRPr lang="en-US" altLang="ko-KR"/>
          </a:p>
        </p:txBody>
      </p:sp>
      <p:sp>
        <p:nvSpPr>
          <p:cNvPr id="37908" name="AutoShape 20"/>
          <p:cNvSpPr>
            <a:spLocks noChangeArrowheads="1"/>
          </p:cNvSpPr>
          <p:nvPr/>
        </p:nvSpPr>
        <p:spPr bwMode="auto">
          <a:xfrm>
            <a:off x="3235569" y="5554663"/>
            <a:ext cx="77372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/>
              <a:t>state7</a:t>
            </a:r>
            <a:endParaRPr lang="en-US" altLang="ko-KR"/>
          </a:p>
        </p:txBody>
      </p:sp>
      <p:sp>
        <p:nvSpPr>
          <p:cNvPr id="37909" name="Arc 21"/>
          <p:cNvSpPr/>
          <p:nvPr/>
        </p:nvSpPr>
        <p:spPr bwMode="auto">
          <a:xfrm>
            <a:off x="3247292" y="4335463"/>
            <a:ext cx="281354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10" name="Freeform 22"/>
          <p:cNvSpPr/>
          <p:nvPr/>
        </p:nvSpPr>
        <p:spPr bwMode="auto">
          <a:xfrm>
            <a:off x="3376246" y="5122863"/>
            <a:ext cx="58615" cy="419100"/>
          </a:xfrm>
          <a:custGeom>
            <a:avLst/>
            <a:gdLst>
              <a:gd name="T0" fmla="*/ 0 w 40"/>
              <a:gd name="T1" fmla="*/ 0 h 264"/>
              <a:gd name="T2" fmla="*/ 8 w 40"/>
              <a:gd name="T3" fmla="*/ 208 h 264"/>
              <a:gd name="T4" fmla="*/ 40 w 40"/>
              <a:gd name="T5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4">
                <a:moveTo>
                  <a:pt x="0" y="0"/>
                </a:moveTo>
                <a:cubicBezTo>
                  <a:pt x="3" y="69"/>
                  <a:pt x="3" y="139"/>
                  <a:pt x="8" y="208"/>
                </a:cubicBezTo>
                <a:cubicBezTo>
                  <a:pt x="9" y="224"/>
                  <a:pt x="18" y="264"/>
                  <a:pt x="40" y="2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11" name="Freeform 23"/>
          <p:cNvSpPr/>
          <p:nvPr/>
        </p:nvSpPr>
        <p:spPr bwMode="auto">
          <a:xfrm>
            <a:off x="3763108" y="5097463"/>
            <a:ext cx="23446" cy="444500"/>
          </a:xfrm>
          <a:custGeom>
            <a:avLst/>
            <a:gdLst>
              <a:gd name="T0" fmla="*/ 0 w 16"/>
              <a:gd name="T1" fmla="*/ 280 h 280"/>
              <a:gd name="T2" fmla="*/ 16 w 16"/>
              <a:gd name="T3" fmla="*/ 208 h 280"/>
              <a:gd name="T4" fmla="*/ 0 w 16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80">
                <a:moveTo>
                  <a:pt x="0" y="280"/>
                </a:moveTo>
                <a:cubicBezTo>
                  <a:pt x="5" y="256"/>
                  <a:pt x="16" y="233"/>
                  <a:pt x="16" y="208"/>
                </a:cubicBezTo>
                <a:cubicBezTo>
                  <a:pt x="16" y="96"/>
                  <a:pt x="0" y="7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2743200" y="3962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1402565" y="3656292"/>
            <a:ext cx="8114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/>
              <a:t>state1</a:t>
            </a:r>
            <a:endParaRPr lang="en-US" altLang="ko-KR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V="1">
            <a:off x="1441938" y="37020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V="1">
            <a:off x="1441938" y="3700464"/>
            <a:ext cx="879231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2321169" y="37004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1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4360985" y="3886200"/>
            <a:ext cx="4097215" cy="2133600"/>
          </a:xfrm>
          <a:noFill/>
        </p:spPr>
        <p:txBody>
          <a:bodyPr/>
          <a:lstStyle/>
          <a:p>
            <a:r>
              <a:rPr lang="en-US" altLang="ko-KR" sz="2000" i="1" dirty="0"/>
              <a:t>state2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state3</a:t>
            </a:r>
            <a:r>
              <a:rPr lang="en-US" altLang="ko-KR" sz="2000" dirty="0"/>
              <a:t> are parallel children of </a:t>
            </a:r>
            <a:r>
              <a:rPr lang="en-US" altLang="ko-KR" sz="2000" i="1" dirty="0"/>
              <a:t>state1.</a:t>
            </a:r>
            <a:endParaRPr lang="en-US" altLang="ko-KR" sz="2000" dirty="0"/>
          </a:p>
          <a:p>
            <a:r>
              <a:rPr lang="en-US" altLang="ko-KR" sz="2000" i="1" dirty="0"/>
              <a:t>state4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state5</a:t>
            </a:r>
            <a:r>
              <a:rPr lang="en-US" altLang="ko-KR" sz="2000" dirty="0"/>
              <a:t> are </a:t>
            </a:r>
            <a:r>
              <a:rPr lang="en-US" altLang="ko-KR" sz="2000" dirty="0" err="1"/>
              <a:t>XOR</a:t>
            </a:r>
            <a:r>
              <a:rPr lang="en-US" altLang="ko-KR" sz="2000" dirty="0"/>
              <a:t>-children of </a:t>
            </a:r>
            <a:r>
              <a:rPr lang="en-US" altLang="ko-KR" sz="2000" i="1" dirty="0"/>
              <a:t>state2.</a:t>
            </a:r>
            <a:endParaRPr lang="en-US" altLang="ko-KR" sz="2000" dirty="0"/>
          </a:p>
          <a:p>
            <a:r>
              <a:rPr lang="en-US" altLang="ko-KR" sz="2000" dirty="0"/>
              <a:t>When </a:t>
            </a:r>
            <a:r>
              <a:rPr lang="en-US" altLang="ko-KR" sz="2000" i="1" dirty="0"/>
              <a:t>state1</a:t>
            </a:r>
            <a:r>
              <a:rPr lang="en-US" altLang="ko-KR" sz="2000" dirty="0"/>
              <a:t> is the current state, both </a:t>
            </a:r>
            <a:r>
              <a:rPr lang="en-US" altLang="ko-KR" sz="2000" i="1" dirty="0"/>
              <a:t>state2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state3</a:t>
            </a:r>
            <a:r>
              <a:rPr lang="en-US" altLang="ko-KR" sz="2000" dirty="0"/>
              <a:t> are the current </a:t>
            </a:r>
            <a:r>
              <a:rPr lang="en-US" altLang="ko-KR" sz="2000" dirty="0" smtClean="0"/>
              <a:t>states.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618" y="260648"/>
            <a:ext cx="7217822" cy="914400"/>
          </a:xfrm>
        </p:spPr>
        <p:txBody>
          <a:bodyPr/>
          <a:lstStyle/>
          <a:p>
            <a:r>
              <a:rPr lang="en-US" altLang="ko-KR" sz="4000" dirty="0"/>
              <a:t>Guard/Action Specification(GAS)</a:t>
            </a:r>
            <a:endParaRPr lang="en-US" altLang="ko-KR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809328"/>
            <a:ext cx="7416824" cy="4572000"/>
          </a:xfrm>
        </p:spPr>
        <p:txBody>
          <a:bodyPr/>
          <a:lstStyle/>
          <a:p>
            <a:r>
              <a:rPr lang="en-US" altLang="ko-KR" dirty="0"/>
              <a:t>GAS is used in many parts of the </a:t>
            </a:r>
            <a:r>
              <a:rPr lang="en-US" altLang="ko-KR" dirty="0" smtClean="0"/>
              <a:t>Statechart specifications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GAS action is executed if the guard is satisfied.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Guard = </a:t>
            </a:r>
            <a:r>
              <a:rPr lang="en-US" altLang="ko-KR" dirty="0" err="1"/>
              <a:t>event_spec</a:t>
            </a:r>
            <a:r>
              <a:rPr lang="en-US" altLang="ko-KR" dirty="0"/>
              <a:t>[</a:t>
            </a:r>
            <a:r>
              <a:rPr lang="en-US" altLang="ko-KR" dirty="0" err="1"/>
              <a:t>condition_spec</a:t>
            </a:r>
            <a:r>
              <a:rPr lang="en-US" altLang="ko-KR" dirty="0"/>
              <a:t>]</a:t>
            </a:r>
            <a:br>
              <a:rPr lang="en-US" altLang="ko-KR" dirty="0"/>
            </a:b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03385" y="16764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sz="2800" dirty="0" smtClean="0">
                <a:latin typeface="Arial" panose="020B0604020202020204" pitchFamily="34" charset="0"/>
              </a:rPr>
              <a:t>Expression </a:t>
            </a:r>
            <a:r>
              <a:rPr lang="en-US" altLang="ko-KR" sz="2800" dirty="0">
                <a:latin typeface="Arial" panose="020B0604020202020204" pitchFamily="34" charset="0"/>
              </a:rPr>
              <a:t>in the form of the parentheses, &amp;(and)’s and |(or)’s of events</a:t>
            </a:r>
            <a:endParaRPr lang="en-US" altLang="ko-KR" sz="2800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sz="2800" dirty="0">
                <a:latin typeface="Arial" panose="020B0604020202020204" pitchFamily="34" charset="0"/>
              </a:rPr>
              <a:t>S</a:t>
            </a:r>
            <a:r>
              <a:rPr lang="en-US" altLang="ko-KR" sz="2800" dirty="0" smtClean="0">
                <a:latin typeface="Arial" panose="020B0604020202020204" pitchFamily="34" charset="0"/>
              </a:rPr>
              <a:t>atisfied </a:t>
            </a:r>
            <a:r>
              <a:rPr lang="en-US" altLang="ko-KR" sz="2800" dirty="0">
                <a:latin typeface="Arial" panose="020B0604020202020204" pitchFamily="34" charset="0"/>
              </a:rPr>
              <a:t>when the given combination of the events is occurred </a:t>
            </a:r>
            <a:r>
              <a:rPr lang="en-US" altLang="ko-KR" sz="2800" i="1" dirty="0">
                <a:latin typeface="Arial" panose="020B0604020202020204" pitchFamily="34" charset="0"/>
              </a:rPr>
              <a:t>at that moment</a:t>
            </a:r>
            <a:endParaRPr lang="en-US" altLang="ko-KR" sz="2800" i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sz="2800" dirty="0">
                <a:latin typeface="Arial" panose="020B0604020202020204" pitchFamily="34" charset="0"/>
              </a:rPr>
              <a:t>Events are instantaneous, that is, it should be sensed when occurred</a:t>
            </a:r>
            <a:r>
              <a:rPr lang="en-US" altLang="ko-KR" sz="2800" dirty="0" smtClean="0">
                <a:latin typeface="Arial" panose="020B0604020202020204" pitchFamily="34" charset="0"/>
              </a:rPr>
              <a:t>.</a:t>
            </a:r>
            <a:endParaRPr lang="en-US" altLang="ko-KR" sz="2800" dirty="0">
              <a:latin typeface="Arial" panose="020B0604020202020204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title"/>
          </p:nvPr>
        </p:nvSpPr>
        <p:spPr>
          <a:xfrm>
            <a:off x="1547664" y="609600"/>
            <a:ext cx="6857782" cy="659160"/>
          </a:xfrm>
          <a:noFill/>
        </p:spPr>
        <p:txBody>
          <a:bodyPr/>
          <a:lstStyle/>
          <a:p>
            <a:r>
              <a:rPr lang="en-US" altLang="ko-KR" dirty="0"/>
              <a:t>Event Specification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Condition Specification</a:t>
            </a:r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Expression </a:t>
            </a:r>
            <a:r>
              <a:rPr lang="en-US" altLang="ko-KR" dirty="0"/>
              <a:t>in the form of the &amp;(and)’s and |(or)’s of conditions</a:t>
            </a:r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4365,&quot;width&quot;:8385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73f1c98b-3a6c-4a56-80a3-a8ed81ddb1d8"/>
  <p:tag name="COMMONDATA" val="eyJoZGlkIjoiNzY3ZmQyNGM1MWJhYjJhYzU3NTJjZTdiYzk3YzRhOGI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10336</Words>
  <Application>WPS 演示</Application>
  <PresentationFormat>全屏显示(4:3)</PresentationFormat>
  <Paragraphs>686</Paragraphs>
  <Slides>38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Tahoma</vt:lpstr>
      <vt:lpstr>굴림</vt:lpstr>
      <vt:lpstr>Malgun Gothic</vt:lpstr>
      <vt:lpstr>微软雅黑</vt:lpstr>
      <vt:lpstr>Arial Unicode MS</vt:lpstr>
      <vt:lpstr>Calibri</vt:lpstr>
      <vt:lpstr>Palatino Linotype</vt:lpstr>
      <vt:lpstr>Monotype Sorts</vt:lpstr>
      <vt:lpstr>Wingdings</vt:lpstr>
      <vt:lpstr>Blends</vt:lpstr>
      <vt:lpstr>PBrush</vt:lpstr>
      <vt:lpstr>SCC204 Software Design</vt:lpstr>
      <vt:lpstr>Objectives</vt:lpstr>
      <vt:lpstr>Statecharts    </vt:lpstr>
      <vt:lpstr>Statechart Objects</vt:lpstr>
      <vt:lpstr>PowerPoint 演示文稿</vt:lpstr>
      <vt:lpstr>State Hierarchy</vt:lpstr>
      <vt:lpstr>Guard/Action Specification(GAS)</vt:lpstr>
      <vt:lpstr>Event Specification</vt:lpstr>
      <vt:lpstr>Condition Specification</vt:lpstr>
      <vt:lpstr>Action Specification</vt:lpstr>
      <vt:lpstr>Transition Texts</vt:lpstr>
      <vt:lpstr>Condition Connector</vt:lpstr>
      <vt:lpstr>Syntactic Rules</vt:lpstr>
      <vt:lpstr>Syntactic Rules (cont’d)</vt:lpstr>
      <vt:lpstr>Operational Semantics</vt:lpstr>
      <vt:lpstr>A Short Question…</vt:lpstr>
      <vt:lpstr>PowerPoint 演示文稿</vt:lpstr>
      <vt:lpstr>Exercise: Automated Passenger Train Service</vt:lpstr>
      <vt:lpstr>Task</vt:lpstr>
      <vt:lpstr>Candidate States</vt:lpstr>
      <vt:lpstr>Possible Solution: (a)</vt:lpstr>
      <vt:lpstr>Possible Solution: (b)</vt:lpstr>
      <vt:lpstr>How to implement this in an OO language?</vt:lpstr>
      <vt:lpstr>With switch statements</vt:lpstr>
      <vt:lpstr>Make events method calls…</vt:lpstr>
      <vt:lpstr>one object for each state…</vt:lpstr>
      <vt:lpstr>State pattern implementation (1)</vt:lpstr>
      <vt:lpstr>State pattern implementation (2)</vt:lpstr>
      <vt:lpstr>State pattern implementation (3)</vt:lpstr>
      <vt:lpstr>State Pattern</vt:lpstr>
      <vt:lpstr>Participants</vt:lpstr>
      <vt:lpstr>State Pattern structure</vt:lpstr>
      <vt:lpstr>Consequences</vt:lpstr>
      <vt:lpstr>Hierarchy in State Pattern</vt:lpstr>
      <vt:lpstr>State Table Pattern</vt:lpstr>
      <vt:lpstr>Implementing UML State Diagrams</vt:lpstr>
      <vt:lpstr>Learning outcomes</vt:lpstr>
      <vt:lpstr>PowerPoint 演示文稿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CSc161 Software Quality</dc:title>
  <dc:creator>Ian Warren</dc:creator>
  <cp:lastModifiedBy>.</cp:lastModifiedBy>
  <cp:revision>405</cp:revision>
  <cp:lastPrinted>2015-12-05T16:04:00Z</cp:lastPrinted>
  <dcterms:created xsi:type="dcterms:W3CDTF">2003-10-01T12:02:00Z</dcterms:created>
  <dcterms:modified xsi:type="dcterms:W3CDTF">2022-12-29T14:29:09Z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63B174957E1D42258B52E037FCB57F7C</vt:lpwstr>
  </property>
  <property fmtid="{D5CDD505-2E9C-101B-9397-08002B2CF9AE}" pid="3" name="KSOProductBuildVer">
    <vt:lpwstr>2052-11.1.0.12980</vt:lpwstr>
  </property>
</Properties>
</file>