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56" r:id="rId5"/>
    <p:sldId id="358" r:id="rId6"/>
    <p:sldId id="374" r:id="rId7"/>
    <p:sldId id="380" r:id="rId8"/>
    <p:sldId id="379" r:id="rId9"/>
  </p:sldIdLst>
  <p:sldSz cx="9144000" cy="6858000" type="screen4x3"/>
  <p:notesSz cx="6797675" cy="9928225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39" autoAdjust="0"/>
    <p:restoredTop sz="92111" autoAdjust="0"/>
  </p:normalViewPr>
  <p:slideViewPr>
    <p:cSldViewPr showGuides="1">
      <p:cViewPr varScale="1">
        <p:scale>
          <a:sx n="92" d="100"/>
          <a:sy n="92" d="100"/>
        </p:scale>
        <p:origin x="810" y="84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30" tIns="44115" rIns="88230" bIns="44115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6" y="0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30" tIns="44115" rIns="88230" bIns="44115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30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30" tIns="44115" rIns="88230" bIns="44115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6" y="9430830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30" tIns="44115" rIns="88230" bIns="44115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45D78EDC-AD52-47C3-B1AC-E2FF6D0C7FB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30" tIns="44115" rIns="88230" bIns="44115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6" y="0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30" tIns="44115" rIns="88230" bIns="44115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30" tIns="44115" rIns="88230" bIns="4411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30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30" tIns="44115" rIns="88230" bIns="44115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6" y="9430830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30" tIns="44115" rIns="88230" bIns="44115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868529EA-1F61-4865-8C9D-2D28EC455BB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B55FBB-C004-4B37-88B4-C01893366D28}" type="slidenum">
              <a:rPr lang="en-US"/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AFE4A6-696E-4A16-A03C-39D327EA0FD6}" type="slidenum">
              <a:rPr lang="en-US" sz="1200"/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AFE4A6-696E-4A16-A03C-39D327EA0FD6}" type="slidenum">
              <a:rPr lang="en-US" sz="1200"/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AFE4A6-696E-4A16-A03C-39D327EA0FD6}" type="slidenum">
              <a:rPr lang="en-US" sz="1200"/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/>
          <p:nvPr/>
        </p:nvGrpSpPr>
        <p:grpSpPr bwMode="auto">
          <a:xfrm>
            <a:off x="0" y="1341438"/>
            <a:ext cx="9009063" cy="1052512"/>
            <a:chOff x="0" y="1536"/>
            <a:chExt cx="5675" cy="663"/>
          </a:xfrm>
        </p:grpSpPr>
        <p:grpSp>
          <p:nvGrpSpPr>
            <p:cNvPr id="58371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417513" y="5159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5159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9382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1225" y="938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865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442913" y="1198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904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7338"/>
            <a:ext cx="7772400" cy="4575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zjy@bjtu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692150"/>
            <a:ext cx="7772400" cy="1462088"/>
          </a:xfrm>
        </p:spPr>
        <p:txBody>
          <a:bodyPr/>
          <a:lstStyle/>
          <a:p>
            <a:r>
              <a:rPr lang="en-GB" sz="4800" dirty="0" smtClean="0"/>
              <a:t>SCC204 </a:t>
            </a:r>
            <a:r>
              <a:rPr lang="en-GB" altLang="ko-KR" sz="4800" dirty="0">
                <a:ea typeface="굴림" pitchFamily="50" charset="-127"/>
              </a:rPr>
              <a:t>Software </a:t>
            </a:r>
            <a:r>
              <a:rPr lang="en-GB" altLang="ko-KR" sz="4800" dirty="0" smtClean="0">
                <a:ea typeface="굴림" pitchFamily="50" charset="-127"/>
              </a:rPr>
              <a:t>Design</a:t>
            </a:r>
            <a:endParaRPr lang="en-US" sz="4800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6631" y="2708920"/>
            <a:ext cx="6250737" cy="374491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/>
              <a:t>State Diagram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Zhang </a:t>
            </a:r>
            <a:r>
              <a:rPr lang="en-GB" dirty="0" err="1" smtClean="0"/>
              <a:t>Jinyu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sz="2000" dirty="0" smtClean="0">
                <a:ea typeface="굴림" pitchFamily="50" charset="-127"/>
                <a:hlinkClick r:id="rId1"/>
              </a:rPr>
              <a:t>zjy</a:t>
            </a:r>
            <a:r>
              <a:rPr lang="en-GB" sz="2000" dirty="0" smtClean="0">
                <a:hlinkClick r:id="rId1"/>
              </a:rPr>
              <a:t>@bjtu.edu.cn</a:t>
            </a: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Your Tasks</a:t>
            </a:r>
            <a:endParaRPr lang="en-US" sz="4000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352928" cy="4575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4400" dirty="0" smtClean="0"/>
              <a:t>Analyse the requirements and develop:</a:t>
            </a:r>
            <a:endParaRPr lang="en-GB" sz="4400" dirty="0" smtClean="0"/>
          </a:p>
          <a:p>
            <a:pPr lvl="1">
              <a:lnSpc>
                <a:spcPct val="90000"/>
              </a:lnSpc>
            </a:pPr>
            <a:r>
              <a:rPr lang="en-GB" sz="3200" dirty="0" smtClean="0"/>
              <a:t>Statechart</a:t>
            </a:r>
            <a:endParaRPr lang="en-GB" sz="3200" dirty="0" smtClean="0"/>
          </a:p>
          <a:p>
            <a:pPr lvl="1">
              <a:lnSpc>
                <a:spcPct val="90000"/>
              </a:lnSpc>
            </a:pPr>
            <a:r>
              <a:rPr lang="en-GB" sz="3200" dirty="0" smtClean="0"/>
              <a:t>Class diagram (State pattern)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9443" y="260648"/>
            <a:ext cx="7793037" cy="904875"/>
          </a:xfrm>
        </p:spPr>
        <p:txBody>
          <a:bodyPr/>
          <a:lstStyle/>
          <a:p>
            <a:r>
              <a:rPr lang="en-GB" sz="3600" dirty="0" smtClean="0"/>
              <a:t>A Case Study: Microwave Oven</a:t>
            </a:r>
            <a:endParaRPr lang="en-US" sz="3600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352928" cy="4575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To </a:t>
            </a:r>
            <a:r>
              <a:rPr lang="en-GB" dirty="0" smtClean="0"/>
              <a:t>start cooking, a user enters </a:t>
            </a:r>
            <a:r>
              <a:rPr lang="en-GB" dirty="0"/>
              <a:t>the amount of </a:t>
            </a:r>
            <a:r>
              <a:rPr lang="en-GB" dirty="0" smtClean="0"/>
              <a:t>time by pressing </a:t>
            </a:r>
            <a:r>
              <a:rPr lang="en-GB" u="sng" dirty="0" smtClean="0"/>
              <a:t>Digit</a:t>
            </a:r>
            <a:r>
              <a:rPr lang="en-GB" dirty="0" smtClean="0"/>
              <a:t> and puts food on the tray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The user closes the door and presses </a:t>
            </a:r>
            <a:r>
              <a:rPr lang="en-GB" u="sng" dirty="0" smtClean="0"/>
              <a:t>Start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If the user opens the door while cooking, the oven is suspended.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The oven resumes cooking, when the door is closed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To cancel cooking, press </a:t>
            </a:r>
            <a:r>
              <a:rPr lang="en-GB" u="sng" dirty="0" smtClean="0"/>
              <a:t>Stop</a:t>
            </a:r>
            <a:endParaRPr lang="en-GB" u="sng" dirty="0" smtClean="0"/>
          </a:p>
          <a:p>
            <a:pPr>
              <a:lnSpc>
                <a:spcPct val="90000"/>
              </a:lnSpc>
            </a:pPr>
            <a:r>
              <a:rPr lang="en-US" u="sng" dirty="0" smtClean="0"/>
              <a:t>You CAN have a weight sensor!</a:t>
            </a: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A Use Case: Cook Food</a:t>
            </a:r>
            <a:endParaRPr lang="en-US" sz="3600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84784"/>
            <a:ext cx="7488832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Use Case Model for Microwave </a:t>
            </a:r>
            <a:r>
              <a:rPr lang="en-GB" sz="2400" dirty="0" smtClean="0"/>
              <a:t>Oven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Use case name: Cook Food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Summary</a:t>
            </a:r>
            <a:r>
              <a:rPr lang="en-GB" sz="2400" dirty="0"/>
              <a:t>: User puts food in oven, and microwave oven cooks food.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Primary Actor: </a:t>
            </a:r>
            <a:r>
              <a:rPr lang="en-GB" sz="2400" dirty="0"/>
              <a:t>User </a:t>
            </a:r>
            <a:endParaRPr lang="en-GB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Secondary Actor: None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Precondition: Microwave oven is idle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Description: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1. User opens the door, puts food in the oven, and closes the door.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2. User presses the </a:t>
            </a:r>
            <a:r>
              <a:rPr lang="en-GB" sz="2400" dirty="0" smtClean="0"/>
              <a:t>Digit button to set the cooking time.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3. </a:t>
            </a:r>
            <a:r>
              <a:rPr lang="en-GB" sz="2400" dirty="0" smtClean="0"/>
              <a:t>User presses </a:t>
            </a:r>
            <a:r>
              <a:rPr lang="en-GB" sz="2400" dirty="0"/>
              <a:t>the Start </a:t>
            </a:r>
            <a:r>
              <a:rPr lang="en-GB" sz="2400" dirty="0" smtClean="0"/>
              <a:t>button</a:t>
            </a:r>
            <a:r>
              <a:rPr lang="en-GB" sz="2400" dirty="0"/>
              <a:t>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4. </a:t>
            </a:r>
            <a:r>
              <a:rPr lang="en-GB" sz="2400" dirty="0"/>
              <a:t>System starts cooking the food.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5. </a:t>
            </a:r>
            <a:r>
              <a:rPr lang="en-GB" sz="2400" dirty="0"/>
              <a:t>System continually displays the </a:t>
            </a:r>
            <a:r>
              <a:rPr lang="en-GB" sz="2400" dirty="0" smtClean="0"/>
              <a:t>remaining cooking time.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6. </a:t>
            </a:r>
            <a:r>
              <a:rPr lang="en-GB" sz="2400" dirty="0"/>
              <a:t>The timer elapses and notifies the system.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7. </a:t>
            </a:r>
            <a:r>
              <a:rPr lang="en-GB" sz="2400" dirty="0"/>
              <a:t>System stops cooking the food and displays the end message.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8. </a:t>
            </a:r>
            <a:r>
              <a:rPr lang="en-GB" sz="2400" dirty="0"/>
              <a:t>User opens the door, removes food from the oven, and closes the door.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9. </a:t>
            </a:r>
            <a:r>
              <a:rPr lang="en-GB" sz="2400" dirty="0"/>
              <a:t>System clears the display.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Alternatives</a:t>
            </a:r>
            <a:r>
              <a:rPr lang="en-GB" sz="2400" dirty="0"/>
              <a:t>: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1.a: User </a:t>
            </a:r>
            <a:r>
              <a:rPr lang="en-GB" sz="2400" dirty="0"/>
              <a:t>presses Start when the door is open. System does not start cooking.</a:t>
            </a: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smtClean="0"/>
              <a:t>6.a: User opens the door. System is suspended.</a:t>
            </a:r>
            <a:endParaRPr lang="en-GB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6.b: User closes the door. System is resumed. Go to 5.</a:t>
            </a:r>
            <a:endParaRPr lang="en-GB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Exceptions:</a:t>
            </a: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5.a: User press the Stop button. System is idle. 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 err="1" smtClean="0"/>
              <a:t>Postcondition</a:t>
            </a:r>
            <a:r>
              <a:rPr lang="en-GB" sz="2400" dirty="0"/>
              <a:t>: Microwave oven has cooked the food.</a:t>
            </a:r>
            <a:endParaRPr lang="en-US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549265" y="2277110"/>
            <a:ext cx="2355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heavy day:</a:t>
            </a:r>
            <a:r>
              <a:rPr lang="zh-CN" altLang="en-US" sz="1000"/>
              <a:t>正常流程</a:t>
            </a:r>
            <a:r>
              <a:rPr lang="en-US" altLang="zh-CN" sz="1000"/>
              <a:t> </a:t>
            </a:r>
            <a:r>
              <a:rPr lang="zh-CN" altLang="en-US" sz="1000">
                <a:ea typeface="宋体" panose="02010600030101010101" pitchFamily="2" charset="-122"/>
              </a:rPr>
              <a:t>（考试有）</a:t>
            </a:r>
            <a:endParaRPr lang="zh-CN" altLang="en-US" sz="1000"/>
          </a:p>
          <a:p>
            <a:r>
              <a:rPr lang="en-US" altLang="zh-CN" sz="1000"/>
              <a:t>green filled:</a:t>
            </a:r>
            <a:r>
              <a:rPr lang="zh-CN" altLang="en-US" sz="1000"/>
              <a:t>在新系统开发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1340485"/>
            <a:ext cx="7544435" cy="4707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8040" y="1196975"/>
            <a:ext cx="7915275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c8dbac97-910f-49d4-878f-d39dbb75fcd9"/>
  <p:tag name="COMMONDATA" val="eyJoZGlkIjoiNzY3ZmQyNGM1MWJhYjJhYzU3NTJjZTdiYzk3YzRhOGI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WPS 演示</Application>
  <PresentationFormat>全屏显示(4:3)</PresentationFormat>
  <Paragraphs>59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Tahoma</vt:lpstr>
      <vt:lpstr>굴림</vt:lpstr>
      <vt:lpstr>Malgun Gothic</vt:lpstr>
      <vt:lpstr>Times New Roman</vt:lpstr>
      <vt:lpstr>微软雅黑</vt:lpstr>
      <vt:lpstr>Arial Unicode MS</vt:lpstr>
      <vt:lpstr>Calibri</vt:lpstr>
      <vt:lpstr>Blends</vt:lpstr>
      <vt:lpstr>SCC204 Software Design</vt:lpstr>
      <vt:lpstr>Your Tasks</vt:lpstr>
      <vt:lpstr>A Case Study: Microwave Oven</vt:lpstr>
      <vt:lpstr>A Use Case: Cook Food</vt:lpstr>
      <vt:lpstr>PowerPoint 演示文稿</vt:lpstr>
      <vt:lpstr>PowerPoint 演示文稿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CSc161 Software Quality</dc:title>
  <dc:creator>Ian Warren</dc:creator>
  <cp:lastModifiedBy>.</cp:lastModifiedBy>
  <cp:revision>408</cp:revision>
  <cp:lastPrinted>2014-12-04T14:47:00Z</cp:lastPrinted>
  <dcterms:created xsi:type="dcterms:W3CDTF">2003-10-01T12:02:00Z</dcterms:created>
  <dcterms:modified xsi:type="dcterms:W3CDTF">2022-12-29T14:29:07Z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0E4373D0A7E64CC5BD51A52D5FF77B7A</vt:lpwstr>
  </property>
  <property fmtid="{D5CDD505-2E9C-101B-9397-08002B2CF9AE}" pid="3" name="KSOProductBuildVer">
    <vt:lpwstr>2052-11.1.0.12980</vt:lpwstr>
  </property>
</Properties>
</file>