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9" r:id="rId3"/>
    <p:sldId id="356" r:id="rId4"/>
    <p:sldId id="357" r:id="rId5"/>
    <p:sldId id="359" r:id="rId6"/>
    <p:sldId id="360" r:id="rId7"/>
    <p:sldId id="361" r:id="rId8"/>
  </p:sldIdLst>
  <p:sldSz cx="9144000" cy="6858000" type="screen4x3"/>
  <p:notesSz cx="6797675" cy="9928225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7" d="100"/>
          <a:sy n="97" d="100"/>
        </p:scale>
        <p:origin x="216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 showMasterSp="0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4" y="132965"/>
            <a:ext cx="7848872" cy="666328"/>
          </a:xfrm>
        </p:spPr>
        <p:txBody>
          <a:bodyPr/>
          <a:lstStyle/>
          <a:p>
            <a:pPr algn="ctr"/>
            <a:r>
              <a:rPr lang="en-GB" sz="3200" u="sng" dirty="0" smtClean="0"/>
              <a:t>‘</a:t>
            </a:r>
            <a:r>
              <a:rPr lang="en-GB" sz="3200" i="1" u="sng" dirty="0" smtClean="0"/>
              <a:t>S</a:t>
            </a:r>
            <a:r>
              <a:rPr lang="en-US" altLang="en-GB" sz="3200" i="1" u="sng" dirty="0" smtClean="0"/>
              <a:t>tudent Attendance System</a:t>
            </a:r>
            <a:r>
              <a:rPr lang="en-GB" sz="3200" u="sng" dirty="0" smtClean="0"/>
              <a:t>’ use cases</a:t>
            </a:r>
            <a:endParaRPr lang="en-US" sz="3200" u="sng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692785"/>
            <a:ext cx="8320405" cy="606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88641"/>
          <a:ext cx="8686800" cy="562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/>
                        <a:t>Recognize Phone Number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Student Attendance System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S</a:t>
                      </a:r>
                      <a:r>
                        <a:rPr lang="en-US" sz="1700" i="1" dirty="0"/>
                        <a:t>ensor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None</a:t>
                      </a:r>
                      <a:endParaRPr lang="en-US" sz="1700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Sensor </a:t>
                      </a:r>
                      <a:r>
                        <a:rPr lang="en-US" sz="1700" dirty="0"/>
                        <a:t>intends to recognize the phone number passing the door within a limited range</a:t>
                      </a:r>
                      <a:endParaRPr lang="en-US" sz="1700" dirty="0"/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 Each door of every classroom is installed a sensor</a:t>
                      </a:r>
                      <a:endParaRPr lang="en-US" sz="1700" dirty="0"/>
                    </a:p>
                    <a:p>
                      <a:r>
                        <a:rPr lang="en-US" sz="1700" dirty="0"/>
                        <a:t>2. Every student has phone number</a:t>
                      </a:r>
                      <a:endParaRPr lang="en-US" sz="1700" dirty="0"/>
                    </a:p>
                  </a:txBody>
                  <a:tcPr/>
                </a:tc>
              </a:tr>
              <a:tr h="90297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en-GB" sz="1700" u="none" baseline="0" dirty="0" smtClean="0"/>
                        <a:t>Students pass door with phone number.</a:t>
                      </a:r>
                      <a:endParaRPr lang="en-US" alt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en-GB" sz="1700" u="none" baseline="0" dirty="0" smtClean="0"/>
                        <a:t>Sensor recognizes phone number within a limited range</a:t>
                      </a:r>
                      <a:endParaRPr lang="en-US" alt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en-GB" sz="1700" dirty="0" smtClean="0">
                          <a:sym typeface="+mn-ea"/>
                        </a:rPr>
                        <a:t>Sensor records phone number</a:t>
                      </a:r>
                      <a:endParaRPr lang="en-US" altLang="en-GB" sz="170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3a. </a:t>
                      </a:r>
                      <a:r>
                        <a:rPr lang="en-US" altLang="en-GB" sz="1700" dirty="0" smtClean="0">
                          <a:sym typeface="+mn-ea"/>
                        </a:rPr>
                        <a:t>Seneor records phone number type</a:t>
                      </a:r>
                      <a:endParaRPr lang="en-US" altLang="en-GB" sz="1700" u="none" baseline="0" dirty="0" smtClean="0"/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2a: Phone number is broken and can’t be recognized</a:t>
                      </a:r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Phone number is recognized by </a:t>
                      </a:r>
                      <a:r>
                        <a:rPr lang="en-US" sz="1700" i="1" dirty="0">
                          <a:sym typeface="+mn-ea"/>
                        </a:rPr>
                        <a:t>Sensor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88595"/>
          <a:ext cx="8686800" cy="6630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230"/>
                <a:gridCol w="6719570"/>
              </a:tblGrid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/>
                        <a:t>Record Time</a:t>
                      </a:r>
                      <a:endParaRPr lang="en-US" sz="1700" b="1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Student Attendance System</a:t>
                      </a:r>
                      <a:endParaRPr lang="en-US" sz="1700" b="1" dirty="0"/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Student Attendance Machine</a:t>
                      </a:r>
                      <a:endParaRPr lang="en-US" sz="1700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Educational Management System</a:t>
                      </a:r>
                      <a:endParaRPr lang="en-US" sz="1700" i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Student Attendance Machine </a:t>
                      </a:r>
                      <a:r>
                        <a:rPr lang="en-US" sz="1700" dirty="0"/>
                        <a:t>intends to record the arriving time and departure time of each phone number and then pass them to the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endParaRPr lang="en-US" sz="1700" dirty="0"/>
                    </a:p>
                  </a:txBody>
                  <a:tcPr/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Sensor has recogized every phone number</a:t>
                      </a:r>
                      <a:endParaRPr lang="en-US" sz="1700" dirty="0"/>
                    </a:p>
                  </a:txBody>
                  <a:tcPr/>
                </a:tc>
              </a:tr>
              <a:tr h="190500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en-GB" sz="1700" u="none" baseline="0" dirty="0" smtClean="0"/>
                        <a:t>Sensors send phone number to s</a:t>
                      </a:r>
                      <a:r>
                        <a:rPr lang="en-US" sz="1700" dirty="0">
                          <a:sym typeface="+mn-ea"/>
                        </a:rPr>
                        <a:t>tudent attendance machine</a:t>
                      </a:r>
                      <a:endParaRPr lang="en-US" sz="1700" dirty="0">
                        <a:sym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dirty="0">
                          <a:sym typeface="+mn-ea"/>
                        </a:rPr>
                        <a:t>Student attendance machine receives phone number and </a:t>
                      </a:r>
                      <a:r>
                        <a:rPr lang="en-US" sz="1700" dirty="0">
                          <a:sym typeface="+mn-ea"/>
                        </a:rPr>
                        <a:t>record the arriving time and departure time of each phone number according timetable.</a:t>
                      </a:r>
                      <a:endParaRPr lang="en-US" sz="1700" dirty="0">
                        <a:sym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dirty="0">
                          <a:sym typeface="+mn-ea"/>
                        </a:rPr>
                        <a:t>Student attendance machine </a:t>
                      </a:r>
                      <a:r>
                        <a:rPr lang="en-US" sz="1700" dirty="0">
                          <a:sym typeface="+mn-ea"/>
                        </a:rPr>
                        <a:t>passes related information to the educational management system</a:t>
                      </a:r>
                      <a:endParaRPr lang="en-US" sz="1700" dirty="0"/>
                    </a:p>
                    <a:p>
                      <a:pPr indent="0">
                        <a:buNone/>
                      </a:pPr>
                      <a:endParaRPr lang="en-US" altLang="en-GB" sz="1700" u="none" baseline="0" dirty="0" smtClean="0"/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3a.E</a:t>
                      </a:r>
                      <a:r>
                        <a:rPr lang="en-US" sz="1700" dirty="0">
                          <a:sym typeface="+mn-ea"/>
                        </a:rPr>
                        <a:t>ducational management system backs up the data</a:t>
                      </a:r>
                      <a:endParaRPr lang="en-US" sz="17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3a. The capacity of </a:t>
                      </a:r>
                      <a:r>
                        <a:rPr lang="en-US" sz="1700" dirty="0">
                          <a:sym typeface="+mn-ea"/>
                        </a:rPr>
                        <a:t>educational management system is full. It can’t accept anymore information.</a:t>
                      </a:r>
                      <a:endParaRPr lang="en-US" sz="1700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The arriving time and departure time of each phone number are paseds to the educational management system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88641"/>
          <a:ext cx="8686800" cy="654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305"/>
                <a:gridCol w="6754495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/>
                        <a:t>Evaluate and mark attendance state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Student Attendance System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</a:t>
                      </a:r>
                      <a:r>
                        <a:rPr lang="en-US" altLang="en-GB" sz="1700" dirty="0" smtClean="0"/>
                        <a:t>y </a:t>
                      </a:r>
                      <a:r>
                        <a:rPr lang="en-GB" sz="1700" dirty="0" smtClean="0"/>
                        <a:t>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None</a:t>
                      </a:r>
                      <a:endParaRPr lang="en-US" sz="1700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r>
                        <a:rPr lang="en-US" sz="1700" dirty="0"/>
                        <a:t> intends to evaluate and mark the attendance state of each involved student </a:t>
                      </a:r>
                      <a:endParaRPr lang="en-US" sz="17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has student attendance information</a:t>
                      </a:r>
                      <a:endParaRPr lang="en-US" sz="1700" dirty="0">
                        <a:sym typeface="+mn-ea"/>
                      </a:endParaRPr>
                    </a:p>
                  </a:txBody>
                  <a:tcPr/>
                </a:tc>
              </a:tr>
              <a:tr h="182054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b="0" dirty="0">
                          <a:sym typeface="+mn-ea"/>
                        </a:rPr>
                        <a:t>extracts student attendance information from database</a:t>
                      </a:r>
                      <a:endParaRPr lang="en-US" sz="1700" b="0" dirty="0">
                        <a:sym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b="0" i="1" dirty="0"/>
                        <a:t>Educational Management System </a:t>
                      </a:r>
                      <a:r>
                        <a:rPr lang="en-US" sz="1700" b="0" dirty="0"/>
                        <a:t>evaluates and marks the attendance state of each involved student that including: Normal, Absent, Leave early.</a:t>
                      </a:r>
                      <a:endParaRPr lang="en-US" sz="1700" b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stores evaluation result</a:t>
                      </a:r>
                      <a:endParaRPr lang="en-US" sz="1700" b="0" u="none" baseline="0" dirty="0" smtClean="0"/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3a.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deletes origion student attendance information after evaluation</a:t>
                      </a:r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1a. The student attendance information isn’t complete</a:t>
                      </a:r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Attendance state of each involved student is evaluated and marked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88641"/>
          <a:ext cx="8686800" cy="5424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/>
                        <a:t>Download attendance record 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Student Attendance System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/>
                        <a:t>Lecturer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endParaRPr lang="en-US" sz="1700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ym typeface="+mn-ea"/>
                        </a:rPr>
                        <a:t>Lecturer wishes to download attendance record</a:t>
                      </a:r>
                      <a:endParaRPr lang="en-US" sz="1700" b="0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Lecturer </a:t>
                      </a:r>
                      <a:r>
                        <a:rPr lang="en-US" sz="1700" b="0" dirty="0">
                          <a:sym typeface="+mn-ea"/>
                        </a:rPr>
                        <a:t>is logged in</a:t>
                      </a:r>
                      <a:r>
                        <a:rPr lang="en-US" sz="1700" i="1" dirty="0">
                          <a:sym typeface="+mn-ea"/>
                        </a:rPr>
                        <a:t>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endParaRPr lang="en-US" sz="1700" dirty="0"/>
                    </a:p>
                  </a:txBody>
                  <a:tcPr/>
                </a:tc>
              </a:tr>
              <a:tr h="108331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Lecturer </a:t>
                      </a:r>
                      <a:r>
                        <a:rPr lang="en-US" sz="1700" b="0" dirty="0">
                          <a:sym typeface="+mn-ea"/>
                        </a:rPr>
                        <a:t>chooses</a:t>
                      </a:r>
                      <a:r>
                        <a:rPr lang="en-US" sz="1700" b="0" dirty="0">
                          <a:sym typeface="+mn-ea"/>
                        </a:rPr>
                        <a:t> the expected attendance record </a:t>
                      </a:r>
                      <a:endParaRPr lang="en-US" sz="1700" b="1" i="1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returns the result</a:t>
                      </a:r>
                      <a:endParaRPr lang="en-US" sz="1700" i="1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Lecturer </a:t>
                      </a:r>
                      <a:r>
                        <a:rPr lang="en-US" sz="1700" dirty="0">
                          <a:sym typeface="+mn-ea"/>
                        </a:rPr>
                        <a:t>downloads available attendance record at any time</a:t>
                      </a:r>
                      <a:endParaRPr lang="en-US" sz="1700" dirty="0">
                        <a:sym typeface="+mn-ea"/>
                      </a:endParaRPr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1a. </a:t>
                      </a:r>
                      <a:r>
                        <a:rPr lang="en-US" sz="1700" i="1" dirty="0">
                          <a:sym typeface="+mn-ea"/>
                        </a:rPr>
                        <a:t>Lecturer </a:t>
                      </a:r>
                      <a:r>
                        <a:rPr lang="en-US" sz="1700" dirty="0">
                          <a:sym typeface="+mn-ea"/>
                        </a:rPr>
                        <a:t>uses keywords to chooses the expected attendance record</a:t>
                      </a:r>
                      <a:endParaRPr lang="en-US" sz="1700" b="0" dirty="0"/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2a.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returns more than one result</a:t>
                      </a:r>
                      <a:endParaRPr lang="en-US" sz="1700" i="1" dirty="0"/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Attendance record is downloaded by </a:t>
                      </a:r>
                      <a:r>
                        <a:rPr lang="en-US" sz="1700" i="1" dirty="0">
                          <a:sym typeface="+mn-ea"/>
                        </a:rPr>
                        <a:t>Lecturer</a:t>
                      </a:r>
                      <a:endParaRPr lang="en-US" sz="1700" b="0" dirty="0"/>
                    </a:p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88641"/>
          <a:ext cx="8686800" cy="5424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/>
                        <a:t>Push Student Information</a:t>
                      </a:r>
                      <a:endParaRPr lang="en-US" sz="1700" b="1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ym typeface="+mn-ea"/>
                        </a:rPr>
                        <a:t>Student Attendance System</a:t>
                      </a:r>
                      <a:endParaRPr lang="en-US" sz="1700" dirty="0"/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</a:t>
                      </a:r>
                      <a:endParaRPr lang="en-US" sz="1700" i="1" dirty="0"/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Student Attendance Machine</a:t>
                      </a:r>
                      <a:endParaRPr lang="en-US" sz="1700" i="1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pushes student information to </a:t>
                      </a:r>
                      <a:r>
                        <a:rPr lang="en-US" sz="1700" i="1" dirty="0">
                          <a:sym typeface="+mn-ea"/>
                        </a:rPr>
                        <a:t>Student Attendance Machine</a:t>
                      </a:r>
                      <a:endParaRPr lang="en-US" sz="1700" b="0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has student information</a:t>
                      </a:r>
                      <a:endParaRPr lang="en-US" sz="1700" dirty="0"/>
                    </a:p>
                  </a:txBody>
                  <a:tcPr/>
                </a:tc>
              </a:tr>
              <a:tr h="108331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requires to connect </a:t>
                      </a:r>
                      <a:r>
                        <a:rPr lang="en-US" sz="1700" i="1" dirty="0">
                          <a:sym typeface="+mn-ea"/>
                        </a:rPr>
                        <a:t>Student Attendance Machine</a:t>
                      </a:r>
                      <a:endParaRPr lang="en-US" sz="1700" i="1" dirty="0">
                        <a:sym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i="1" dirty="0">
                          <a:sym typeface="+mn-ea"/>
                        </a:rPr>
                        <a:t>Student Attendance Machine </a:t>
                      </a:r>
                      <a:r>
                        <a:rPr lang="en-US" sz="1700" dirty="0">
                          <a:sym typeface="+mn-ea"/>
                        </a:rPr>
                        <a:t>agrees to be connected and responses</a:t>
                      </a:r>
                      <a:endParaRPr lang="en-US" sz="1700" dirty="0">
                        <a:sym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dirty="0">
                          <a:sym typeface="+mn-ea"/>
                        </a:rPr>
                        <a:t>According to timetable,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pushes the student information including the student list and corresponding phone number to </a:t>
                      </a:r>
                      <a:r>
                        <a:rPr lang="en-US" sz="1700" i="1" dirty="0">
                          <a:sym typeface="+mn-ea"/>
                        </a:rPr>
                        <a:t>s</a:t>
                      </a:r>
                      <a:r>
                        <a:rPr lang="en-US" sz="1700" i="1" dirty="0">
                          <a:sym typeface="+mn-ea"/>
                        </a:rPr>
                        <a:t>tudent attendance machine </a:t>
                      </a:r>
                      <a:endParaRPr lang="en-US" sz="1700" i="1" dirty="0">
                        <a:sym typeface="+mn-ea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1a. </a:t>
                      </a:r>
                      <a:r>
                        <a:rPr lang="en-US" sz="1700" i="1" dirty="0">
                          <a:sym typeface="+mn-ea"/>
                        </a:rPr>
                        <a:t>Educational Management System </a:t>
                      </a:r>
                      <a:r>
                        <a:rPr lang="en-US" sz="1700" dirty="0">
                          <a:sym typeface="+mn-ea"/>
                        </a:rPr>
                        <a:t>directly pushes student information to </a:t>
                      </a:r>
                      <a:r>
                        <a:rPr lang="en-US" sz="1700" i="1" dirty="0">
                          <a:sym typeface="+mn-ea"/>
                        </a:rPr>
                        <a:t>Student Attendance Machine </a:t>
                      </a:r>
                      <a:r>
                        <a:rPr lang="en-US" sz="1700" dirty="0">
                          <a:sym typeface="+mn-ea"/>
                        </a:rPr>
                        <a:t>without inquiry. Go to 3</a:t>
                      </a:r>
                      <a:endParaRPr lang="en-US" sz="1700" b="0" dirty="0"/>
                    </a:p>
                    <a:p>
                      <a:endParaRPr lang="en-US" sz="1700" dirty="0"/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2a. </a:t>
                      </a:r>
                      <a:r>
                        <a:rPr lang="en-US" sz="1700" i="1" dirty="0">
                          <a:sym typeface="+mn-ea"/>
                        </a:rPr>
                        <a:t>Student Attendance Machine </a:t>
                      </a:r>
                      <a:r>
                        <a:rPr lang="en-US" sz="1700" dirty="0">
                          <a:sym typeface="+mn-ea"/>
                        </a:rPr>
                        <a:t>disagrees to be connected</a:t>
                      </a:r>
                      <a:r>
                        <a:rPr lang="en-US" sz="1700" i="1" dirty="0">
                          <a:sym typeface="+mn-ea"/>
                        </a:rPr>
                        <a:t> </a:t>
                      </a:r>
                      <a:endParaRPr lang="en-US" sz="1700" dirty="0"/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>
                          <a:sym typeface="+mn-ea"/>
                        </a:rPr>
                        <a:t>Student Attendance Machine receives stuednt information</a:t>
                      </a:r>
                      <a:endParaRPr lang="en-US" sz="1700" b="0" dirty="0"/>
                    </a:p>
                    <a:p>
                      <a:r>
                        <a:rPr lang="en-US" sz="1700" dirty="0"/>
                        <a:t> 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181d199-7a17-40af-aaa2-cc5213f20194}"/>
</p:tagLst>
</file>

<file path=ppt/tags/tag2.xml><?xml version="1.0" encoding="utf-8"?>
<p:tagLst xmlns:p="http://schemas.openxmlformats.org/presentationml/2006/main">
  <p:tag name="KSO_WM_UNIT_TABLE_BEAUTIFY" val="smartTable{4181d199-7a17-40af-aaa2-cc5213f20194}"/>
  <p:tag name="TABLE_ENDDRAG_ORIGIN_RECT" val="684*510"/>
  <p:tag name="TABLE_ENDDRAG_RECT" val="18*14*684*510"/>
</p:tagLst>
</file>

<file path=ppt/tags/tag3.xml><?xml version="1.0" encoding="utf-8"?>
<p:tagLst xmlns:p="http://schemas.openxmlformats.org/presentationml/2006/main">
  <p:tag name="KSO_WM_UNIT_TABLE_BEAUTIFY" val="smartTable{4181d199-7a17-40af-aaa2-cc5213f20194}"/>
</p:tagLst>
</file>

<file path=ppt/tags/tag4.xml><?xml version="1.0" encoding="utf-8"?>
<p:tagLst xmlns:p="http://schemas.openxmlformats.org/presentationml/2006/main">
  <p:tag name="KSO_WM_UNIT_TABLE_BEAUTIFY" val="smartTable{4181d199-7a17-40af-aaa2-cc5213f20194}"/>
</p:tagLst>
</file>

<file path=ppt/tags/tag5.xml><?xml version="1.0" encoding="utf-8"?>
<p:tagLst xmlns:p="http://schemas.openxmlformats.org/presentationml/2006/main">
  <p:tag name="KSO_WM_UNIT_TABLE_BEAUTIFY" val="smartTable{4181d199-7a17-40af-aaa2-cc5213f20194}"/>
</p:tagLst>
</file>

<file path=ppt/tags/tag6.xml><?xml version="1.0" encoding="utf-8"?>
<p:tagLst xmlns:p="http://schemas.openxmlformats.org/presentationml/2006/main">
  <p:tag name="KSO_WPP_MARK_KEY" val="8d513803-ae00-4d96-8e30-ab96266caf71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4051</Words>
  <Application>WPS 演示</Application>
  <PresentationFormat>On-screen Show (4:3)</PresentationFormat>
  <Paragraphs>221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Tahoma</vt:lpstr>
      <vt:lpstr>微软雅黑</vt:lpstr>
      <vt:lpstr>Arial Unicode MS</vt:lpstr>
      <vt:lpstr>Blends</vt:lpstr>
      <vt:lpstr>‘Student Attendance System’ use cases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377</cp:revision>
  <cp:lastPrinted>2017-10-19T10:32:00Z</cp:lastPrinted>
  <dcterms:created xsi:type="dcterms:W3CDTF">2003-10-01T12:02:00Z</dcterms:created>
  <dcterms:modified xsi:type="dcterms:W3CDTF">2022-11-09T04:16:25Z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52B0D5D37D344B00904891EDE31FAC23</vt:lpwstr>
  </property>
  <property fmtid="{D5CDD505-2E9C-101B-9397-08002B2CF9AE}" pid="3" name="KSOProductBuildVer">
    <vt:lpwstr>2052-11.1.0.12763</vt:lpwstr>
  </property>
</Properties>
</file>