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9" r:id="rId3"/>
    <p:sldId id="1215" r:id="rId5"/>
    <p:sldId id="1216" r:id="rId6"/>
    <p:sldId id="1217" r:id="rId7"/>
    <p:sldId id="1218" r:id="rId8"/>
    <p:sldId id="1220" r:id="rId9"/>
    <p:sldId id="1240" r:id="rId10"/>
    <p:sldId id="1222" r:id="rId11"/>
    <p:sldId id="1224" r:id="rId12"/>
    <p:sldId id="1225" r:id="rId13"/>
    <p:sldId id="1228" r:id="rId14"/>
    <p:sldId id="521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388B-BAC3-4753-A70D-C3FD00C87EF3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DE852-C70F-4AF2-9E21-48A7B7E2F66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77">
        <p:fade/>
      </p:transition>
    </mc:Choice>
    <mc:Fallback>
      <p:transition spd="med" advTm="917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Switch: self-learning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B’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05" name="Group 49"/>
            <p:cNvGrpSpPr/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1" name="Group 49"/>
            <p:cNvGrpSpPr/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" name="Rectangle 37"/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0" name="Group 44"/>
            <p:cNvGrpSpPr/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Freeform 46"/>
            <p:cNvSpPr/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Connector 3"/>
            <p:cNvCxnSpPr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/>
            <p:cNvGrpSpPr/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73" name="Group 44"/>
            <p:cNvGrpSpPr/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hosts can be reached through which interfaces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36"/>
          <p:cNvGrpSpPr/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1" name="Line 34"/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2" name="Group 41"/>
          <p:cNvGrpSpPr/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4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5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Source: 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47"/>
          <p:cNvGrpSpPr/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MAC addr   interface    TTL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9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Text Box 48"/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Switch table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(initially empty)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3" name="Group 53"/>
          <p:cNvGrpSpPr/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5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6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60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770121" y="2803033"/>
            <a:ext cx="5123322" cy="286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355" marR="0" lvl="1" indent="-22415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 frame received on an interface, switch “learns” 1) the MAC address in the frame’s source address field, 2) the interface from which the frame arrived, and 3) the current time.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3"/>
          <p:cNvSpPr txBox="1">
            <a:spLocks noChangeArrowheads="1"/>
          </p:cNvSpPr>
          <p:nvPr/>
        </p:nvSpPr>
        <p:spPr>
          <a:xfrm>
            <a:off x="722496" y="5153457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355" marR="0" lvl="1" indent="-22415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records sender/incoming LAN segment pair in switch 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4355" y="4830445"/>
            <a:ext cx="187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收到帧时</a:t>
            </a:r>
            <a:r>
              <a:rPr lang="zh-CN" altLang="en-US"/>
              <a:t>记录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163">
        <p:fade/>
      </p:transition>
    </mc:Choice>
    <mc:Fallback>
      <p:transition spd="med" advTm="481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Interconnecting switches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6"/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self-learning switches can be connected together: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1" name="Rectangle 70"/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0375" marR="0" lvl="0" indent="-3968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sending from A to G - how does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know to forward frame destined to G via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and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57200" marR="0" lvl="0" indent="-28765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self learning! (works exactly the same as in single-switch case!)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72" name="Group 1"/>
          <p:cNvGrpSpPr/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0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2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2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3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5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86" name="Group 44"/>
            <p:cNvGrpSpPr/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7" name="Group 44"/>
            <p:cNvGrpSpPr/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8" name="Group 44"/>
            <p:cNvGrpSpPr/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28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4" name="Group 3"/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/>
            <p:cNvGrpSpPr/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/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24"/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25"/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26"/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27"/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Line 35"/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Line 36"/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Line 37"/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Line 63"/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Text Box 67"/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D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ext Box 68"/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ext Box 69"/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F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ext Box 74"/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2</a:t>
                </a:r>
                <a:endPara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ext Box 75"/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4</a:t>
                </a:r>
                <a:endPara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1" name="Text Box 76"/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3</a:t>
                </a:r>
                <a:endPara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2" name="Text Box 78"/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 Box 79"/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I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4" name="Text Box 80"/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Arial" panose="020B0604020202020204" pitchFamily="34" charset="0"/>
                  </a:rPr>
                  <a:t>G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31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grpSp>
            <p:nvGrpSpPr>
              <p:cNvPr id="316" name="Group 44"/>
              <p:cNvGrpSpPr/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7" name="Group 44"/>
              <p:cNvGrpSpPr/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3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8" name="Group 44"/>
              <p:cNvGrpSpPr/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1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9" name="Group 44"/>
              <p:cNvGrpSpPr/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9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0" name="Group 44"/>
              <p:cNvGrpSpPr/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7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21" name="Group 44"/>
              <p:cNvGrpSpPr/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pic>
            <p:nvPicPr>
              <p:cNvPr id="32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2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grpSp>
          <p:nvGrpSpPr>
            <p:cNvPr id="344" name="Group 343"/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/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/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452">
        <p:fade/>
      </p:transition>
    </mc:Choice>
    <mc:Fallback>
      <p:transition spd="med" advTm="264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38">
        <p:fade/>
      </p:transition>
    </mc:Choice>
    <mc:Fallback>
      <p:transition spd="med" advTm="593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Ethernet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“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dominant</a:t>
            </a: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”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wired LAN technology: 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widely used LAN technology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simpler, cheap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kept up with speed race: 10 Mbps – 400 Gbps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chip, multiple speeds (e.g., Broadcom  BCM5761)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45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pic>
        <p:nvPicPr>
          <p:cNvPr id="89" name="Picture 4" descr="551 metcalfe-ene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rPr>
              <a:t>Metcalfe’s Ethernet sketch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7895" y="971550"/>
            <a:ext cx="3736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“主导”有线局域网技术:</a:t>
            </a:r>
            <a:endParaRPr lang="zh-CN" altLang="en-US"/>
          </a:p>
          <a:p>
            <a:r>
              <a:rPr lang="zh-CN" altLang="en-US"/>
              <a:t>首先广泛使用的局域网技术</a:t>
            </a:r>
            <a:endParaRPr lang="zh-CN" altLang="en-US"/>
          </a:p>
          <a:p>
            <a:r>
              <a:rPr lang="zh-CN" altLang="en-US"/>
              <a:t>更简单、便宜</a:t>
            </a:r>
            <a:endParaRPr lang="zh-CN" altLang="en-US"/>
          </a:p>
          <a:p>
            <a:r>
              <a:rPr lang="zh-CN" altLang="en-US"/>
              <a:t>跟上速度竞赛:10mbps - 400gbps</a:t>
            </a:r>
            <a:endParaRPr lang="zh-CN" altLang="en-US"/>
          </a:p>
          <a:p>
            <a:r>
              <a:rPr lang="zh-CN" altLang="en-US"/>
              <a:t>单芯片，多种速度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911">
        <p:fade/>
      </p:transition>
    </mc:Choice>
    <mc:Fallback>
      <p:transition spd="med" advTm="4991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Ethernet: physical topology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through mid 90s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in same collision domain (can collide with each other)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bus: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coaxial cable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/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/>
          <p:cNvGrpSpPr/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Freeform 5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49"/>
          <p:cNvGrpSpPr/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49"/>
          <p:cNvGrpSpPr/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Freeform 5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/>
          <p:cNvGrpSpPr/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4"/>
          <p:cNvGrpSpPr/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105" name="Straight Connector 104"/>
            <p:cNvCxnSpPr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switched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8" name="Group 49"/>
            <p:cNvGrpSpPr/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2" name="Group 49"/>
            <p:cNvGrpSpPr/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6" name="Group 49"/>
            <p:cNvGrpSpPr/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0" name="Rectangle 37"/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9" name="Group 44"/>
            <p:cNvGrpSpPr/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/>
          <p:cNvSpPr txBox="1">
            <a:spLocks noChangeArrowheads="1"/>
          </p:cNvSpPr>
          <p:nvPr/>
        </p:nvSpPr>
        <p:spPr>
          <a:xfrm>
            <a:off x="1067981" y="2097440"/>
            <a:ext cx="10839554" cy="228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prevails today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switch-based star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topoloy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link-layer 2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center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spoke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Yu Gothic" panose="020B0400000000000000" pitchFamily="34" charset="-128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a (separate) Ethernet protocol (nodes do not collide with each other)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9077120" y="5593660"/>
            <a:ext cx="184980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Star topology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Ink 24"/>
          <p:cNvSpPr/>
          <p:nvPr/>
        </p:nvSpPr>
        <p:spPr bwMode="auto">
          <a:xfrm>
            <a:off x="1172160" y="6148440"/>
            <a:ext cx="10438200" cy="42300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104265" y="5035550"/>
            <a:ext cx="183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同轴电缆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48120" y="1995805"/>
            <a:ext cx="465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总线:流行于90年代中期．</a:t>
            </a:r>
            <a:endParaRPr lang="zh-CN" altLang="en-US" sz="1200"/>
          </a:p>
          <a:p>
            <a:r>
              <a:rPr lang="zh-CN" altLang="en-US" sz="1200"/>
              <a:t>同一碰撞域中的所有节点(可以相互碰撞)</a:t>
            </a:r>
            <a:endParaRPr lang="zh-CN" altLang="en-US" sz="1200"/>
          </a:p>
          <a:p>
            <a:r>
              <a:rPr lang="zh-CN" altLang="en-US" sz="1200"/>
              <a:t>交换机:今天流行．</a:t>
            </a:r>
            <a:endParaRPr lang="zh-CN" altLang="en-US" sz="1200"/>
          </a:p>
          <a:p>
            <a:r>
              <a:rPr lang="zh-CN" altLang="en-US" sz="1200"/>
              <a:t>星形拓扑．</a:t>
            </a:r>
            <a:endParaRPr lang="zh-CN" altLang="en-US" sz="1200"/>
          </a:p>
          <a:p>
            <a:r>
              <a:rPr lang="zh-CN" altLang="en-US" sz="1200"/>
              <a:t>链路层交换机</a:t>
            </a:r>
            <a:endParaRPr lang="zh-CN" altLang="en-US" sz="1200"/>
          </a:p>
          <a:p>
            <a:r>
              <a:rPr lang="zh-CN" altLang="en-US" sz="1200"/>
              <a:t>在中心每个“辐条”运行一个(单独的)以太网协议(节点之间不碰撞)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1347">
        <p:fade/>
      </p:transition>
    </mc:Choice>
    <mc:Fallback>
      <p:transition spd="med" advTm="613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Ethernet frame structure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sending interface encapsulates IP datagram (or other network layer protocol packet)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frame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/>
          <p:cNvGrpSpPr/>
          <p:nvPr/>
        </p:nvGrpSpPr>
        <p:grpSpPr bwMode="auto">
          <a:xfrm>
            <a:off x="2745256" y="2328343"/>
            <a:ext cx="7867779" cy="1104405"/>
            <a:chOff x="940711" y="4902593"/>
            <a:chExt cx="6291001" cy="992895"/>
          </a:xfrm>
        </p:grpSpPr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69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0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1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2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sp>
          <p:nvSpPr>
            <p:cNvPr id="73" name="TextBox 5"/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dest.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address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6" name="TextBox 37"/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source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address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7" name="TextBox 38"/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data (payload)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CRC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" name="TextBox 40"/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preamble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type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preamble: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5455" marR="0" lvl="0" indent="-2336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synchronize receiver, sender clock rates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5455" marR="0" lvl="0" indent="-2336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bytes of 10101010 followed by one byte of 10101011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k 7"/>
          <p:cNvSpPr/>
          <p:nvPr/>
        </p:nvSpPr>
        <p:spPr bwMode="auto">
          <a:xfrm>
            <a:off x="3197520" y="5366880"/>
            <a:ext cx="6395400" cy="7200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551305" y="5367020"/>
            <a:ext cx="772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前同步码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用于同步接收方、发送方</a:t>
            </a:r>
            <a:r>
              <a:rPr lang="zh-CN" altLang="en-US"/>
              <a:t>的时钟速率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个字节：</a:t>
            </a:r>
            <a:r>
              <a:rPr lang="en-US" altLang="zh-CN"/>
              <a:t>10101010*7+10101011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806">
        <p:fade/>
      </p:transition>
    </mc:Choice>
    <mc:Fallback>
      <p:transition spd="med" advTm="318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Ethernet frame structure (more)</a:t>
            </a:r>
            <a:endParaRPr lang="en-US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/>
          <p:cNvGrpSpPr/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69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0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1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cxnSp>
          <p:nvCxnSpPr>
            <p:cNvPr id="72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</p:cxnSp>
        <p:sp>
          <p:nvSpPr>
            <p:cNvPr id="73" name="TextBox 5"/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dest.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address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6" name="TextBox 37"/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source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address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7" name="TextBox 38"/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data (payload)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CRC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" name="TextBox 40"/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preamble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</a:rPr>
                <a:t>type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endParaRP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byte source, destination MAC addresses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adapter receives frame with matching destination address, or with broadcast address (e.g., ARP packet), it passes data in frame to network layer protocol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otherwise, adapter discards frame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higher layer protocol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mostly IP but others possible, e.g., Novell IPX, AppleTalk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demultiplex up at receiver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CRC: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cyclic redundancy check at receiver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detected: frame is dropped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1555" y="5240020"/>
            <a:ext cx="41979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地址：源、目的</a:t>
            </a:r>
            <a:r>
              <a:rPr lang="en-US" altLang="zh-CN" sz="1200"/>
              <a:t>mac</a:t>
            </a:r>
            <a:r>
              <a:rPr lang="zh-CN" altLang="en-US" sz="1200"/>
              <a:t>地址</a:t>
            </a:r>
            <a:r>
              <a:rPr lang="en-US" altLang="zh-CN" sz="1200"/>
              <a:t> 6</a:t>
            </a:r>
            <a:r>
              <a:rPr lang="zh-CN" altLang="en-US" sz="1200"/>
              <a:t>字节</a:t>
            </a:r>
            <a:endParaRPr lang="zh-CN" altLang="en-US" sz="1200"/>
          </a:p>
          <a:p>
            <a:pPr indent="457200"/>
            <a:r>
              <a:rPr lang="zh-CN" altLang="en-US" sz="1200"/>
              <a:t>如果适配器接收到目的地址匹配的帧，或者广播地址，它将帧中的数据传递给网络层协议，否则，适配器丢弃帧</a:t>
            </a:r>
            <a:endParaRPr lang="zh-CN" altLang="en-US" sz="1200"/>
          </a:p>
          <a:p>
            <a:r>
              <a:rPr lang="zh-CN" altLang="en-US" sz="1200"/>
              <a:t>类型:表示上层协议</a:t>
            </a:r>
            <a:endParaRPr lang="zh-CN" altLang="en-US" sz="1200"/>
          </a:p>
          <a:p>
            <a:pPr indent="457200"/>
            <a:r>
              <a:rPr lang="zh-CN" altLang="en-US" sz="1200"/>
              <a:t>主要是IP，但也有可能是其他的，</a:t>
            </a:r>
            <a:endParaRPr lang="zh-CN" altLang="en-US" sz="1200"/>
          </a:p>
          <a:p>
            <a:pPr indent="457200"/>
            <a:r>
              <a:rPr lang="zh-CN" altLang="en-US" sz="1200"/>
              <a:t>用于在接收器上进行多路复用</a:t>
            </a:r>
            <a:endParaRPr lang="zh-CN" altLang="en-US" sz="1200"/>
          </a:p>
          <a:p>
            <a:r>
              <a:rPr lang="zh-CN" altLang="en-US" sz="1200"/>
              <a:t>循环冗余</a:t>
            </a:r>
            <a:r>
              <a:rPr lang="zh-CN" altLang="en-US" sz="1200"/>
              <a:t>检测</a:t>
            </a:r>
            <a:endParaRPr lang="zh-CN" altLang="en-US" sz="1200"/>
          </a:p>
          <a:p>
            <a:pPr indent="457200"/>
            <a:r>
              <a:rPr lang="zh-CN" altLang="en-US" sz="1200"/>
              <a:t>错误</a:t>
            </a:r>
            <a:r>
              <a:rPr lang="zh-CN" altLang="en-US" sz="1200"/>
              <a:t>检测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6383">
        <p:fade/>
      </p:transition>
    </mc:Choice>
    <mc:Fallback>
      <p:transition spd="med" advTm="763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sz="4000" kern="0" dirty="0">
                <a:ea typeface="MS PGothic" panose="020B0600070205080204" pitchFamily="34" charset="-128"/>
              </a:rPr>
              <a:t>802.3 Ethernet standards: link &amp; physical layers</a:t>
            </a:r>
            <a:endParaRPr lang="en-US" sz="40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522605" marR="0" lvl="1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different physical layer media: fiber, cable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Freeform 39"/>
          <p:cNvSpPr/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7" name="Group 40"/>
          <p:cNvGrpSpPr/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transport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MAC protocol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and frame format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100BASE-TX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100BASE-T4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100BASE-FX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" name="Freeform 55"/>
          <p:cNvSpPr/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100BASE-T2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100BASE-SX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100BASE-BX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6" name="Group 67"/>
          <p:cNvGrpSpPr/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/>
            <p:cNvSpPr/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fiber physical layer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66"/>
          <p:cNvGrpSpPr/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/>
            <p:cNvSpPr/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Text Box 65"/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copper (twister pair) physical layer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many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different Ethernet standards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22605" marR="0" lvl="1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common MAC protocol and frame format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22605" marR="0" lvl="1" indent="-2844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different speeds: 2 Mbps, 10 Mbps, 100 Mbps, 1Gbps, 10 Gbps, 40 Gbps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Ink 10"/>
          <p:cNvSpPr/>
          <p:nvPr/>
        </p:nvSpPr>
        <p:spPr bwMode="auto">
          <a:xfrm>
            <a:off x="5119200" y="4505760"/>
            <a:ext cx="4402080" cy="129996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8120380" y="1344295"/>
            <a:ext cx="3284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不同的以太网</a:t>
            </a:r>
            <a:r>
              <a:rPr lang="zh-CN" altLang="en-US"/>
              <a:t>标准</a:t>
            </a:r>
            <a:endParaRPr lang="zh-CN" altLang="en-US"/>
          </a:p>
          <a:p>
            <a:r>
              <a:rPr lang="zh-CN" altLang="en-US"/>
              <a:t>相同的</a:t>
            </a:r>
            <a:r>
              <a:rPr lang="en-US" altLang="zh-CN"/>
              <a:t>mac</a:t>
            </a:r>
            <a:r>
              <a:rPr lang="zh-CN" altLang="en-US"/>
              <a:t>协议和帧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不同速度</a:t>
            </a:r>
            <a:endParaRPr lang="zh-CN" altLang="en-US"/>
          </a:p>
          <a:p>
            <a:r>
              <a:rPr lang="zh-CN" altLang="en-US"/>
              <a:t>不同</a:t>
            </a:r>
            <a:r>
              <a:rPr lang="zh-CN" altLang="en-US"/>
              <a:t>媒介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350">
        <p:fade/>
      </p:transition>
    </mc:Choice>
    <mc:Fallback>
      <p:transition spd="med" advTm="803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85">
        <p:fade/>
      </p:transition>
    </mc:Choice>
    <mc:Fallback>
      <p:transition spd="med" advTm="418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Ethernet switch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is 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device: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store, forward Ethernet frames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examine incoming frame’s MAC address,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selectively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forward frame to one-or-more outgoing links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transparent: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unaware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presence of switches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plug-and-play, self-learning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do not need to be configured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00" y="1129665"/>
            <a:ext cx="38347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Switch是链路层设备:</a:t>
            </a:r>
            <a:endParaRPr lang="zh-CN" altLang="en-US" sz="1200"/>
          </a:p>
          <a:p>
            <a:r>
              <a:rPr lang="zh-CN" altLang="en-US" sz="1200"/>
              <a:t>存储，转发以太网帧</a:t>
            </a:r>
            <a:endParaRPr lang="zh-CN" altLang="en-US" sz="1200"/>
          </a:p>
          <a:p>
            <a:r>
              <a:rPr lang="zh-CN" altLang="en-US" sz="1200"/>
              <a:t>检查传入帧的MAC地址，有选择地将帧转发到一个或多个传出链接</a:t>
            </a:r>
            <a:endParaRPr lang="zh-CN" altLang="en-US" sz="1200"/>
          </a:p>
          <a:p>
            <a:r>
              <a:rPr lang="zh-CN" altLang="en-US" sz="1200"/>
              <a:t>透明:主机不知道交换机的存在</a:t>
            </a:r>
            <a:endParaRPr lang="zh-CN" altLang="en-US" sz="1200"/>
          </a:p>
          <a:p>
            <a:r>
              <a:rPr lang="zh-CN" altLang="en-US" sz="1200"/>
              <a:t>即插即用，自我学习</a:t>
            </a:r>
            <a:endParaRPr lang="zh-CN" altLang="en-US" sz="1200"/>
          </a:p>
          <a:p>
            <a:r>
              <a:rPr lang="zh-CN" altLang="en-US" sz="1200"/>
              <a:t>交换机无需配置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064">
        <p:fade/>
      </p:transition>
    </mc:Choice>
    <mc:Fallback>
      <p:transition spd="med" advTm="3406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MS PGothic" panose="020B0600070205080204" pitchFamily="34" charset="-128"/>
              </a:rPr>
              <a:t>Switch forwarding table</a:t>
            </a:r>
            <a:endParaRPr lang="en-US" sz="4400" dirty="0"/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A’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B’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C’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05" name="Group 49"/>
            <p:cNvGrpSpPr/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1" name="Group 49"/>
            <p:cNvGrpSpPr/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5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 pitchFamily="34" charset="0"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0" name="Rectangle 37"/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00" name="Group 44"/>
            <p:cNvGrpSpPr/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Freeform 46"/>
            <p:cNvSpPr/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Connector 3"/>
            <p:cNvCxnSpPr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/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/>
            <p:cNvGrpSpPr/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73" name="Group 44"/>
            <p:cNvGrpSpPr/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9255" algn="l" defTabSz="914400" rtl="0" eaLnBrk="1" fontAlgn="auto" latinLnBrk="0" hangingPunct="1">
              <a:lnSpc>
                <a:spcPts val="3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switch know A’ reachable via interface 4, B’ reachable via interface 5?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charset="0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charset="0"/>
              <a:buNone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switch has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switch table,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each entry: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22605" marR="0" lvl="1" indent="-2844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(MAC address of host, interface to reach host, time stamp)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22605" marR="0" lvl="1" indent="-2844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looks like a routing table!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Char char="v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charset="0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-109" charset="0"/>
              </a:defRPr>
            </a:lvl9pPr>
          </a:lstStyle>
          <a:p>
            <a:pPr marL="462280" marR="0" lvl="0" indent="-4032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charset="0"/>
              <a:buNone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how are entries created, maintained in switch table?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806450" marR="0" lvl="1" indent="-2844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charset="0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Switches have the self-learning property.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2320" y="5246370"/>
            <a:ext cx="3887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每个交换机都有交换</a:t>
            </a:r>
            <a:r>
              <a:rPr lang="zh-CN" altLang="en-US"/>
              <a:t>表</a:t>
            </a:r>
            <a:endParaRPr lang="zh-CN" altLang="en-US"/>
          </a:p>
          <a:p>
            <a:r>
              <a:rPr lang="zh-CN" altLang="en-US"/>
              <a:t>主机</a:t>
            </a:r>
            <a:r>
              <a:rPr lang="en-US" altLang="zh-CN"/>
              <a:t>mac</a:t>
            </a:r>
            <a:r>
              <a:rPr lang="zh-CN" altLang="en-US"/>
              <a:t>地址，接口编号，</a:t>
            </a:r>
            <a:r>
              <a:rPr lang="zh-CN" altLang="en-US"/>
              <a:t>时间戳</a:t>
            </a:r>
            <a:endParaRPr lang="zh-CN" altLang="en-US"/>
          </a:p>
          <a:p>
            <a:r>
              <a:rPr lang="zh-CN" altLang="en-US"/>
              <a:t>通过自我学习创建和维持交换</a:t>
            </a:r>
            <a:r>
              <a:rPr lang="zh-CN" altLang="en-US"/>
              <a:t>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3381">
        <p:fade/>
      </p:transition>
    </mc:Choice>
    <mc:Fallback>
      <p:transition spd="med" advTm="73381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15.2|1.4|14.8"/>
</p:tagLst>
</file>

<file path=ppt/tags/tag2.xml><?xml version="1.0" encoding="utf-8"?>
<p:tagLst xmlns:p="http://schemas.openxmlformats.org/presentationml/2006/main">
  <p:tag name="TIMING" val="|3.4|1.6"/>
</p:tagLst>
</file>

<file path=ppt/tags/tag3.xml><?xml version="1.0" encoding="utf-8"?>
<p:tagLst xmlns:p="http://schemas.openxmlformats.org/presentationml/2006/main">
  <p:tag name="KSO_WPP_MARK_KEY" val="f505d28b-2f56-4c25-be64-2df3bb5907f1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3908</Words>
  <Application>WPS 演示</Application>
  <PresentationFormat>Widescreen</PresentationFormat>
  <Paragraphs>355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Arial</vt:lpstr>
      <vt:lpstr>Calibri</vt:lpstr>
      <vt:lpstr>MS PGothic</vt:lpstr>
      <vt:lpstr>Wingdings</vt:lpstr>
      <vt:lpstr>Yu Gothic</vt:lpstr>
      <vt:lpstr>Gill Sans MT</vt:lpstr>
      <vt:lpstr>Comic Sans MS</vt:lpstr>
      <vt:lpstr>Times New Roman</vt:lpstr>
      <vt:lpstr>Calibri Light</vt:lpstr>
      <vt:lpstr>微软雅黑</vt:lpstr>
      <vt:lpstr>Arial Unicode MS</vt:lpstr>
      <vt:lpstr>等线</vt:lpstr>
      <vt:lpstr>等线 Light</vt:lpstr>
      <vt:lpstr>1_Office Theme</vt:lpstr>
      <vt:lpstr>Roadmap</vt:lpstr>
      <vt:lpstr>Ethernet</vt:lpstr>
      <vt:lpstr>Ethernet: physical topology</vt:lpstr>
      <vt:lpstr>Ethernet frame structure</vt:lpstr>
      <vt:lpstr>Ethernet frame structure (more)</vt:lpstr>
      <vt:lpstr>802.3 Ethernet standards: link &amp; physical layers</vt:lpstr>
      <vt:lpstr>Roadmap</vt:lpstr>
      <vt:lpstr>Ethernet switch</vt:lpstr>
      <vt:lpstr>Switch forwarding table</vt:lpstr>
      <vt:lpstr>Switch: self-learning</vt:lpstr>
      <vt:lpstr>Interconnecting switches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cp:lastModifiedBy>.</cp:lastModifiedBy>
  <cp:revision>5</cp:revision>
  <dcterms:created xsi:type="dcterms:W3CDTF">2020-11-01T12:31:00Z</dcterms:created>
  <dcterms:modified xsi:type="dcterms:W3CDTF">2022-11-08T16:00:06Z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CD9C44B6441F43FAA584A683DF57FAEB</vt:lpwstr>
  </property>
  <property fmtid="{D5CDD505-2E9C-101B-9397-08002B2CF9AE}" pid="3" name="KSOProductBuildVer">
    <vt:lpwstr>2052-11.1.0.12763</vt:lpwstr>
  </property>
</Properties>
</file>