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tags/tag9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</p:sldMasterIdLst>
  <p:notesMasterIdLst>
    <p:notesMasterId r:id="rId20"/>
  </p:notesMasterIdLst>
  <p:sldIdLst>
    <p:sldId id="1088" r:id="rId3"/>
    <p:sldId id="1002" r:id="rId4"/>
    <p:sldId id="1090" r:id="rId5"/>
    <p:sldId id="1089" r:id="rId6"/>
    <p:sldId id="1003" r:id="rId7"/>
    <p:sldId id="1074" r:id="rId8"/>
    <p:sldId id="1004" r:id="rId9"/>
    <p:sldId id="1075" r:id="rId10"/>
    <p:sldId id="1076" r:id="rId11"/>
    <p:sldId id="1005" r:id="rId12"/>
    <p:sldId id="1087" r:id="rId13"/>
    <p:sldId id="1079" r:id="rId14"/>
    <p:sldId id="1077" r:id="rId15"/>
    <p:sldId id="1078" r:id="rId16"/>
    <p:sldId id="577" r:id="rId17"/>
    <p:sldId id="367" r:id="rId18"/>
    <p:sldId id="10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ECF689-7528-48C3-BC40-F0C6C0FA5E3C}" v="18" dt="2022-09-06T06:36:53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1" autoAdjust="0"/>
    <p:restoredTop sz="85540" autoAdjust="0"/>
  </p:normalViewPr>
  <p:slideViewPr>
    <p:cSldViewPr snapToGrid="0">
      <p:cViewPr varScale="1">
        <p:scale>
          <a:sx n="52" d="100"/>
          <a:sy n="52" d="100"/>
        </p:scale>
        <p:origin x="10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har Iqbal" userId="fa015a3bdbe472ad" providerId="LiveId" clId="{7EECF689-7528-48C3-BC40-F0C6C0FA5E3C}"/>
    <pc:docChg chg="undo custSel addSld delSld modSld sldOrd">
      <pc:chgData name="Azhar Iqbal" userId="fa015a3bdbe472ad" providerId="LiveId" clId="{7EECF689-7528-48C3-BC40-F0C6C0FA5E3C}" dt="2022-09-06T06:36:53.274" v="832"/>
      <pc:docMkLst>
        <pc:docMk/>
      </pc:docMkLst>
      <pc:sldChg chg="del">
        <pc:chgData name="Azhar Iqbal" userId="fa015a3bdbe472ad" providerId="LiveId" clId="{7EECF689-7528-48C3-BC40-F0C6C0FA5E3C}" dt="2022-08-28T04:52:57.632" v="1" actId="47"/>
        <pc:sldMkLst>
          <pc:docMk/>
          <pc:sldMk cId="2348563755" sldId="268"/>
        </pc:sldMkLst>
      </pc:sldChg>
      <pc:sldChg chg="delSp mod modTransition delAnim">
        <pc:chgData name="Azhar Iqbal" userId="fa015a3bdbe472ad" providerId="LiveId" clId="{7EECF689-7528-48C3-BC40-F0C6C0FA5E3C}" dt="2022-09-06T06:36:53.274" v="832"/>
        <pc:sldMkLst>
          <pc:docMk/>
          <pc:sldMk cId="370712190" sldId="367"/>
        </pc:sldMkLst>
        <pc:picChg chg="del">
          <ac:chgData name="Azhar Iqbal" userId="fa015a3bdbe472ad" providerId="LiveId" clId="{7EECF689-7528-48C3-BC40-F0C6C0FA5E3C}" dt="2022-08-28T04:56:50.767" v="14" actId="478"/>
          <ac:picMkLst>
            <pc:docMk/>
            <pc:sldMk cId="370712190" sldId="367"/>
            <ac:picMk id="2" creationId="{4CC656B0-0D98-6241-AFA7-E5730F4C3261}"/>
          </ac:picMkLst>
        </pc:picChg>
      </pc:sldChg>
      <pc:sldChg chg="delSp mod delAnim">
        <pc:chgData name="Azhar Iqbal" userId="fa015a3bdbe472ad" providerId="LiveId" clId="{7EECF689-7528-48C3-BC40-F0C6C0FA5E3C}" dt="2022-08-28T04:56:20.645" v="13" actId="478"/>
        <pc:sldMkLst>
          <pc:docMk/>
          <pc:sldMk cId="943311491" sldId="577"/>
        </pc:sldMkLst>
        <pc:picChg chg="del">
          <ac:chgData name="Azhar Iqbal" userId="fa015a3bdbe472ad" providerId="LiveId" clId="{7EECF689-7528-48C3-BC40-F0C6C0FA5E3C}" dt="2022-08-28T04:56:20.645" v="13" actId="478"/>
          <ac:picMkLst>
            <pc:docMk/>
            <pc:sldMk cId="943311491" sldId="577"/>
            <ac:picMk id="4" creationId="{C0EDEC94-9213-EE47-83A2-EE714B329B2F}"/>
          </ac:picMkLst>
        </pc:picChg>
      </pc:sldChg>
      <pc:sldChg chg="delSp modSp mod delAnim">
        <pc:chgData name="Azhar Iqbal" userId="fa015a3bdbe472ad" providerId="LiveId" clId="{7EECF689-7528-48C3-BC40-F0C6C0FA5E3C}" dt="2022-09-04T00:48:20.596" v="33" actId="20577"/>
        <pc:sldMkLst>
          <pc:docMk/>
          <pc:sldMk cId="1470786342" sldId="1002"/>
        </pc:sldMkLst>
        <pc:spChg chg="mod">
          <ac:chgData name="Azhar Iqbal" userId="fa015a3bdbe472ad" providerId="LiveId" clId="{7EECF689-7528-48C3-BC40-F0C6C0FA5E3C}" dt="2022-09-04T00:48:20.596" v="33" actId="20577"/>
          <ac:spMkLst>
            <pc:docMk/>
            <pc:sldMk cId="1470786342" sldId="1002"/>
            <ac:spMk id="9" creationId="{55AB9D8D-7F05-094B-8DA6-3095A7A7A096}"/>
          </ac:spMkLst>
        </pc:spChg>
        <pc:picChg chg="del">
          <ac:chgData name="Azhar Iqbal" userId="fa015a3bdbe472ad" providerId="LiveId" clId="{7EECF689-7528-48C3-BC40-F0C6C0FA5E3C}" dt="2022-08-28T04:53:06.775" v="2" actId="478"/>
          <ac:picMkLst>
            <pc:docMk/>
            <pc:sldMk cId="1470786342" sldId="1002"/>
            <ac:picMk id="3" creationId="{703BD25B-F430-034E-B81B-82E88309E0E7}"/>
          </ac:picMkLst>
        </pc:picChg>
      </pc:sldChg>
      <pc:sldChg chg="delSp modSp mod delAnim">
        <pc:chgData name="Azhar Iqbal" userId="fa015a3bdbe472ad" providerId="LiveId" clId="{7EECF689-7528-48C3-BC40-F0C6C0FA5E3C}" dt="2022-09-06T06:09:34.619" v="831" actId="20577"/>
        <pc:sldMkLst>
          <pc:docMk/>
          <pc:sldMk cId="1159502493" sldId="1003"/>
        </pc:sldMkLst>
        <pc:spChg chg="mod">
          <ac:chgData name="Azhar Iqbal" userId="fa015a3bdbe472ad" providerId="LiveId" clId="{7EECF689-7528-48C3-BC40-F0C6C0FA5E3C}" dt="2022-09-06T06:09:34.619" v="831" actId="20577"/>
          <ac:spMkLst>
            <pc:docMk/>
            <pc:sldMk cId="1159502493" sldId="1003"/>
            <ac:spMk id="7" creationId="{84527315-9237-DF4C-A233-1FDCF6AF614A}"/>
          </ac:spMkLst>
        </pc:spChg>
        <pc:picChg chg="del">
          <ac:chgData name="Azhar Iqbal" userId="fa015a3bdbe472ad" providerId="LiveId" clId="{7EECF689-7528-48C3-BC40-F0C6C0FA5E3C}" dt="2022-08-28T04:53:19.360" v="3" actId="478"/>
          <ac:picMkLst>
            <pc:docMk/>
            <pc:sldMk cId="1159502493" sldId="1003"/>
            <ac:picMk id="3" creationId="{F97900ED-C14D-3842-B833-8CC5007459D7}"/>
          </ac:picMkLst>
        </pc:picChg>
      </pc:sldChg>
      <pc:sldChg chg="delSp mod delAnim">
        <pc:chgData name="Azhar Iqbal" userId="fa015a3bdbe472ad" providerId="LiveId" clId="{7EECF689-7528-48C3-BC40-F0C6C0FA5E3C}" dt="2022-08-28T04:53:52.898" v="5" actId="478"/>
        <pc:sldMkLst>
          <pc:docMk/>
          <pc:sldMk cId="3581487003" sldId="1004"/>
        </pc:sldMkLst>
        <pc:picChg chg="del">
          <ac:chgData name="Azhar Iqbal" userId="fa015a3bdbe472ad" providerId="LiveId" clId="{7EECF689-7528-48C3-BC40-F0C6C0FA5E3C}" dt="2022-08-28T04:53:52.898" v="5" actId="478"/>
          <ac:picMkLst>
            <pc:docMk/>
            <pc:sldMk cId="3581487003" sldId="1004"/>
            <ac:picMk id="4" creationId="{D5DE9D90-209B-A543-885E-330E99BE910F}"/>
          </ac:picMkLst>
        </pc:picChg>
      </pc:sldChg>
      <pc:sldChg chg="delSp mod delAnim">
        <pc:chgData name="Azhar Iqbal" userId="fa015a3bdbe472ad" providerId="LiveId" clId="{7EECF689-7528-48C3-BC40-F0C6C0FA5E3C}" dt="2022-08-28T04:55:31.649" v="8" actId="478"/>
        <pc:sldMkLst>
          <pc:docMk/>
          <pc:sldMk cId="2530155294" sldId="1005"/>
        </pc:sldMkLst>
        <pc:picChg chg="del">
          <ac:chgData name="Azhar Iqbal" userId="fa015a3bdbe472ad" providerId="LiveId" clId="{7EECF689-7528-48C3-BC40-F0C6C0FA5E3C}" dt="2022-08-28T04:55:31.649" v="8" actId="478"/>
          <ac:picMkLst>
            <pc:docMk/>
            <pc:sldMk cId="2530155294" sldId="1005"/>
            <ac:picMk id="4" creationId="{2329AC13-22EF-7042-A62F-B5320C76FF07}"/>
          </ac:picMkLst>
        </pc:picChg>
      </pc:sldChg>
      <pc:sldChg chg="delSp mod delAnim">
        <pc:chgData name="Azhar Iqbal" userId="fa015a3bdbe472ad" providerId="LiveId" clId="{7EECF689-7528-48C3-BC40-F0C6C0FA5E3C}" dt="2022-08-28T04:56:54.275" v="15" actId="478"/>
        <pc:sldMkLst>
          <pc:docMk/>
          <pc:sldMk cId="4140561336" sldId="1065"/>
        </pc:sldMkLst>
        <pc:picChg chg="del">
          <ac:chgData name="Azhar Iqbal" userId="fa015a3bdbe472ad" providerId="LiveId" clId="{7EECF689-7528-48C3-BC40-F0C6C0FA5E3C}" dt="2022-08-28T04:56:54.275" v="15" actId="478"/>
          <ac:picMkLst>
            <pc:docMk/>
            <pc:sldMk cId="4140561336" sldId="1065"/>
            <ac:picMk id="5" creationId="{9DDEBFC5-BCA5-4E45-8B71-2F54C0155355}"/>
          </ac:picMkLst>
        </pc:picChg>
      </pc:sldChg>
      <pc:sldChg chg="delSp modSp mod delAnim">
        <pc:chgData name="Azhar Iqbal" userId="fa015a3bdbe472ad" providerId="LiveId" clId="{7EECF689-7528-48C3-BC40-F0C6C0FA5E3C}" dt="2022-09-04T00:49:08.182" v="46" actId="14100"/>
        <pc:sldMkLst>
          <pc:docMk/>
          <pc:sldMk cId="2461332274" sldId="1074"/>
        </pc:sldMkLst>
        <pc:spChg chg="mod">
          <ac:chgData name="Azhar Iqbal" userId="fa015a3bdbe472ad" providerId="LiveId" clId="{7EECF689-7528-48C3-BC40-F0C6C0FA5E3C}" dt="2022-09-04T00:49:08.182" v="46" actId="14100"/>
          <ac:spMkLst>
            <pc:docMk/>
            <pc:sldMk cId="2461332274" sldId="1074"/>
            <ac:spMk id="7" creationId="{84527315-9237-DF4C-A233-1FDCF6AF614A}"/>
          </ac:spMkLst>
        </pc:spChg>
        <pc:picChg chg="del">
          <ac:chgData name="Azhar Iqbal" userId="fa015a3bdbe472ad" providerId="LiveId" clId="{7EECF689-7528-48C3-BC40-F0C6C0FA5E3C}" dt="2022-08-28T04:53:46.611" v="4" actId="478"/>
          <ac:picMkLst>
            <pc:docMk/>
            <pc:sldMk cId="2461332274" sldId="1074"/>
            <ac:picMk id="4" creationId="{CED8FC91-CDC6-0F4F-8ECF-8AEA4133182B}"/>
          </ac:picMkLst>
        </pc:picChg>
      </pc:sldChg>
      <pc:sldChg chg="delSp mod delAnim">
        <pc:chgData name="Azhar Iqbal" userId="fa015a3bdbe472ad" providerId="LiveId" clId="{7EECF689-7528-48C3-BC40-F0C6C0FA5E3C}" dt="2022-08-28T04:55:20.761" v="6" actId="478"/>
        <pc:sldMkLst>
          <pc:docMk/>
          <pc:sldMk cId="1297433541" sldId="1075"/>
        </pc:sldMkLst>
        <pc:picChg chg="del">
          <ac:chgData name="Azhar Iqbal" userId="fa015a3bdbe472ad" providerId="LiveId" clId="{7EECF689-7528-48C3-BC40-F0C6C0FA5E3C}" dt="2022-08-28T04:55:20.761" v="6" actId="478"/>
          <ac:picMkLst>
            <pc:docMk/>
            <pc:sldMk cId="1297433541" sldId="1075"/>
            <ac:picMk id="4" creationId="{82D17C78-03ED-5242-9DD2-3B943A0A25EC}"/>
          </ac:picMkLst>
        </pc:picChg>
      </pc:sldChg>
      <pc:sldChg chg="delSp mod delAnim">
        <pc:chgData name="Azhar Iqbal" userId="fa015a3bdbe472ad" providerId="LiveId" clId="{7EECF689-7528-48C3-BC40-F0C6C0FA5E3C}" dt="2022-08-28T04:55:26.947" v="7" actId="478"/>
        <pc:sldMkLst>
          <pc:docMk/>
          <pc:sldMk cId="2898218167" sldId="1076"/>
        </pc:sldMkLst>
        <pc:picChg chg="del">
          <ac:chgData name="Azhar Iqbal" userId="fa015a3bdbe472ad" providerId="LiveId" clId="{7EECF689-7528-48C3-BC40-F0C6C0FA5E3C}" dt="2022-08-28T04:55:26.947" v="7" actId="478"/>
          <ac:picMkLst>
            <pc:docMk/>
            <pc:sldMk cId="2898218167" sldId="1076"/>
            <ac:picMk id="4" creationId="{A23185BE-12C0-CA41-8006-28BEDD035251}"/>
          </ac:picMkLst>
        </pc:picChg>
      </pc:sldChg>
      <pc:sldChg chg="delSp mod delAnim">
        <pc:chgData name="Azhar Iqbal" userId="fa015a3bdbe472ad" providerId="LiveId" clId="{7EECF689-7528-48C3-BC40-F0C6C0FA5E3C}" dt="2022-08-28T04:56:10.940" v="11" actId="478"/>
        <pc:sldMkLst>
          <pc:docMk/>
          <pc:sldMk cId="1083437357" sldId="1077"/>
        </pc:sldMkLst>
        <pc:picChg chg="del">
          <ac:chgData name="Azhar Iqbal" userId="fa015a3bdbe472ad" providerId="LiveId" clId="{7EECF689-7528-48C3-BC40-F0C6C0FA5E3C}" dt="2022-08-28T04:56:10.940" v="11" actId="478"/>
          <ac:picMkLst>
            <pc:docMk/>
            <pc:sldMk cId="1083437357" sldId="1077"/>
            <ac:picMk id="8" creationId="{8B7C82C7-E240-6449-BE12-35CB0931FCC1}"/>
          </ac:picMkLst>
        </pc:picChg>
      </pc:sldChg>
      <pc:sldChg chg="delSp mod delAnim">
        <pc:chgData name="Azhar Iqbal" userId="fa015a3bdbe472ad" providerId="LiveId" clId="{7EECF689-7528-48C3-BC40-F0C6C0FA5E3C}" dt="2022-08-28T04:56:15.964" v="12" actId="478"/>
        <pc:sldMkLst>
          <pc:docMk/>
          <pc:sldMk cId="3717955978" sldId="1078"/>
        </pc:sldMkLst>
        <pc:picChg chg="del">
          <ac:chgData name="Azhar Iqbal" userId="fa015a3bdbe472ad" providerId="LiveId" clId="{7EECF689-7528-48C3-BC40-F0C6C0FA5E3C}" dt="2022-08-28T04:56:15.964" v="12" actId="478"/>
          <ac:picMkLst>
            <pc:docMk/>
            <pc:sldMk cId="3717955978" sldId="1078"/>
            <ac:picMk id="3" creationId="{793EFD7C-373D-5049-89E8-7C001A0DC6CD}"/>
          </ac:picMkLst>
        </pc:picChg>
      </pc:sldChg>
      <pc:sldChg chg="delSp mod delAnim">
        <pc:chgData name="Azhar Iqbal" userId="fa015a3bdbe472ad" providerId="LiveId" clId="{7EECF689-7528-48C3-BC40-F0C6C0FA5E3C}" dt="2022-08-28T04:55:56.769" v="10" actId="478"/>
        <pc:sldMkLst>
          <pc:docMk/>
          <pc:sldMk cId="3818283369" sldId="1079"/>
        </pc:sldMkLst>
        <pc:picChg chg="del">
          <ac:chgData name="Azhar Iqbal" userId="fa015a3bdbe472ad" providerId="LiveId" clId="{7EECF689-7528-48C3-BC40-F0C6C0FA5E3C}" dt="2022-08-28T04:55:56.769" v="10" actId="478"/>
          <ac:picMkLst>
            <pc:docMk/>
            <pc:sldMk cId="3818283369" sldId="1079"/>
            <ac:picMk id="7" creationId="{3327E803-FBD2-4C4C-9B52-2FEF4C67C9F7}"/>
          </ac:picMkLst>
        </pc:picChg>
      </pc:sldChg>
      <pc:sldChg chg="delSp mod delAnim">
        <pc:chgData name="Azhar Iqbal" userId="fa015a3bdbe472ad" providerId="LiveId" clId="{7EECF689-7528-48C3-BC40-F0C6C0FA5E3C}" dt="2022-08-28T04:55:51.703" v="9" actId="478"/>
        <pc:sldMkLst>
          <pc:docMk/>
          <pc:sldMk cId="2180555549" sldId="1087"/>
        </pc:sldMkLst>
        <pc:picChg chg="del">
          <ac:chgData name="Azhar Iqbal" userId="fa015a3bdbe472ad" providerId="LiveId" clId="{7EECF689-7528-48C3-BC40-F0C6C0FA5E3C}" dt="2022-08-28T04:55:51.703" v="9" actId="478"/>
          <ac:picMkLst>
            <pc:docMk/>
            <pc:sldMk cId="2180555549" sldId="1087"/>
            <ac:picMk id="4" creationId="{7D5FE3A7-C9FC-9843-98D3-06350C3A3834}"/>
          </ac:picMkLst>
        </pc:picChg>
      </pc:sldChg>
      <pc:sldChg chg="modSp add mod">
        <pc:chgData name="Azhar Iqbal" userId="fa015a3bdbe472ad" providerId="LiveId" clId="{7EECF689-7528-48C3-BC40-F0C6C0FA5E3C}" dt="2022-09-04T00:47:49.251" v="16"/>
        <pc:sldMkLst>
          <pc:docMk/>
          <pc:sldMk cId="3420885617" sldId="1088"/>
        </pc:sldMkLst>
        <pc:spChg chg="mod">
          <ac:chgData name="Azhar Iqbal" userId="fa015a3bdbe472ad" providerId="LiveId" clId="{7EECF689-7528-48C3-BC40-F0C6C0FA5E3C}" dt="2022-09-04T00:47:49.251" v="16"/>
          <ac:spMkLst>
            <pc:docMk/>
            <pc:sldMk cId="3420885617" sldId="1088"/>
            <ac:spMk id="35" creationId="{00000000-0000-0000-0000-000000000000}"/>
          </ac:spMkLst>
        </pc:spChg>
      </pc:sldChg>
      <pc:sldChg chg="addSp delSp modSp add mod setBg">
        <pc:chgData name="Azhar Iqbal" userId="fa015a3bdbe472ad" providerId="LiveId" clId="{7EECF689-7528-48C3-BC40-F0C6C0FA5E3C}" dt="2022-09-05T14:59:21.700" v="721" actId="1076"/>
        <pc:sldMkLst>
          <pc:docMk/>
          <pc:sldMk cId="1151571207" sldId="1089"/>
        </pc:sldMkLst>
        <pc:spChg chg="mod">
          <ac:chgData name="Azhar Iqbal" userId="fa015a3bdbe472ad" providerId="LiveId" clId="{7EECF689-7528-48C3-BC40-F0C6C0FA5E3C}" dt="2022-09-05T14:27:01.583" v="710" actId="26606"/>
          <ac:spMkLst>
            <pc:docMk/>
            <pc:sldMk cId="1151571207" sldId="1089"/>
            <ac:spMk id="2" creationId="{3B8CD900-19EC-824C-BF74-AADFBF5A172E}"/>
          </ac:spMkLst>
        </pc:spChg>
        <pc:spChg chg="add del mod">
          <ac:chgData name="Azhar Iqbal" userId="fa015a3bdbe472ad" providerId="LiveId" clId="{7EECF689-7528-48C3-BC40-F0C6C0FA5E3C}" dt="2022-09-05T14:21:47.580" v="643" actId="478"/>
          <ac:spMkLst>
            <pc:docMk/>
            <pc:sldMk cId="1151571207" sldId="1089"/>
            <ac:spMk id="4" creationId="{979DD2B2-7E71-4888-AAEC-54832CCD5241}"/>
          </ac:spMkLst>
        </pc:spChg>
        <pc:spChg chg="mod ord">
          <ac:chgData name="Azhar Iqbal" userId="fa015a3bdbe472ad" providerId="LiveId" clId="{7EECF689-7528-48C3-BC40-F0C6C0FA5E3C}" dt="2022-09-05T14:27:01.583" v="710" actId="26606"/>
          <ac:spMkLst>
            <pc:docMk/>
            <pc:sldMk cId="1151571207" sldId="1089"/>
            <ac:spMk id="6" creationId="{5C89035B-463A-1E40-A130-AE9AA3E37667}"/>
          </ac:spMkLst>
        </pc:spChg>
        <pc:spChg chg="add del mod">
          <ac:chgData name="Azhar Iqbal" userId="fa015a3bdbe472ad" providerId="LiveId" clId="{7EECF689-7528-48C3-BC40-F0C6C0FA5E3C}" dt="2022-09-05T14:21:49.319" v="644" actId="478"/>
          <ac:spMkLst>
            <pc:docMk/>
            <pc:sldMk cId="1151571207" sldId="1089"/>
            <ac:spMk id="7" creationId="{23157D4F-83EA-446A-9CAA-383891D6F9E4}"/>
          </ac:spMkLst>
        </pc:spChg>
        <pc:spChg chg="del mod">
          <ac:chgData name="Azhar Iqbal" userId="fa015a3bdbe472ad" providerId="LiveId" clId="{7EECF689-7528-48C3-BC40-F0C6C0FA5E3C}" dt="2022-09-05T14:21:45.289" v="642" actId="478"/>
          <ac:spMkLst>
            <pc:docMk/>
            <pc:sldMk cId="1151571207" sldId="1089"/>
            <ac:spMk id="9" creationId="{55AB9D8D-7F05-094B-8DA6-3095A7A7A096}"/>
          </ac:spMkLst>
        </pc:spChg>
        <pc:spChg chg="del mod">
          <ac:chgData name="Azhar Iqbal" userId="fa015a3bdbe472ad" providerId="LiveId" clId="{7EECF689-7528-48C3-BC40-F0C6C0FA5E3C}" dt="2022-09-05T14:24:20.003" v="695" actId="478"/>
          <ac:spMkLst>
            <pc:docMk/>
            <pc:sldMk cId="1151571207" sldId="1089"/>
            <ac:spMk id="12" creationId="{CE4A2AC8-0534-4AEE-AC9B-87D551DED6FF}"/>
          </ac:spMkLst>
        </pc:spChg>
        <pc:spChg chg="del mod topLvl">
          <ac:chgData name="Azhar Iqbal" userId="fa015a3bdbe472ad" providerId="LiveId" clId="{7EECF689-7528-48C3-BC40-F0C6C0FA5E3C}" dt="2022-09-05T14:24:22.848" v="696" actId="478"/>
          <ac:spMkLst>
            <pc:docMk/>
            <pc:sldMk cId="1151571207" sldId="1089"/>
            <ac:spMk id="13" creationId="{8738973D-B340-45F2-9DF7-47659A864F14}"/>
          </ac:spMkLst>
        </pc:spChg>
        <pc:spChg chg="add del">
          <ac:chgData name="Azhar Iqbal" userId="fa015a3bdbe472ad" providerId="LiveId" clId="{7EECF689-7528-48C3-BC40-F0C6C0FA5E3C}" dt="2022-09-05T14:27:01.583" v="710" actId="26606"/>
          <ac:spMkLst>
            <pc:docMk/>
            <pc:sldMk cId="1151571207" sldId="1089"/>
            <ac:spMk id="22" creationId="{928F64C6-FE22-4FC1-A763-DFCC514811BD}"/>
          </ac:spMkLst>
        </pc:spChg>
        <pc:grpChg chg="add del mod">
          <ac:chgData name="Azhar Iqbal" userId="fa015a3bdbe472ad" providerId="LiveId" clId="{7EECF689-7528-48C3-BC40-F0C6C0FA5E3C}" dt="2022-09-05T14:24:22.848" v="696" actId="478"/>
          <ac:grpSpMkLst>
            <pc:docMk/>
            <pc:sldMk cId="1151571207" sldId="1089"/>
            <ac:grpSpMk id="10" creationId="{273D0B23-5B44-4C0A-A993-CCB87FE5F1C9}"/>
          </ac:grpSpMkLst>
        </pc:grpChg>
        <pc:picChg chg="del">
          <ac:chgData name="Azhar Iqbal" userId="fa015a3bdbe472ad" providerId="LiveId" clId="{7EECF689-7528-48C3-BC40-F0C6C0FA5E3C}" dt="2022-09-05T14:03:49.882" v="54" actId="478"/>
          <ac:picMkLst>
            <pc:docMk/>
            <pc:sldMk cId="1151571207" sldId="1089"/>
            <ac:picMk id="5" creationId="{1D769C4B-4589-4602-9F72-9F578275AA13}"/>
          </ac:picMkLst>
        </pc:picChg>
        <pc:picChg chg="mod ord topLvl">
          <ac:chgData name="Azhar Iqbal" userId="fa015a3bdbe472ad" providerId="LiveId" clId="{7EECF689-7528-48C3-BC40-F0C6C0FA5E3C}" dt="2022-09-05T14:27:01.583" v="710" actId="26606"/>
          <ac:picMkLst>
            <pc:docMk/>
            <pc:sldMk cId="1151571207" sldId="1089"/>
            <ac:picMk id="11" creationId="{FACA04FD-377F-4E2C-B700-CDF3DF35C5EF}"/>
          </ac:picMkLst>
        </pc:picChg>
        <pc:picChg chg="add mod">
          <ac:chgData name="Azhar Iqbal" userId="fa015a3bdbe472ad" providerId="LiveId" clId="{7EECF689-7528-48C3-BC40-F0C6C0FA5E3C}" dt="2022-09-05T14:59:21.700" v="721" actId="1076"/>
          <ac:picMkLst>
            <pc:docMk/>
            <pc:sldMk cId="1151571207" sldId="1089"/>
            <ac:picMk id="14" creationId="{734E25DA-FE0C-43F0-9952-75E9F22ED5EC}"/>
          </ac:picMkLst>
        </pc:picChg>
        <pc:picChg chg="add mod">
          <ac:chgData name="Azhar Iqbal" userId="fa015a3bdbe472ad" providerId="LiveId" clId="{7EECF689-7528-48C3-BC40-F0C6C0FA5E3C}" dt="2022-09-05T14:59:20.372" v="720" actId="1076"/>
          <ac:picMkLst>
            <pc:docMk/>
            <pc:sldMk cId="1151571207" sldId="1089"/>
            <ac:picMk id="15" creationId="{4D812168-8DF1-4D3E-917F-F2B35C5955DC}"/>
          </ac:picMkLst>
        </pc:picChg>
        <pc:picChg chg="add mod ord">
          <ac:chgData name="Azhar Iqbal" userId="fa015a3bdbe472ad" providerId="LiveId" clId="{7EECF689-7528-48C3-BC40-F0C6C0FA5E3C}" dt="2022-09-05T14:31:04.797" v="715" actId="1076"/>
          <ac:picMkLst>
            <pc:docMk/>
            <pc:sldMk cId="1151571207" sldId="1089"/>
            <ac:picMk id="16" creationId="{F4D67A8F-C720-4399-A8A2-A4B1B4A28076}"/>
          </ac:picMkLst>
        </pc:picChg>
        <pc:picChg chg="add mod modCrop">
          <ac:chgData name="Azhar Iqbal" userId="fa015a3bdbe472ad" providerId="LiveId" clId="{7EECF689-7528-48C3-BC40-F0C6C0FA5E3C}" dt="2022-09-05T14:31:21.645" v="719" actId="732"/>
          <ac:picMkLst>
            <pc:docMk/>
            <pc:sldMk cId="1151571207" sldId="1089"/>
            <ac:picMk id="17" creationId="{86A6276C-A92E-4937-AFBB-E585A5539834}"/>
          </ac:picMkLst>
        </pc:picChg>
        <pc:cxnChg chg="add del">
          <ac:chgData name="Azhar Iqbal" userId="fa015a3bdbe472ad" providerId="LiveId" clId="{7EECF689-7528-48C3-BC40-F0C6C0FA5E3C}" dt="2022-09-05T14:27:01.583" v="710" actId="26606"/>
          <ac:cxnSpMkLst>
            <pc:docMk/>
            <pc:sldMk cId="1151571207" sldId="1089"/>
            <ac:cxnSpMk id="24" creationId="{5C34627B-48E6-4F4D-B843-97717A86B490}"/>
          </ac:cxnSpMkLst>
        </pc:cxnChg>
      </pc:sldChg>
      <pc:sldChg chg="modSp add mod ord">
        <pc:chgData name="Azhar Iqbal" userId="fa015a3bdbe472ad" providerId="LiveId" clId="{7EECF689-7528-48C3-BC40-F0C6C0FA5E3C}" dt="2022-09-06T06:08:04.618" v="829" actId="14100"/>
        <pc:sldMkLst>
          <pc:docMk/>
          <pc:sldMk cId="983226260" sldId="1090"/>
        </pc:sldMkLst>
        <pc:spChg chg="mod">
          <ac:chgData name="Azhar Iqbal" userId="fa015a3bdbe472ad" providerId="LiveId" clId="{7EECF689-7528-48C3-BC40-F0C6C0FA5E3C}" dt="2022-09-06T06:08:04.618" v="829" actId="14100"/>
          <ac:spMkLst>
            <pc:docMk/>
            <pc:sldMk cId="983226260" sldId="1090"/>
            <ac:spMk id="7" creationId="{23157D4F-83EA-446A-9CAA-383891D6F9E4}"/>
          </ac:spMkLst>
        </pc:spChg>
        <pc:spChg chg="mod">
          <ac:chgData name="Azhar Iqbal" userId="fa015a3bdbe472ad" providerId="LiveId" clId="{7EECF689-7528-48C3-BC40-F0C6C0FA5E3C}" dt="2022-09-06T06:07:01.444" v="812" actId="208"/>
          <ac:spMkLst>
            <pc:docMk/>
            <pc:sldMk cId="983226260" sldId="1090"/>
            <ac:spMk id="9" creationId="{55AB9D8D-7F05-094B-8DA6-3095A7A7A09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B55505-5BBF-4801-9EB9-29A865E30C95}" type="datetimeFigureOut">
              <a:rPr lang="en-GB" smtClean="0"/>
              <a:t>06/09/2022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A7961-5396-4569-A45E-78E4874381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838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lnSpc>
                <a:spcPct val="117999"/>
              </a:lnSpc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506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3379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368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029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615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217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72126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8749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8059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957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2386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929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9073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endParaRPr lang="en-GB" i="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815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018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748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1: 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1796819"/>
            <a:ext cx="12192000" cy="1010543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80000"/>
              </a:lnSpc>
              <a:defRPr sz="4000" b="1">
                <a:solidFill>
                  <a:srgbClr val="1C1C1C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3621022"/>
            <a:ext cx="12192000" cy="1010543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933" b="0">
                <a:solidFill>
                  <a:srgbClr val="1C1C1C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4FADDDD-D485-4F86-A657-2B3AD72BA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21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35360" y="1316765"/>
            <a:ext cx="11521280" cy="5280587"/>
          </a:xfrm>
          <a:prstGeom prst="rect">
            <a:avLst/>
          </a:prstGeom>
        </p:spPr>
        <p:txBody>
          <a:bodyPr vert="horz"/>
          <a:lstStyle>
            <a:lvl1pPr marL="0" indent="0" algn="just">
              <a:buFont typeface="Arial"/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algn="just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algn="just">
              <a:buFont typeface="Wingdings" panose="05000000000000000000" pitchFamily="2" charset="2"/>
              <a:buChar char="p"/>
              <a:defRPr sz="1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algn="just"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260648"/>
            <a:ext cx="11521280" cy="8640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80000"/>
              </a:lnSpc>
              <a:defRPr sz="3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35A47CB-E618-44C2-B61F-AC9B225BE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712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32D3287-DA1B-4F6E-8E84-CCA1C7CD5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49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27053" y="1844676"/>
            <a:ext cx="7201129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2D37536-BA71-4994-B954-51E0A4B32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76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1" y="2732924"/>
            <a:ext cx="12181620" cy="13921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80000"/>
              </a:lnSpc>
              <a:defRPr sz="3200" b="1">
                <a:solidFill>
                  <a:srgbClr val="1C1C1C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1F8855D-1DEF-4095-8150-2EB0E795C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8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35360" y="1316765"/>
            <a:ext cx="11521280" cy="5280587"/>
          </a:xfrm>
          <a:prstGeom prst="rect">
            <a:avLst/>
          </a:prstGeom>
        </p:spPr>
        <p:txBody>
          <a:bodyPr vert="horz"/>
          <a:lstStyle>
            <a:lvl1pPr marL="0" indent="0" algn="just">
              <a:buFont typeface="Arial"/>
              <a:buNone/>
              <a:defRPr sz="2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just">
              <a:defRPr sz="1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 algn="just">
              <a:buFont typeface="Wingdings" panose="05000000000000000000" pitchFamily="2" charset="2"/>
              <a:buChar char="Ø"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 algn="just">
              <a:buFont typeface="Wingdings" panose="05000000000000000000" pitchFamily="2" charset="2"/>
              <a:buChar char="p"/>
              <a:defRPr sz="1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 algn="just"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35360" y="260648"/>
            <a:ext cx="11521280" cy="86409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80000"/>
              </a:lnSpc>
              <a:defRPr sz="4000" b="1">
                <a:solidFill>
                  <a:srgbClr val="1C1C1C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38C2251-24B7-44F0-85FE-82F1C56D7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4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200" b="1">
                <a:solidFill>
                  <a:srgbClr val="B5121B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527051" y="1844677"/>
            <a:ext cx="11233579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1FE78DD-517B-42A8-A372-A11DF3564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32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527381" y="548680"/>
            <a:ext cx="9025003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200" b="1">
                <a:solidFill>
                  <a:srgbClr val="B5121B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D7FC3FF-99B2-4B3A-B501-FAE7E02EC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2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2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7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89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18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3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7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1C1C1C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Relationship Id="rId6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Relationship Id="rId6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ctrTitle"/>
          </p:nvPr>
        </p:nvSpPr>
        <p:spPr>
          <a:xfrm>
            <a:off x="1524000" y="1016001"/>
            <a:ext cx="9144000" cy="1791362"/>
          </a:xfrm>
        </p:spPr>
        <p:txBody>
          <a:bodyPr/>
          <a:lstStyle/>
          <a:p>
            <a:pPr lvl="0"/>
            <a:r>
              <a:rPr lang="en-GB" dirty="0"/>
              <a:t>CNSCC.203 Computer Networks</a:t>
            </a:r>
            <a:br>
              <a:rPr lang="en-GB" dirty="0"/>
            </a:br>
            <a:br>
              <a:rPr lang="en-GB" dirty="0"/>
            </a:br>
            <a:r>
              <a:rPr lang="en-US" sz="3200" b="0" dirty="0">
                <a:latin typeface="+mn-lt"/>
                <a:ea typeface="+mn-ea"/>
                <a:cs typeface="+mn-cs"/>
              </a:rPr>
              <a:t>Network Performance and Protocol Layers</a:t>
            </a:r>
            <a:endParaRPr lang="en-GB" b="0" dirty="0">
              <a:latin typeface="+mn-lt"/>
              <a:ea typeface="+mn-ea"/>
              <a:cs typeface="+mn-cs"/>
            </a:endParaRPr>
          </a:p>
        </p:txBody>
      </p:sp>
      <p:sp>
        <p:nvSpPr>
          <p:cNvPr id="36" name="Shape 36"/>
          <p:cNvSpPr>
            <a:spLocks noGrp="1"/>
          </p:cNvSpPr>
          <p:nvPr>
            <p:ph type="subTitle" idx="1"/>
          </p:nvPr>
        </p:nvSpPr>
        <p:spPr>
          <a:xfrm>
            <a:off x="0" y="3276316"/>
            <a:ext cx="12192000" cy="1010543"/>
          </a:xfrm>
        </p:spPr>
        <p:txBody>
          <a:bodyPr/>
          <a:lstStyle/>
          <a:p>
            <a:pPr lvl="0"/>
            <a:r>
              <a:rPr lang="en-US" altLang="zh-CN" sz="2800" dirty="0"/>
              <a:t>Muhammad Azhar Iqbal</a:t>
            </a:r>
          </a:p>
          <a:p>
            <a:pPr lvl="0"/>
            <a:r>
              <a:rPr lang="en-US" sz="2800" dirty="0"/>
              <a:t>azhar.iqbal@lancaster.ac.uk</a:t>
            </a:r>
            <a:endParaRPr lang="en-GB" sz="2800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F61ADC7F-5A65-4B19-AFC7-BB4B93ED47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416" y="4699300"/>
            <a:ext cx="2607167" cy="16131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D1D33E-CD79-4061-8352-C56BE0257FE2}"/>
              </a:ext>
            </a:extLst>
          </p:cNvPr>
          <p:cNvSpPr txBox="1"/>
          <p:nvPr/>
        </p:nvSpPr>
        <p:spPr>
          <a:xfrm>
            <a:off x="1756228" y="6380192"/>
            <a:ext cx="9521371" cy="344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Credit goes to </a:t>
            </a:r>
            <a:r>
              <a:rPr lang="en-GB" sz="1600" i="1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Dr.</a:t>
            </a:r>
            <a:r>
              <a:rPr lang="en-GB" sz="1600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Matt Broadbent, Dr. Vasileios </a:t>
            </a:r>
            <a:r>
              <a:rPr lang="en-GB" sz="1600" i="1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Giotsas</a:t>
            </a:r>
            <a:r>
              <a:rPr lang="en-GB" sz="1600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and Dr. </a:t>
            </a:r>
            <a:r>
              <a:rPr lang="en-US" altLang="zh-CN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Wenjuan Yu </a:t>
            </a:r>
            <a:r>
              <a:rPr lang="en-GB" sz="1600" i="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at SCC for </a:t>
            </a:r>
            <a:r>
              <a:rPr lang="en-GB" sz="1600" b="0" i="1" dirty="0">
                <a:solidFill>
                  <a:srgbClr val="00000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designing module SCC.203.  </a:t>
            </a:r>
            <a:endParaRPr lang="en-GB" sz="1600" i="1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88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806"/>
    </mc:Choice>
    <mc:Fallback xmlns="">
      <p:transition spd="slow" advTm="4980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AD72523-4228-9C47-B195-4AAF96A160BD}"/>
              </a:ext>
            </a:extLst>
          </p:cNvPr>
          <p:cNvGrpSpPr/>
          <p:nvPr/>
        </p:nvGrpSpPr>
        <p:grpSpPr>
          <a:xfrm>
            <a:off x="3364430" y="1767623"/>
            <a:ext cx="1511352" cy="863670"/>
            <a:chOff x="7493876" y="2774731"/>
            <a:chExt cx="1481958" cy="894622"/>
          </a:xfrm>
        </p:grpSpPr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9FB9E0EF-9063-B545-BC2B-062A0488CC7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0BF60BF-9AF2-D948-8319-1FF102BC7D3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32B55C6-F759-234F-8CF0-5FB387F35BC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B1153D6F-A3DF-7246-9629-9228753ADE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1C55D52C-AF37-4949-9428-203518D525C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58904F43-F0C7-374E-ADE8-8A024A6627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874597C3-FAA4-A147-A86C-C5108827045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Packet delay: four sources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Line 24">
            <a:extLst>
              <a:ext uri="{FF2B5EF4-FFF2-40B4-BE49-F238E27FC236}">
                <a16:creationId xmlns:a16="http://schemas.microsoft.com/office/drawing/2014/main" id="{79DB8C95-768E-854F-9CEA-5533DCECB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1011" y="1783635"/>
            <a:ext cx="741403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9803C6B5-AE4A-F54B-86CB-D404B2A71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378" y="2002710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2BFFBBBA-8F3E-7640-8D9F-E3A7047BB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773" y="2074148"/>
            <a:ext cx="147645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212ACD5F-D6C3-824B-9E9F-FCD292654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707" y="2074148"/>
            <a:ext cx="147645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" name="Line 35">
            <a:extLst>
              <a:ext uri="{FF2B5EF4-FFF2-40B4-BE49-F238E27FC236}">
                <a16:creationId xmlns:a16="http://schemas.microsoft.com/office/drawing/2014/main" id="{988CA620-4CC5-3D4B-81DA-0F82F93E3D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061" y="1833751"/>
            <a:ext cx="3667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38">
            <a:extLst>
              <a:ext uri="{FF2B5EF4-FFF2-40B4-BE49-F238E27FC236}">
                <a16:creationId xmlns:a16="http://schemas.microsoft.com/office/drawing/2014/main" id="{5F99C41D-D784-474B-94F5-AC4616175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301" y="20122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5" name="Text Box 39">
            <a:extLst>
              <a:ext uri="{FF2B5EF4-FFF2-40B4-BE49-F238E27FC236}">
                <a16:creationId xmlns:a16="http://schemas.microsoft.com/office/drawing/2014/main" id="{4FBD0AA4-42C3-2B49-BDB1-0979DED2C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720" y="1587878"/>
            <a:ext cx="1700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propagation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Line 40">
            <a:extLst>
              <a:ext uri="{FF2B5EF4-FFF2-40B4-BE49-F238E27FC236}">
                <a16:creationId xmlns:a16="http://schemas.microsoft.com/office/drawing/2014/main" id="{7B62D1A5-A310-5848-8995-E8F4780C47C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73803" y="1831109"/>
            <a:ext cx="3191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 Box 43">
            <a:extLst>
              <a:ext uri="{FF2B5EF4-FFF2-40B4-BE49-F238E27FC236}">
                <a16:creationId xmlns:a16="http://schemas.microsoft.com/office/drawing/2014/main" id="{867387BA-39EC-9E4E-8BB0-480BC4423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098" y="2729785"/>
            <a:ext cx="151182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processing</a:t>
            </a:r>
          </a:p>
        </p:txBody>
      </p:sp>
      <p:sp>
        <p:nvSpPr>
          <p:cNvPr id="88" name="Line 44">
            <a:extLst>
              <a:ext uri="{FF2B5EF4-FFF2-40B4-BE49-F238E27FC236}">
                <a16:creationId xmlns:a16="http://schemas.microsoft.com/office/drawing/2014/main" id="{CDB7B374-4A7A-E246-8D88-69216785D71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363541" y="2729991"/>
            <a:ext cx="8334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Line 45">
            <a:extLst>
              <a:ext uri="{FF2B5EF4-FFF2-40B4-BE49-F238E27FC236}">
                <a16:creationId xmlns:a16="http://schemas.microsoft.com/office/drawing/2014/main" id="{EDEDB796-E60B-E245-AAE8-8E7D4AD0954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187959" y="2536110"/>
            <a:ext cx="385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 Box 46">
            <a:extLst>
              <a:ext uri="{FF2B5EF4-FFF2-40B4-BE49-F238E27FC236}">
                <a16:creationId xmlns:a16="http://schemas.microsoft.com/office/drawing/2014/main" id="{EED5545D-BA61-2046-A423-41F4F0BC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969" y="2957464"/>
            <a:ext cx="1354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Line 47">
            <a:extLst>
              <a:ext uri="{FF2B5EF4-FFF2-40B4-BE49-F238E27FC236}">
                <a16:creationId xmlns:a16="http://schemas.microsoft.com/office/drawing/2014/main" id="{ACC9FCD3-B95B-4D4B-87FC-A93C4585FCF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349892" y="2536110"/>
            <a:ext cx="595346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2521317A-C1CF-B84E-8D60-CC1E8C06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3585728"/>
            <a:ext cx="6175328" cy="554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3" name="Line 25">
            <a:extLst>
              <a:ext uri="{FF2B5EF4-FFF2-40B4-BE49-F238E27FC236}">
                <a16:creationId xmlns:a16="http://schemas.microsoft.com/office/drawing/2014/main" id="{F5D3A1C5-3798-AA4A-9717-BC9CD2814C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131" y="2323384"/>
            <a:ext cx="735346" cy="5499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32">
            <a:extLst>
              <a:ext uri="{FF2B5EF4-FFF2-40B4-BE49-F238E27FC236}">
                <a16:creationId xmlns:a16="http://schemas.microsoft.com/office/drawing/2014/main" id="{499B4666-F248-7346-9FEA-7936F1E56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02" y="19741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468D7A2B-9164-6E4A-96CE-D29F37040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9988" y="1910635"/>
            <a:ext cx="2111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Text Box 36">
            <a:extLst>
              <a:ext uri="{FF2B5EF4-FFF2-40B4-BE49-F238E27FC236}">
                <a16:creationId xmlns:a16="http://schemas.microsoft.com/office/drawing/2014/main" id="{3AB8F241-2337-4244-89DF-4C80D59B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815" y="1467723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97" name="Text Box 37">
            <a:extLst>
              <a:ext uri="{FF2B5EF4-FFF2-40B4-BE49-F238E27FC236}">
                <a16:creationId xmlns:a16="http://schemas.microsoft.com/office/drawing/2014/main" id="{68CF5C6F-336B-3C4A-90BF-D34A02874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558" y="2420223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grpSp>
        <p:nvGrpSpPr>
          <p:cNvPr id="98" name="Group 66">
            <a:extLst>
              <a:ext uri="{FF2B5EF4-FFF2-40B4-BE49-F238E27FC236}">
                <a16:creationId xmlns:a16="http://schemas.microsoft.com/office/drawing/2014/main" id="{7A33E76B-0B7D-BD4C-95A3-F5F9B6632736}"/>
              </a:ext>
            </a:extLst>
          </p:cNvPr>
          <p:cNvGrpSpPr>
            <a:grpSpLocks/>
          </p:cNvGrpSpPr>
          <p:nvPr/>
        </p:nvGrpSpPr>
        <p:grpSpPr bwMode="auto">
          <a:xfrm>
            <a:off x="1923392" y="1467723"/>
            <a:ext cx="779505" cy="679450"/>
            <a:chOff x="-44" y="1473"/>
            <a:chExt cx="981" cy="1105"/>
          </a:xfrm>
        </p:grpSpPr>
        <p:pic>
          <p:nvPicPr>
            <p:cNvPr id="116" name="Picture 67" descr="desktop_computer_stylized_medium">
              <a:extLst>
                <a:ext uri="{FF2B5EF4-FFF2-40B4-BE49-F238E27FC236}">
                  <a16:creationId xmlns:a16="http://schemas.microsoft.com/office/drawing/2014/main" id="{388E3E99-7752-0140-B682-2CFDCCFDA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C233087D-1E28-874B-99E3-90A56E5DA7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Group 69">
            <a:extLst>
              <a:ext uri="{FF2B5EF4-FFF2-40B4-BE49-F238E27FC236}">
                <a16:creationId xmlns:a16="http://schemas.microsoft.com/office/drawing/2014/main" id="{53B22ADC-2C36-5141-AAAC-31B53FC8C1F4}"/>
              </a:ext>
            </a:extLst>
          </p:cNvPr>
          <p:cNvGrpSpPr>
            <a:grpSpLocks/>
          </p:cNvGrpSpPr>
          <p:nvPr/>
        </p:nvGrpSpPr>
        <p:grpSpPr bwMode="auto">
          <a:xfrm>
            <a:off x="1914200" y="2474691"/>
            <a:ext cx="779506" cy="679450"/>
            <a:chOff x="-44" y="1473"/>
            <a:chExt cx="981" cy="1105"/>
          </a:xfrm>
        </p:grpSpPr>
        <p:pic>
          <p:nvPicPr>
            <p:cNvPr id="114" name="Picture 70" descr="desktop_computer_stylized_medium">
              <a:extLst>
                <a:ext uri="{FF2B5EF4-FFF2-40B4-BE49-F238E27FC236}">
                  <a16:creationId xmlns:a16="http://schemas.microsoft.com/office/drawing/2014/main" id="{DA4C023E-F595-544A-9929-08480475A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Freeform 71">
              <a:extLst>
                <a:ext uri="{FF2B5EF4-FFF2-40B4-BE49-F238E27FC236}">
                  <a16:creationId xmlns:a16="http://schemas.microsoft.com/office/drawing/2014/main" id="{BD3780DD-1306-2540-89B8-0A42DEECF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0" name="Text Box 41">
            <a:extLst>
              <a:ext uri="{FF2B5EF4-FFF2-40B4-BE49-F238E27FC236}">
                <a16:creationId xmlns:a16="http://schemas.microsoft.com/office/drawing/2014/main" id="{488CD73E-ECC7-E842-9578-1478C5F1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286" y="1145961"/>
            <a:ext cx="1768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</a:t>
            </a:r>
          </a:p>
        </p:txBody>
      </p:sp>
      <p:sp>
        <p:nvSpPr>
          <p:cNvPr id="101" name="Line 42">
            <a:extLst>
              <a:ext uri="{FF2B5EF4-FFF2-40B4-BE49-F238E27FC236}">
                <a16:creationId xmlns:a16="http://schemas.microsoft.com/office/drawing/2014/main" id="{B22F26F3-A41E-8848-BDA7-FE528ACF22F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4038725" y="1443910"/>
            <a:ext cx="528667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31">
            <a:extLst>
              <a:ext uri="{FF2B5EF4-FFF2-40B4-BE49-F238E27FC236}">
                <a16:creationId xmlns:a16="http://schemas.microsoft.com/office/drawing/2014/main" id="{9C43DB7F-CC6C-3D47-AEBE-0F3B6F741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441" y="2630267"/>
            <a:ext cx="139773" cy="18519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4" name="Line 33">
            <a:extLst>
              <a:ext uri="{FF2B5EF4-FFF2-40B4-BE49-F238E27FC236}">
                <a16:creationId xmlns:a16="http://schemas.microsoft.com/office/drawing/2014/main" id="{1420A34E-BA5D-D248-8FAC-DCC28151F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7771" y="2599885"/>
            <a:ext cx="219680" cy="1619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E58503-FA9B-1542-A0D6-E85B92D1E5BA}"/>
              </a:ext>
            </a:extLst>
          </p:cNvPr>
          <p:cNvCxnSpPr/>
          <p:nvPr/>
        </p:nvCxnSpPr>
        <p:spPr>
          <a:xfrm>
            <a:off x="4880582" y="2238559"/>
            <a:ext cx="33889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49D3C3B-F6BB-8747-AE74-C4B438FB99F4}"/>
              </a:ext>
            </a:extLst>
          </p:cNvPr>
          <p:cNvGrpSpPr/>
          <p:nvPr/>
        </p:nvGrpSpPr>
        <p:grpSpPr>
          <a:xfrm>
            <a:off x="7991017" y="1778258"/>
            <a:ext cx="1511352" cy="863670"/>
            <a:chOff x="7493876" y="2774731"/>
            <a:chExt cx="1481958" cy="894622"/>
          </a:xfrm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5D7E8999-C7DA-4C41-AF40-118E015147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1FE0DA3-6E20-DC4B-8111-DD2816780A5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227FD192-76B7-BB4E-8D74-8B6F33DBA7D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130CC598-6AE0-744A-9CEF-611CD26990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F0B09B4D-82A4-6D4A-B104-F100560C449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7CB1C4B0-5780-D24E-8D85-35BA5CE4255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A78B6DE2-15CA-DC49-A0BD-10E78562E1D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2" name="Rectangle 3">
            <a:extLst>
              <a:ext uri="{FF2B5EF4-FFF2-40B4-BE49-F238E27FC236}">
                <a16:creationId xmlns:a16="http://schemas.microsoft.com/office/drawing/2014/main" id="{A295C9C7-DA39-ED42-847F-83EE93D04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746" y="4297060"/>
            <a:ext cx="9663233" cy="2511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trans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transmission delay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Packets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are transmitted once they reach the head of the queue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is the time required for the router to push out the packet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store-and-forward switching, the entire packet must be received before it is forwarded again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015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546"/>
    </mc:Choice>
    <mc:Fallback xmlns="">
      <p:transition spd="slow" advTm="265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AD72523-4228-9C47-B195-4AAF96A160BD}"/>
              </a:ext>
            </a:extLst>
          </p:cNvPr>
          <p:cNvGrpSpPr/>
          <p:nvPr/>
        </p:nvGrpSpPr>
        <p:grpSpPr>
          <a:xfrm>
            <a:off x="3364430" y="1767623"/>
            <a:ext cx="1511352" cy="863670"/>
            <a:chOff x="7493876" y="2774731"/>
            <a:chExt cx="1481958" cy="894622"/>
          </a:xfrm>
        </p:grpSpPr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9FB9E0EF-9063-B545-BC2B-062A0488CC7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0BF60BF-9AF2-D948-8319-1FF102BC7D3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32B55C6-F759-234F-8CF0-5FB387F35BC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B1153D6F-A3DF-7246-9629-9228753ADE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1C55D52C-AF37-4949-9428-203518D525C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58904F43-F0C7-374E-ADE8-8A024A6627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874597C3-FAA4-A147-A86C-C5108827045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Packet delay: four sources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Line 24">
            <a:extLst>
              <a:ext uri="{FF2B5EF4-FFF2-40B4-BE49-F238E27FC236}">
                <a16:creationId xmlns:a16="http://schemas.microsoft.com/office/drawing/2014/main" id="{79DB8C95-768E-854F-9CEA-5533DCECB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1011" y="1783635"/>
            <a:ext cx="741403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9803C6B5-AE4A-F54B-86CB-D404B2A71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378" y="2002710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2BFFBBBA-8F3E-7640-8D9F-E3A7047BB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773" y="2074148"/>
            <a:ext cx="147645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212ACD5F-D6C3-824B-9E9F-FCD292654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707" y="2074148"/>
            <a:ext cx="147645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" name="Line 35">
            <a:extLst>
              <a:ext uri="{FF2B5EF4-FFF2-40B4-BE49-F238E27FC236}">
                <a16:creationId xmlns:a16="http://schemas.microsoft.com/office/drawing/2014/main" id="{988CA620-4CC5-3D4B-81DA-0F82F93E3D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061" y="1833751"/>
            <a:ext cx="3667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38">
            <a:extLst>
              <a:ext uri="{FF2B5EF4-FFF2-40B4-BE49-F238E27FC236}">
                <a16:creationId xmlns:a16="http://schemas.microsoft.com/office/drawing/2014/main" id="{5F99C41D-D784-474B-94F5-AC4616175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301" y="20122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5" name="Text Box 39">
            <a:extLst>
              <a:ext uri="{FF2B5EF4-FFF2-40B4-BE49-F238E27FC236}">
                <a16:creationId xmlns:a16="http://schemas.microsoft.com/office/drawing/2014/main" id="{4FBD0AA4-42C3-2B49-BDB1-0979DED2C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720" y="1587878"/>
            <a:ext cx="1700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propagation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Line 40">
            <a:extLst>
              <a:ext uri="{FF2B5EF4-FFF2-40B4-BE49-F238E27FC236}">
                <a16:creationId xmlns:a16="http://schemas.microsoft.com/office/drawing/2014/main" id="{7B62D1A5-A310-5848-8995-E8F4780C47C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73803" y="1831109"/>
            <a:ext cx="3191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 Box 43">
            <a:extLst>
              <a:ext uri="{FF2B5EF4-FFF2-40B4-BE49-F238E27FC236}">
                <a16:creationId xmlns:a16="http://schemas.microsoft.com/office/drawing/2014/main" id="{867387BA-39EC-9E4E-8BB0-480BC4423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098" y="2729785"/>
            <a:ext cx="151182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processing</a:t>
            </a:r>
          </a:p>
        </p:txBody>
      </p:sp>
      <p:sp>
        <p:nvSpPr>
          <p:cNvPr id="88" name="Line 44">
            <a:extLst>
              <a:ext uri="{FF2B5EF4-FFF2-40B4-BE49-F238E27FC236}">
                <a16:creationId xmlns:a16="http://schemas.microsoft.com/office/drawing/2014/main" id="{CDB7B374-4A7A-E246-8D88-69216785D71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363541" y="2729991"/>
            <a:ext cx="8334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Line 45">
            <a:extLst>
              <a:ext uri="{FF2B5EF4-FFF2-40B4-BE49-F238E27FC236}">
                <a16:creationId xmlns:a16="http://schemas.microsoft.com/office/drawing/2014/main" id="{EDEDB796-E60B-E245-AAE8-8E7D4AD0954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187959" y="2536110"/>
            <a:ext cx="385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 Box 46">
            <a:extLst>
              <a:ext uri="{FF2B5EF4-FFF2-40B4-BE49-F238E27FC236}">
                <a16:creationId xmlns:a16="http://schemas.microsoft.com/office/drawing/2014/main" id="{EED5545D-BA61-2046-A423-41F4F0BC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969" y="2957464"/>
            <a:ext cx="1354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Line 47">
            <a:extLst>
              <a:ext uri="{FF2B5EF4-FFF2-40B4-BE49-F238E27FC236}">
                <a16:creationId xmlns:a16="http://schemas.microsoft.com/office/drawing/2014/main" id="{ACC9FCD3-B95B-4D4B-87FC-A93C4585FCF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349892" y="2536110"/>
            <a:ext cx="595346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2521317A-C1CF-B84E-8D60-CC1E8C06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3585728"/>
            <a:ext cx="6175328" cy="554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3" name="Line 25">
            <a:extLst>
              <a:ext uri="{FF2B5EF4-FFF2-40B4-BE49-F238E27FC236}">
                <a16:creationId xmlns:a16="http://schemas.microsoft.com/office/drawing/2014/main" id="{F5D3A1C5-3798-AA4A-9717-BC9CD2814C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131" y="2323384"/>
            <a:ext cx="735346" cy="5499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32">
            <a:extLst>
              <a:ext uri="{FF2B5EF4-FFF2-40B4-BE49-F238E27FC236}">
                <a16:creationId xmlns:a16="http://schemas.microsoft.com/office/drawing/2014/main" id="{499B4666-F248-7346-9FEA-7936F1E56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02" y="19741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468D7A2B-9164-6E4A-96CE-D29F37040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9988" y="1910635"/>
            <a:ext cx="2111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Text Box 36">
            <a:extLst>
              <a:ext uri="{FF2B5EF4-FFF2-40B4-BE49-F238E27FC236}">
                <a16:creationId xmlns:a16="http://schemas.microsoft.com/office/drawing/2014/main" id="{3AB8F241-2337-4244-89DF-4C80D59B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815" y="1467723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97" name="Text Box 37">
            <a:extLst>
              <a:ext uri="{FF2B5EF4-FFF2-40B4-BE49-F238E27FC236}">
                <a16:creationId xmlns:a16="http://schemas.microsoft.com/office/drawing/2014/main" id="{68CF5C6F-336B-3C4A-90BF-D34A02874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558" y="2420223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grpSp>
        <p:nvGrpSpPr>
          <p:cNvPr id="98" name="Group 66">
            <a:extLst>
              <a:ext uri="{FF2B5EF4-FFF2-40B4-BE49-F238E27FC236}">
                <a16:creationId xmlns:a16="http://schemas.microsoft.com/office/drawing/2014/main" id="{7A33E76B-0B7D-BD4C-95A3-F5F9B6632736}"/>
              </a:ext>
            </a:extLst>
          </p:cNvPr>
          <p:cNvGrpSpPr>
            <a:grpSpLocks/>
          </p:cNvGrpSpPr>
          <p:nvPr/>
        </p:nvGrpSpPr>
        <p:grpSpPr bwMode="auto">
          <a:xfrm>
            <a:off x="1923392" y="1467723"/>
            <a:ext cx="779505" cy="679450"/>
            <a:chOff x="-44" y="1473"/>
            <a:chExt cx="981" cy="1105"/>
          </a:xfrm>
        </p:grpSpPr>
        <p:pic>
          <p:nvPicPr>
            <p:cNvPr id="116" name="Picture 67" descr="desktop_computer_stylized_medium">
              <a:extLst>
                <a:ext uri="{FF2B5EF4-FFF2-40B4-BE49-F238E27FC236}">
                  <a16:creationId xmlns:a16="http://schemas.microsoft.com/office/drawing/2014/main" id="{388E3E99-7752-0140-B682-2CFDCCFDA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C233087D-1E28-874B-99E3-90A56E5DA7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Group 69">
            <a:extLst>
              <a:ext uri="{FF2B5EF4-FFF2-40B4-BE49-F238E27FC236}">
                <a16:creationId xmlns:a16="http://schemas.microsoft.com/office/drawing/2014/main" id="{53B22ADC-2C36-5141-AAAC-31B53FC8C1F4}"/>
              </a:ext>
            </a:extLst>
          </p:cNvPr>
          <p:cNvGrpSpPr>
            <a:grpSpLocks/>
          </p:cNvGrpSpPr>
          <p:nvPr/>
        </p:nvGrpSpPr>
        <p:grpSpPr bwMode="auto">
          <a:xfrm>
            <a:off x="1914200" y="2474691"/>
            <a:ext cx="779506" cy="679450"/>
            <a:chOff x="-44" y="1473"/>
            <a:chExt cx="981" cy="1105"/>
          </a:xfrm>
        </p:grpSpPr>
        <p:pic>
          <p:nvPicPr>
            <p:cNvPr id="114" name="Picture 70" descr="desktop_computer_stylized_medium">
              <a:extLst>
                <a:ext uri="{FF2B5EF4-FFF2-40B4-BE49-F238E27FC236}">
                  <a16:creationId xmlns:a16="http://schemas.microsoft.com/office/drawing/2014/main" id="{DA4C023E-F595-544A-9929-08480475A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Freeform 71">
              <a:extLst>
                <a:ext uri="{FF2B5EF4-FFF2-40B4-BE49-F238E27FC236}">
                  <a16:creationId xmlns:a16="http://schemas.microsoft.com/office/drawing/2014/main" id="{BD3780DD-1306-2540-89B8-0A42DEECF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0" name="Text Box 41">
            <a:extLst>
              <a:ext uri="{FF2B5EF4-FFF2-40B4-BE49-F238E27FC236}">
                <a16:creationId xmlns:a16="http://schemas.microsoft.com/office/drawing/2014/main" id="{488CD73E-ECC7-E842-9578-1478C5F1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286" y="1145961"/>
            <a:ext cx="1768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</a:t>
            </a:r>
          </a:p>
        </p:txBody>
      </p:sp>
      <p:sp>
        <p:nvSpPr>
          <p:cNvPr id="101" name="Line 42">
            <a:extLst>
              <a:ext uri="{FF2B5EF4-FFF2-40B4-BE49-F238E27FC236}">
                <a16:creationId xmlns:a16="http://schemas.microsoft.com/office/drawing/2014/main" id="{B22F26F3-A41E-8848-BDA7-FE528ACF22F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4038725" y="1443910"/>
            <a:ext cx="528667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31">
            <a:extLst>
              <a:ext uri="{FF2B5EF4-FFF2-40B4-BE49-F238E27FC236}">
                <a16:creationId xmlns:a16="http://schemas.microsoft.com/office/drawing/2014/main" id="{9C43DB7F-CC6C-3D47-AEBE-0F3B6F741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441" y="2630267"/>
            <a:ext cx="139773" cy="18519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4" name="Line 33">
            <a:extLst>
              <a:ext uri="{FF2B5EF4-FFF2-40B4-BE49-F238E27FC236}">
                <a16:creationId xmlns:a16="http://schemas.microsoft.com/office/drawing/2014/main" id="{1420A34E-BA5D-D248-8FAC-DCC28151F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7771" y="2599885"/>
            <a:ext cx="219680" cy="1619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E58503-FA9B-1542-A0D6-E85B92D1E5BA}"/>
              </a:ext>
            </a:extLst>
          </p:cNvPr>
          <p:cNvCxnSpPr/>
          <p:nvPr/>
        </p:nvCxnSpPr>
        <p:spPr>
          <a:xfrm>
            <a:off x="4880582" y="2238559"/>
            <a:ext cx="33889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49D3C3B-F6BB-8747-AE74-C4B438FB99F4}"/>
              </a:ext>
            </a:extLst>
          </p:cNvPr>
          <p:cNvGrpSpPr/>
          <p:nvPr/>
        </p:nvGrpSpPr>
        <p:grpSpPr>
          <a:xfrm>
            <a:off x="7991017" y="1778258"/>
            <a:ext cx="1511352" cy="863670"/>
            <a:chOff x="7493876" y="2774731"/>
            <a:chExt cx="1481958" cy="894622"/>
          </a:xfrm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5D7E8999-C7DA-4C41-AF40-118E015147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1FE0DA3-6E20-DC4B-8111-DD2816780A5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227FD192-76B7-BB4E-8D74-8B6F33DBA7D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130CC598-6AE0-744A-9CEF-611CD26990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F0B09B4D-82A4-6D4A-B104-F100560C449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7CB1C4B0-5780-D24E-8D85-35BA5CE4255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A78B6DE2-15CA-DC49-A0BD-10E78562E1D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3" name="Rectangle 4">
            <a:extLst>
              <a:ext uri="{FF2B5EF4-FFF2-40B4-BE49-F238E27FC236}">
                <a16:creationId xmlns:a16="http://schemas.microsoft.com/office/drawing/2014/main" id="{4367B5FB-6961-314F-9C99-C943E30E4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962" y="4304008"/>
            <a:ext cx="10351789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prop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propagation delay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ＭＳ Ｐゴシック" charset="0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Once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a bit is pushed into a link, it needs to propagate to the next device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ＭＳ Ｐゴシック" charset="0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It is the time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takes to propagate from one node to the next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propagation speed depends on the physical medium of the link (that is, fibre link, twisted-pair copper wire etc) and is equal to, or a little less than the speed of light. 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ＭＳ Ｐゴシック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055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50"/>
    </mc:Choice>
    <mc:Fallback xmlns="">
      <p:transition spd="slow" advTm="231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AD72523-4228-9C47-B195-4AAF96A160BD}"/>
              </a:ext>
            </a:extLst>
          </p:cNvPr>
          <p:cNvGrpSpPr/>
          <p:nvPr/>
        </p:nvGrpSpPr>
        <p:grpSpPr>
          <a:xfrm>
            <a:off x="3364430" y="1767623"/>
            <a:ext cx="1511352" cy="863670"/>
            <a:chOff x="7493876" y="2774731"/>
            <a:chExt cx="1481958" cy="894622"/>
          </a:xfrm>
        </p:grpSpPr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9FB9E0EF-9063-B545-BC2B-062A0488CC7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0BF60BF-9AF2-D948-8319-1FF102BC7D3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32B55C6-F759-234F-8CF0-5FB387F35BC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B1153D6F-A3DF-7246-9629-9228753ADE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1C55D52C-AF37-4949-9428-203518D525C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58904F43-F0C7-374E-ADE8-8A024A6627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874597C3-FAA4-A147-A86C-C5108827045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Packet delay: four sources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Line 24">
            <a:extLst>
              <a:ext uri="{FF2B5EF4-FFF2-40B4-BE49-F238E27FC236}">
                <a16:creationId xmlns:a16="http://schemas.microsoft.com/office/drawing/2014/main" id="{79DB8C95-768E-854F-9CEA-5533DCECB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1011" y="1783635"/>
            <a:ext cx="741403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9803C6B5-AE4A-F54B-86CB-D404B2A71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378" y="2002710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2BFFBBBA-8F3E-7640-8D9F-E3A7047BB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773" y="2074148"/>
            <a:ext cx="147645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212ACD5F-D6C3-824B-9E9F-FCD292654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707" y="2074148"/>
            <a:ext cx="147645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" name="Line 35">
            <a:extLst>
              <a:ext uri="{FF2B5EF4-FFF2-40B4-BE49-F238E27FC236}">
                <a16:creationId xmlns:a16="http://schemas.microsoft.com/office/drawing/2014/main" id="{988CA620-4CC5-3D4B-81DA-0F82F93E3D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061" y="1833751"/>
            <a:ext cx="3667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38">
            <a:extLst>
              <a:ext uri="{FF2B5EF4-FFF2-40B4-BE49-F238E27FC236}">
                <a16:creationId xmlns:a16="http://schemas.microsoft.com/office/drawing/2014/main" id="{5F99C41D-D784-474B-94F5-AC4616175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301" y="20122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5" name="Text Box 39">
            <a:extLst>
              <a:ext uri="{FF2B5EF4-FFF2-40B4-BE49-F238E27FC236}">
                <a16:creationId xmlns:a16="http://schemas.microsoft.com/office/drawing/2014/main" id="{4FBD0AA4-42C3-2B49-BDB1-0979DED2C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720" y="1587878"/>
            <a:ext cx="1700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propagation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Line 40">
            <a:extLst>
              <a:ext uri="{FF2B5EF4-FFF2-40B4-BE49-F238E27FC236}">
                <a16:creationId xmlns:a16="http://schemas.microsoft.com/office/drawing/2014/main" id="{7B62D1A5-A310-5848-8995-E8F4780C47C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73803" y="1831109"/>
            <a:ext cx="3191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 Box 43">
            <a:extLst>
              <a:ext uri="{FF2B5EF4-FFF2-40B4-BE49-F238E27FC236}">
                <a16:creationId xmlns:a16="http://schemas.microsoft.com/office/drawing/2014/main" id="{867387BA-39EC-9E4E-8BB0-480BC4423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098" y="2729785"/>
            <a:ext cx="151182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processing</a:t>
            </a:r>
          </a:p>
        </p:txBody>
      </p:sp>
      <p:sp>
        <p:nvSpPr>
          <p:cNvPr id="88" name="Line 44">
            <a:extLst>
              <a:ext uri="{FF2B5EF4-FFF2-40B4-BE49-F238E27FC236}">
                <a16:creationId xmlns:a16="http://schemas.microsoft.com/office/drawing/2014/main" id="{CDB7B374-4A7A-E246-8D88-69216785D71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363541" y="2729991"/>
            <a:ext cx="8334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Line 45">
            <a:extLst>
              <a:ext uri="{FF2B5EF4-FFF2-40B4-BE49-F238E27FC236}">
                <a16:creationId xmlns:a16="http://schemas.microsoft.com/office/drawing/2014/main" id="{EDEDB796-E60B-E245-AAE8-8E7D4AD0954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187959" y="2536110"/>
            <a:ext cx="385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 Box 46">
            <a:extLst>
              <a:ext uri="{FF2B5EF4-FFF2-40B4-BE49-F238E27FC236}">
                <a16:creationId xmlns:a16="http://schemas.microsoft.com/office/drawing/2014/main" id="{EED5545D-BA61-2046-A423-41F4F0BC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969" y="2957464"/>
            <a:ext cx="1354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Line 47">
            <a:extLst>
              <a:ext uri="{FF2B5EF4-FFF2-40B4-BE49-F238E27FC236}">
                <a16:creationId xmlns:a16="http://schemas.microsoft.com/office/drawing/2014/main" id="{ACC9FCD3-B95B-4D4B-87FC-A93C4585FCF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349892" y="2536110"/>
            <a:ext cx="595346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2521317A-C1CF-B84E-8D60-CC1E8C06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3585728"/>
            <a:ext cx="6175328" cy="554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3" name="Line 25">
            <a:extLst>
              <a:ext uri="{FF2B5EF4-FFF2-40B4-BE49-F238E27FC236}">
                <a16:creationId xmlns:a16="http://schemas.microsoft.com/office/drawing/2014/main" id="{F5D3A1C5-3798-AA4A-9717-BC9CD2814C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131" y="2323384"/>
            <a:ext cx="735346" cy="5499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32">
            <a:extLst>
              <a:ext uri="{FF2B5EF4-FFF2-40B4-BE49-F238E27FC236}">
                <a16:creationId xmlns:a16="http://schemas.microsoft.com/office/drawing/2014/main" id="{499B4666-F248-7346-9FEA-7936F1E56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02" y="19741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468D7A2B-9164-6E4A-96CE-D29F37040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9988" y="1910635"/>
            <a:ext cx="2111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Text Box 36">
            <a:extLst>
              <a:ext uri="{FF2B5EF4-FFF2-40B4-BE49-F238E27FC236}">
                <a16:creationId xmlns:a16="http://schemas.microsoft.com/office/drawing/2014/main" id="{3AB8F241-2337-4244-89DF-4C80D59B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815" y="1467723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97" name="Text Box 37">
            <a:extLst>
              <a:ext uri="{FF2B5EF4-FFF2-40B4-BE49-F238E27FC236}">
                <a16:creationId xmlns:a16="http://schemas.microsoft.com/office/drawing/2014/main" id="{68CF5C6F-336B-3C4A-90BF-D34A02874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558" y="2420223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grpSp>
        <p:nvGrpSpPr>
          <p:cNvPr id="98" name="Group 66">
            <a:extLst>
              <a:ext uri="{FF2B5EF4-FFF2-40B4-BE49-F238E27FC236}">
                <a16:creationId xmlns:a16="http://schemas.microsoft.com/office/drawing/2014/main" id="{7A33E76B-0B7D-BD4C-95A3-F5F9B6632736}"/>
              </a:ext>
            </a:extLst>
          </p:cNvPr>
          <p:cNvGrpSpPr>
            <a:grpSpLocks/>
          </p:cNvGrpSpPr>
          <p:nvPr/>
        </p:nvGrpSpPr>
        <p:grpSpPr bwMode="auto">
          <a:xfrm>
            <a:off x="1923392" y="1467723"/>
            <a:ext cx="779505" cy="679450"/>
            <a:chOff x="-44" y="1473"/>
            <a:chExt cx="981" cy="1105"/>
          </a:xfrm>
        </p:grpSpPr>
        <p:pic>
          <p:nvPicPr>
            <p:cNvPr id="116" name="Picture 67" descr="desktop_computer_stylized_medium">
              <a:extLst>
                <a:ext uri="{FF2B5EF4-FFF2-40B4-BE49-F238E27FC236}">
                  <a16:creationId xmlns:a16="http://schemas.microsoft.com/office/drawing/2014/main" id="{388E3E99-7752-0140-B682-2CFDCCFDA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C233087D-1E28-874B-99E3-90A56E5DA7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Group 69">
            <a:extLst>
              <a:ext uri="{FF2B5EF4-FFF2-40B4-BE49-F238E27FC236}">
                <a16:creationId xmlns:a16="http://schemas.microsoft.com/office/drawing/2014/main" id="{53B22ADC-2C36-5141-AAAC-31B53FC8C1F4}"/>
              </a:ext>
            </a:extLst>
          </p:cNvPr>
          <p:cNvGrpSpPr>
            <a:grpSpLocks/>
          </p:cNvGrpSpPr>
          <p:nvPr/>
        </p:nvGrpSpPr>
        <p:grpSpPr bwMode="auto">
          <a:xfrm>
            <a:off x="1914200" y="2474691"/>
            <a:ext cx="779506" cy="679450"/>
            <a:chOff x="-44" y="1473"/>
            <a:chExt cx="981" cy="1105"/>
          </a:xfrm>
        </p:grpSpPr>
        <p:pic>
          <p:nvPicPr>
            <p:cNvPr id="114" name="Picture 70" descr="desktop_computer_stylized_medium">
              <a:extLst>
                <a:ext uri="{FF2B5EF4-FFF2-40B4-BE49-F238E27FC236}">
                  <a16:creationId xmlns:a16="http://schemas.microsoft.com/office/drawing/2014/main" id="{DA4C023E-F595-544A-9929-08480475A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Freeform 71">
              <a:extLst>
                <a:ext uri="{FF2B5EF4-FFF2-40B4-BE49-F238E27FC236}">
                  <a16:creationId xmlns:a16="http://schemas.microsoft.com/office/drawing/2014/main" id="{BD3780DD-1306-2540-89B8-0A42DEECF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0" name="Text Box 41">
            <a:extLst>
              <a:ext uri="{FF2B5EF4-FFF2-40B4-BE49-F238E27FC236}">
                <a16:creationId xmlns:a16="http://schemas.microsoft.com/office/drawing/2014/main" id="{488CD73E-ECC7-E842-9578-1478C5F1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286" y="1145961"/>
            <a:ext cx="1768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</a:t>
            </a:r>
          </a:p>
        </p:txBody>
      </p:sp>
      <p:sp>
        <p:nvSpPr>
          <p:cNvPr id="101" name="Line 42">
            <a:extLst>
              <a:ext uri="{FF2B5EF4-FFF2-40B4-BE49-F238E27FC236}">
                <a16:creationId xmlns:a16="http://schemas.microsoft.com/office/drawing/2014/main" id="{B22F26F3-A41E-8848-BDA7-FE528ACF22F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4038725" y="1443910"/>
            <a:ext cx="528667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31">
            <a:extLst>
              <a:ext uri="{FF2B5EF4-FFF2-40B4-BE49-F238E27FC236}">
                <a16:creationId xmlns:a16="http://schemas.microsoft.com/office/drawing/2014/main" id="{9C43DB7F-CC6C-3D47-AEBE-0F3B6F741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441" y="2630267"/>
            <a:ext cx="139773" cy="18519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4" name="Line 33">
            <a:extLst>
              <a:ext uri="{FF2B5EF4-FFF2-40B4-BE49-F238E27FC236}">
                <a16:creationId xmlns:a16="http://schemas.microsoft.com/office/drawing/2014/main" id="{1420A34E-BA5D-D248-8FAC-DCC28151F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7771" y="2599885"/>
            <a:ext cx="219680" cy="1619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E58503-FA9B-1542-A0D6-E85B92D1E5BA}"/>
              </a:ext>
            </a:extLst>
          </p:cNvPr>
          <p:cNvCxnSpPr/>
          <p:nvPr/>
        </p:nvCxnSpPr>
        <p:spPr>
          <a:xfrm>
            <a:off x="4880582" y="2238559"/>
            <a:ext cx="33889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49D3C3B-F6BB-8747-AE74-C4B438FB99F4}"/>
              </a:ext>
            </a:extLst>
          </p:cNvPr>
          <p:cNvGrpSpPr/>
          <p:nvPr/>
        </p:nvGrpSpPr>
        <p:grpSpPr>
          <a:xfrm>
            <a:off x="7991017" y="1778258"/>
            <a:ext cx="1511352" cy="863670"/>
            <a:chOff x="7493876" y="2774731"/>
            <a:chExt cx="1481958" cy="894622"/>
          </a:xfrm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5D7E8999-C7DA-4C41-AF40-118E015147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1FE0DA3-6E20-DC4B-8111-DD2816780A5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227FD192-76B7-BB4E-8D74-8B6F33DBA7D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130CC598-6AE0-744A-9CEF-611CD26990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F0B09B4D-82A4-6D4A-B104-F100560C449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7CB1C4B0-5780-D24E-8D85-35BA5CE4255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A78B6DE2-15CA-DC49-A0BD-10E78562E1D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2" name="Rectangle 3">
            <a:extLst>
              <a:ext uri="{FF2B5EF4-FFF2-40B4-BE49-F238E27FC236}">
                <a16:creationId xmlns:a16="http://schemas.microsoft.com/office/drawing/2014/main" id="{A295C9C7-DA39-ED42-847F-83EE93D04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746" y="4297060"/>
            <a:ext cx="9822697" cy="2511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nodal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nodal delay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Total of all previously mentioned types of delay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Measured per node (each device in a network)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828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45"/>
    </mc:Choice>
    <mc:Fallback xmlns="">
      <p:transition spd="slow" advTm="260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AD72523-4228-9C47-B195-4AAF96A160BD}"/>
              </a:ext>
            </a:extLst>
          </p:cNvPr>
          <p:cNvGrpSpPr/>
          <p:nvPr/>
        </p:nvGrpSpPr>
        <p:grpSpPr>
          <a:xfrm>
            <a:off x="3364430" y="1767623"/>
            <a:ext cx="1511352" cy="863670"/>
            <a:chOff x="7493876" y="2774731"/>
            <a:chExt cx="1481958" cy="894622"/>
          </a:xfrm>
        </p:grpSpPr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9FB9E0EF-9063-B545-BC2B-062A0488CC7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0BF60BF-9AF2-D948-8319-1FF102BC7D3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32B55C6-F759-234F-8CF0-5FB387F35BC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B1153D6F-A3DF-7246-9629-9228753ADE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1C55D52C-AF37-4949-9428-203518D525C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58904F43-F0C7-374E-ADE8-8A024A6627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874597C3-FAA4-A147-A86C-C5108827045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Packet delay: four sources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Line 24">
            <a:extLst>
              <a:ext uri="{FF2B5EF4-FFF2-40B4-BE49-F238E27FC236}">
                <a16:creationId xmlns:a16="http://schemas.microsoft.com/office/drawing/2014/main" id="{79DB8C95-768E-854F-9CEA-5533DCECB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1011" y="1783635"/>
            <a:ext cx="741403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9803C6B5-AE4A-F54B-86CB-D404B2A71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378" y="2002710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2BFFBBBA-8F3E-7640-8D9F-E3A7047BB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773" y="2074148"/>
            <a:ext cx="147645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212ACD5F-D6C3-824B-9E9F-FCD292654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707" y="2074148"/>
            <a:ext cx="147645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" name="Line 35">
            <a:extLst>
              <a:ext uri="{FF2B5EF4-FFF2-40B4-BE49-F238E27FC236}">
                <a16:creationId xmlns:a16="http://schemas.microsoft.com/office/drawing/2014/main" id="{988CA620-4CC5-3D4B-81DA-0F82F93E3D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061" y="1833751"/>
            <a:ext cx="3667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38">
            <a:extLst>
              <a:ext uri="{FF2B5EF4-FFF2-40B4-BE49-F238E27FC236}">
                <a16:creationId xmlns:a16="http://schemas.microsoft.com/office/drawing/2014/main" id="{5F99C41D-D784-474B-94F5-AC4616175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301" y="20122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5" name="Text Box 39">
            <a:extLst>
              <a:ext uri="{FF2B5EF4-FFF2-40B4-BE49-F238E27FC236}">
                <a16:creationId xmlns:a16="http://schemas.microsoft.com/office/drawing/2014/main" id="{4FBD0AA4-42C3-2B49-BDB1-0979DED2C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720" y="1587878"/>
            <a:ext cx="1700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propagation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Line 40">
            <a:extLst>
              <a:ext uri="{FF2B5EF4-FFF2-40B4-BE49-F238E27FC236}">
                <a16:creationId xmlns:a16="http://schemas.microsoft.com/office/drawing/2014/main" id="{7B62D1A5-A310-5848-8995-E8F4780C47C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73803" y="1831109"/>
            <a:ext cx="3191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 Box 43">
            <a:extLst>
              <a:ext uri="{FF2B5EF4-FFF2-40B4-BE49-F238E27FC236}">
                <a16:creationId xmlns:a16="http://schemas.microsoft.com/office/drawing/2014/main" id="{867387BA-39EC-9E4E-8BB0-480BC4423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098" y="2729785"/>
            <a:ext cx="151182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processing</a:t>
            </a:r>
          </a:p>
        </p:txBody>
      </p:sp>
      <p:sp>
        <p:nvSpPr>
          <p:cNvPr id="88" name="Line 44">
            <a:extLst>
              <a:ext uri="{FF2B5EF4-FFF2-40B4-BE49-F238E27FC236}">
                <a16:creationId xmlns:a16="http://schemas.microsoft.com/office/drawing/2014/main" id="{CDB7B374-4A7A-E246-8D88-69216785D71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363541" y="2729991"/>
            <a:ext cx="8334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Line 45">
            <a:extLst>
              <a:ext uri="{FF2B5EF4-FFF2-40B4-BE49-F238E27FC236}">
                <a16:creationId xmlns:a16="http://schemas.microsoft.com/office/drawing/2014/main" id="{EDEDB796-E60B-E245-AAE8-8E7D4AD0954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187959" y="2536110"/>
            <a:ext cx="385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 Box 46">
            <a:extLst>
              <a:ext uri="{FF2B5EF4-FFF2-40B4-BE49-F238E27FC236}">
                <a16:creationId xmlns:a16="http://schemas.microsoft.com/office/drawing/2014/main" id="{EED5545D-BA61-2046-A423-41F4F0BC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969" y="2957464"/>
            <a:ext cx="1354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Line 47">
            <a:extLst>
              <a:ext uri="{FF2B5EF4-FFF2-40B4-BE49-F238E27FC236}">
                <a16:creationId xmlns:a16="http://schemas.microsoft.com/office/drawing/2014/main" id="{ACC9FCD3-B95B-4D4B-87FC-A93C4585FCF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349892" y="2536110"/>
            <a:ext cx="595346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2521317A-C1CF-B84E-8D60-CC1E8C06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3585728"/>
            <a:ext cx="6175328" cy="554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3" name="Line 25">
            <a:extLst>
              <a:ext uri="{FF2B5EF4-FFF2-40B4-BE49-F238E27FC236}">
                <a16:creationId xmlns:a16="http://schemas.microsoft.com/office/drawing/2014/main" id="{F5D3A1C5-3798-AA4A-9717-BC9CD2814C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131" y="2323384"/>
            <a:ext cx="735346" cy="5499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32">
            <a:extLst>
              <a:ext uri="{FF2B5EF4-FFF2-40B4-BE49-F238E27FC236}">
                <a16:creationId xmlns:a16="http://schemas.microsoft.com/office/drawing/2014/main" id="{499B4666-F248-7346-9FEA-7936F1E56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02" y="19741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468D7A2B-9164-6E4A-96CE-D29F37040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9988" y="1910635"/>
            <a:ext cx="2111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Text Box 36">
            <a:extLst>
              <a:ext uri="{FF2B5EF4-FFF2-40B4-BE49-F238E27FC236}">
                <a16:creationId xmlns:a16="http://schemas.microsoft.com/office/drawing/2014/main" id="{3AB8F241-2337-4244-89DF-4C80D59B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815" y="1467723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97" name="Text Box 37">
            <a:extLst>
              <a:ext uri="{FF2B5EF4-FFF2-40B4-BE49-F238E27FC236}">
                <a16:creationId xmlns:a16="http://schemas.microsoft.com/office/drawing/2014/main" id="{68CF5C6F-336B-3C4A-90BF-D34A02874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558" y="2420223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grpSp>
        <p:nvGrpSpPr>
          <p:cNvPr id="98" name="Group 66">
            <a:extLst>
              <a:ext uri="{FF2B5EF4-FFF2-40B4-BE49-F238E27FC236}">
                <a16:creationId xmlns:a16="http://schemas.microsoft.com/office/drawing/2014/main" id="{7A33E76B-0B7D-BD4C-95A3-F5F9B6632736}"/>
              </a:ext>
            </a:extLst>
          </p:cNvPr>
          <p:cNvGrpSpPr>
            <a:grpSpLocks/>
          </p:cNvGrpSpPr>
          <p:nvPr/>
        </p:nvGrpSpPr>
        <p:grpSpPr bwMode="auto">
          <a:xfrm>
            <a:off x="1923392" y="1467723"/>
            <a:ext cx="779505" cy="679450"/>
            <a:chOff x="-44" y="1473"/>
            <a:chExt cx="981" cy="1105"/>
          </a:xfrm>
        </p:grpSpPr>
        <p:pic>
          <p:nvPicPr>
            <p:cNvPr id="116" name="Picture 67" descr="desktop_computer_stylized_medium">
              <a:extLst>
                <a:ext uri="{FF2B5EF4-FFF2-40B4-BE49-F238E27FC236}">
                  <a16:creationId xmlns:a16="http://schemas.microsoft.com/office/drawing/2014/main" id="{388E3E99-7752-0140-B682-2CFDCCFDA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C233087D-1E28-874B-99E3-90A56E5DA7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Group 69">
            <a:extLst>
              <a:ext uri="{FF2B5EF4-FFF2-40B4-BE49-F238E27FC236}">
                <a16:creationId xmlns:a16="http://schemas.microsoft.com/office/drawing/2014/main" id="{53B22ADC-2C36-5141-AAAC-31B53FC8C1F4}"/>
              </a:ext>
            </a:extLst>
          </p:cNvPr>
          <p:cNvGrpSpPr>
            <a:grpSpLocks/>
          </p:cNvGrpSpPr>
          <p:nvPr/>
        </p:nvGrpSpPr>
        <p:grpSpPr bwMode="auto">
          <a:xfrm>
            <a:off x="1914200" y="2474691"/>
            <a:ext cx="779506" cy="679450"/>
            <a:chOff x="-44" y="1473"/>
            <a:chExt cx="981" cy="1105"/>
          </a:xfrm>
        </p:grpSpPr>
        <p:pic>
          <p:nvPicPr>
            <p:cNvPr id="114" name="Picture 70" descr="desktop_computer_stylized_medium">
              <a:extLst>
                <a:ext uri="{FF2B5EF4-FFF2-40B4-BE49-F238E27FC236}">
                  <a16:creationId xmlns:a16="http://schemas.microsoft.com/office/drawing/2014/main" id="{DA4C023E-F595-544A-9929-08480475A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Freeform 71">
              <a:extLst>
                <a:ext uri="{FF2B5EF4-FFF2-40B4-BE49-F238E27FC236}">
                  <a16:creationId xmlns:a16="http://schemas.microsoft.com/office/drawing/2014/main" id="{BD3780DD-1306-2540-89B8-0A42DEECF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0" name="Text Box 41">
            <a:extLst>
              <a:ext uri="{FF2B5EF4-FFF2-40B4-BE49-F238E27FC236}">
                <a16:creationId xmlns:a16="http://schemas.microsoft.com/office/drawing/2014/main" id="{488CD73E-ECC7-E842-9578-1478C5F1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286" y="1145961"/>
            <a:ext cx="1768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</a:t>
            </a:r>
          </a:p>
        </p:txBody>
      </p:sp>
      <p:sp>
        <p:nvSpPr>
          <p:cNvPr id="101" name="Line 42">
            <a:extLst>
              <a:ext uri="{FF2B5EF4-FFF2-40B4-BE49-F238E27FC236}">
                <a16:creationId xmlns:a16="http://schemas.microsoft.com/office/drawing/2014/main" id="{B22F26F3-A41E-8848-BDA7-FE528ACF22F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4038725" y="1443910"/>
            <a:ext cx="528667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31">
            <a:extLst>
              <a:ext uri="{FF2B5EF4-FFF2-40B4-BE49-F238E27FC236}">
                <a16:creationId xmlns:a16="http://schemas.microsoft.com/office/drawing/2014/main" id="{9C43DB7F-CC6C-3D47-AEBE-0F3B6F741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441" y="2630267"/>
            <a:ext cx="139773" cy="18519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4" name="Line 33">
            <a:extLst>
              <a:ext uri="{FF2B5EF4-FFF2-40B4-BE49-F238E27FC236}">
                <a16:creationId xmlns:a16="http://schemas.microsoft.com/office/drawing/2014/main" id="{1420A34E-BA5D-D248-8FAC-DCC28151F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7771" y="2599885"/>
            <a:ext cx="219680" cy="1619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E58503-FA9B-1542-A0D6-E85B92D1E5BA}"/>
              </a:ext>
            </a:extLst>
          </p:cNvPr>
          <p:cNvCxnSpPr/>
          <p:nvPr/>
        </p:nvCxnSpPr>
        <p:spPr>
          <a:xfrm>
            <a:off x="4880582" y="2238559"/>
            <a:ext cx="33889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49D3C3B-F6BB-8747-AE74-C4B438FB99F4}"/>
              </a:ext>
            </a:extLst>
          </p:cNvPr>
          <p:cNvGrpSpPr/>
          <p:nvPr/>
        </p:nvGrpSpPr>
        <p:grpSpPr>
          <a:xfrm>
            <a:off x="7991017" y="1778258"/>
            <a:ext cx="1511352" cy="863670"/>
            <a:chOff x="7493876" y="2774731"/>
            <a:chExt cx="1481958" cy="894622"/>
          </a:xfrm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5D7E8999-C7DA-4C41-AF40-118E015147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1FE0DA3-6E20-DC4B-8111-DD2816780A5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227FD192-76B7-BB4E-8D74-8B6F33DBA7D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130CC598-6AE0-744A-9CEF-611CD26990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F0B09B4D-82A4-6D4A-B104-F100560C449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7CB1C4B0-5780-D24E-8D85-35BA5CE4255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A78B6DE2-15CA-DC49-A0BD-10E78562E1D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2" name="Rectangle 3">
            <a:extLst>
              <a:ext uri="{FF2B5EF4-FFF2-40B4-BE49-F238E27FC236}">
                <a16:creationId xmlns:a16="http://schemas.microsoft.com/office/drawing/2014/main" id="{A295C9C7-DA39-ED42-847F-83EE93D04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746" y="4297060"/>
            <a:ext cx="4380277" cy="207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trans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transmission delay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packet length (bits) 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link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transmission rate (bps)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trans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= L/R</a:t>
            </a:r>
          </a:p>
        </p:txBody>
      </p:sp>
      <p:sp>
        <p:nvSpPr>
          <p:cNvPr id="53" name="Rectangle 4">
            <a:extLst>
              <a:ext uri="{FF2B5EF4-FFF2-40B4-BE49-F238E27FC236}">
                <a16:creationId xmlns:a16="http://schemas.microsoft.com/office/drawing/2014/main" id="{4367B5FB-6961-314F-9C99-C943E30E4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008" y="4304008"/>
            <a:ext cx="5147743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prop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propagation delay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ＭＳ Ｐゴシック" charset="0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length of physical link (meter)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propagation speed (~2x10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8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m/sec)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prop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=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/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Tx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7DB7FA8-F9A7-FB4D-B8FF-0FBB7086AF05}"/>
              </a:ext>
            </a:extLst>
          </p:cNvPr>
          <p:cNvGrpSpPr/>
          <p:nvPr/>
        </p:nvGrpSpPr>
        <p:grpSpPr>
          <a:xfrm>
            <a:off x="1211117" y="5494308"/>
            <a:ext cx="7076415" cy="1127327"/>
            <a:chOff x="1211117" y="5568048"/>
            <a:chExt cx="7076415" cy="1127327"/>
          </a:xfrm>
        </p:grpSpPr>
        <p:sp>
          <p:nvSpPr>
            <p:cNvPr id="55" name="Text Box 62">
              <a:extLst>
                <a:ext uri="{FF2B5EF4-FFF2-40B4-BE49-F238E27FC236}">
                  <a16:creationId xmlns:a16="http://schemas.microsoft.com/office/drawing/2014/main" id="{D2984E3F-88C6-FF46-A32F-B96D5A684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6662" y="5864378"/>
              <a:ext cx="210522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</a:t>
              </a:r>
              <a:r>
                <a:rPr kumimoji="0" lang="en-US" altLang="en-US" sz="24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trans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and </a:t>
              </a:r>
              <a:r>
                <a:rPr kumimoji="0" lang="en-US" altLang="en-US" sz="24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</a:t>
              </a:r>
              <a:r>
                <a:rPr kumimoji="0" lang="en-US" altLang="en-US" sz="24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prop</a:t>
              </a:r>
              <a:endPara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very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different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9F10034-6D54-554A-832D-40D2FC72B086}"/>
                </a:ext>
              </a:extLst>
            </p:cNvPr>
            <p:cNvSpPr/>
            <p:nvPr/>
          </p:nvSpPr>
          <p:spPr>
            <a:xfrm>
              <a:off x="1211117" y="5568048"/>
              <a:ext cx="1869375" cy="50063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0899A13-D659-FD40-BB86-F6944FFF8700}"/>
                </a:ext>
              </a:extLst>
            </p:cNvPr>
            <p:cNvSpPr/>
            <p:nvPr/>
          </p:nvSpPr>
          <p:spPr>
            <a:xfrm>
              <a:off x="6418157" y="5570209"/>
              <a:ext cx="1869375" cy="50063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4BA02AB-689E-8049-956E-12333C1B2FBE}"/>
                </a:ext>
              </a:extLst>
            </p:cNvPr>
            <p:cNvCxnSpPr>
              <a:stCxn id="63" idx="2"/>
            </p:cNvCxnSpPr>
            <p:nvPr/>
          </p:nvCxnSpPr>
          <p:spPr>
            <a:xfrm flipH="1">
              <a:off x="5392908" y="5820526"/>
              <a:ext cx="1025249" cy="248156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590E35C-F605-954E-9F43-19D0575FECCD}"/>
                </a:ext>
              </a:extLst>
            </p:cNvPr>
            <p:cNvCxnSpPr>
              <a:cxnSpLocks/>
            </p:cNvCxnSpPr>
            <p:nvPr/>
          </p:nvCxnSpPr>
          <p:spPr>
            <a:xfrm>
              <a:off x="3097924" y="5820526"/>
              <a:ext cx="940801" cy="248156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8343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910"/>
    </mc:Choice>
    <mc:Fallback xmlns="">
      <p:transition spd="slow" advTm="579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Transmission vs. propagation delay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4527315-9237-DF4C-A233-1FDCF6AF614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25267" y="1253331"/>
            <a:ext cx="10515600" cy="5189758"/>
          </a:xfrm>
        </p:spPr>
        <p:txBody>
          <a:bodyPr>
            <a:normAutofit/>
          </a:bodyPr>
          <a:lstStyle/>
          <a:p>
            <a:pPr marL="514350" indent="-457200">
              <a:defRPr/>
            </a:pPr>
            <a:r>
              <a:rPr lang="en-GB" dirty="0"/>
              <a:t>A subtle difference, but important!</a:t>
            </a:r>
          </a:p>
          <a:p>
            <a:pPr marL="514350" indent="-457200">
              <a:defRPr/>
            </a:pPr>
            <a:r>
              <a:rPr lang="en-GB" dirty="0"/>
              <a:t>Transmission delay is the time required to push out the packet</a:t>
            </a:r>
          </a:p>
          <a:p>
            <a:pPr marL="857250" lvl="1" indent="-457200">
              <a:defRPr/>
            </a:pPr>
            <a:r>
              <a:rPr lang="en-GB" dirty="0"/>
              <a:t>Function of the packets lengths and the transmission rate of the link</a:t>
            </a:r>
          </a:p>
          <a:p>
            <a:pPr marL="857250" lvl="1" indent="-457200">
              <a:defRPr/>
            </a:pPr>
            <a:r>
              <a:rPr lang="en-GB" dirty="0"/>
              <a:t>Nothing to do with the distance between the two devices</a:t>
            </a:r>
          </a:p>
          <a:p>
            <a:pPr marL="514350" indent="-457200">
              <a:defRPr/>
            </a:pPr>
            <a:r>
              <a:rPr lang="en-GB" dirty="0"/>
              <a:t>Propagation delay is the time taken for a bit to propagate from one device to the next</a:t>
            </a:r>
          </a:p>
          <a:p>
            <a:pPr marL="857250" lvl="1" indent="-457200">
              <a:defRPr/>
            </a:pPr>
            <a:r>
              <a:rPr lang="en-GB" dirty="0"/>
              <a:t>Function of the distance between two devices</a:t>
            </a:r>
          </a:p>
          <a:p>
            <a:pPr marL="857250" lvl="1" indent="-457200">
              <a:defRPr/>
            </a:pPr>
            <a:r>
              <a:rPr lang="en-GB" dirty="0"/>
              <a:t>Nothing to do with the packet’s length or the transmission rate of the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95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69"/>
    </mc:Choice>
    <mc:Fallback xmlns="">
      <p:transition spd="slow" advTm="3746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67564" y="1316765"/>
            <a:ext cx="10249786" cy="5280587"/>
          </a:xfrm>
        </p:spPr>
        <p:txBody>
          <a:bodyPr>
            <a:noAutofit/>
          </a:bodyPr>
          <a:lstStyle/>
          <a:p>
            <a:pPr algn="l"/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Consider two hosts, A and B, connected by a single link of rate </a:t>
            </a:r>
            <a:r>
              <a:rPr lang="en-GB" sz="2400" i="1" dirty="0">
                <a:solidFill>
                  <a:schemeClr val="tx1"/>
                </a:solidFill>
                <a:latin typeface="+mn-lt"/>
                <a:ea typeface="Gill Sans MT" charset="0"/>
              </a:rPr>
              <a:t>R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 bps. Suppose that the two hosts are separated by </a:t>
            </a:r>
            <a:r>
              <a:rPr lang="en-GB" sz="2400" i="1" dirty="0">
                <a:solidFill>
                  <a:schemeClr val="tx1"/>
                </a:solidFill>
                <a:latin typeface="+mn-lt"/>
                <a:ea typeface="Gill Sans MT" charset="0"/>
              </a:rPr>
              <a:t>d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 meters, and suppose the propagation speed along the link is </a:t>
            </a:r>
            <a:r>
              <a:rPr lang="en-GB" sz="2400" i="1" dirty="0">
                <a:solidFill>
                  <a:schemeClr val="tx1"/>
                </a:solidFill>
                <a:latin typeface="+mn-lt"/>
                <a:ea typeface="Gill Sans MT" charset="0"/>
              </a:rPr>
              <a:t>s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 meter/second. Host A is to send a packet of size </a:t>
            </a:r>
            <a:r>
              <a:rPr lang="en-GB" sz="2400" i="1" dirty="0">
                <a:solidFill>
                  <a:schemeClr val="tx1"/>
                </a:solidFill>
                <a:latin typeface="+mn-lt"/>
                <a:ea typeface="Gill Sans MT" charset="0"/>
              </a:rPr>
              <a:t>L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 bits to Host B. </a:t>
            </a:r>
          </a:p>
          <a:p>
            <a:pPr algn="l"/>
            <a:r>
              <a:rPr lang="en-GB" sz="2800" i="1" dirty="0">
                <a:solidFill>
                  <a:srgbClr val="C00000"/>
                </a:solidFill>
                <a:latin typeface="+mn-lt"/>
                <a:ea typeface="Gill Sans MT" charset="0"/>
              </a:rPr>
              <a:t>Q: 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Express the propagation delay, </a:t>
            </a:r>
            <a:r>
              <a:rPr lang="en-GB" sz="2400" i="1" dirty="0" err="1">
                <a:solidFill>
                  <a:schemeClr val="tx1"/>
                </a:solidFill>
                <a:latin typeface="+mn-lt"/>
                <a:ea typeface="Gill Sans MT" charset="0"/>
              </a:rPr>
              <a:t>d</a:t>
            </a:r>
            <a:r>
              <a:rPr lang="en-GB" sz="2400" baseline="-25000" dirty="0" err="1">
                <a:solidFill>
                  <a:schemeClr val="tx1"/>
                </a:solidFill>
                <a:latin typeface="+mn-lt"/>
                <a:ea typeface="Gill Sans MT" charset="0"/>
              </a:rPr>
              <a:t>prop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, in terms of </a:t>
            </a:r>
            <a:r>
              <a:rPr lang="en-GB" sz="2400" i="1" dirty="0">
                <a:solidFill>
                  <a:schemeClr val="tx1"/>
                </a:solidFill>
                <a:latin typeface="+mn-lt"/>
                <a:ea typeface="Gill Sans MT" charset="0"/>
              </a:rPr>
              <a:t>d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 and </a:t>
            </a:r>
            <a:r>
              <a:rPr lang="en-GB" sz="2400" i="1" dirty="0">
                <a:solidFill>
                  <a:schemeClr val="tx1"/>
                </a:solidFill>
                <a:latin typeface="+mn-lt"/>
                <a:ea typeface="Gill Sans MT" charset="0"/>
              </a:rPr>
              <a:t>s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.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	</a:t>
            </a:r>
            <a:r>
              <a:rPr lang="en-GB" dirty="0">
                <a:solidFill>
                  <a:schemeClr val="tx1"/>
                </a:solidFill>
                <a:latin typeface="+mn-lt"/>
                <a:ea typeface="Gill Sans MT" charset="0"/>
              </a:rPr>
              <a:t> </a:t>
            </a:r>
            <a:r>
              <a:rPr lang="en-GB" sz="2200" i="1" dirty="0" err="1">
                <a:solidFill>
                  <a:schemeClr val="tx1"/>
                </a:solidFill>
                <a:latin typeface="+mn-lt"/>
                <a:ea typeface="Gill Sans MT" charset="0"/>
              </a:rPr>
              <a:t>d</a:t>
            </a:r>
            <a:r>
              <a:rPr lang="en-GB" sz="2200" baseline="-25000" dirty="0" err="1">
                <a:solidFill>
                  <a:schemeClr val="tx1"/>
                </a:solidFill>
                <a:latin typeface="+mn-lt"/>
                <a:ea typeface="Gill Sans MT" charset="0"/>
              </a:rPr>
              <a:t>prop</a:t>
            </a:r>
            <a:r>
              <a:rPr lang="en-GB" sz="2200" baseline="-25000" dirty="0">
                <a:solidFill>
                  <a:schemeClr val="tx1"/>
                </a:solidFill>
                <a:latin typeface="+mn-lt"/>
                <a:ea typeface="Gill Sans MT" charset="0"/>
              </a:rPr>
              <a:t> </a:t>
            </a:r>
            <a:r>
              <a:rPr lang="en-GB" sz="2200" dirty="0">
                <a:solidFill>
                  <a:schemeClr val="tx1"/>
                </a:solidFill>
                <a:latin typeface="+mn-lt"/>
                <a:ea typeface="Gill Sans MT" charset="0"/>
              </a:rPr>
              <a:t>= </a:t>
            </a:r>
            <a:r>
              <a:rPr lang="en-GB" sz="2200" i="1" dirty="0">
                <a:solidFill>
                  <a:schemeClr val="tx1"/>
                </a:solidFill>
                <a:latin typeface="+mn-lt"/>
                <a:ea typeface="Gill Sans MT" charset="0"/>
              </a:rPr>
              <a:t>d</a:t>
            </a:r>
            <a:r>
              <a:rPr lang="en-GB" sz="2200" dirty="0">
                <a:solidFill>
                  <a:schemeClr val="tx1"/>
                </a:solidFill>
                <a:latin typeface="+mn-lt"/>
                <a:ea typeface="Gill Sans MT" charset="0"/>
              </a:rPr>
              <a:t>/</a:t>
            </a:r>
            <a:r>
              <a:rPr lang="en-GB" sz="2200" i="1" dirty="0">
                <a:solidFill>
                  <a:schemeClr val="tx1"/>
                </a:solidFill>
                <a:latin typeface="+mn-lt"/>
                <a:ea typeface="Gill Sans MT" charset="0"/>
              </a:rPr>
              <a:t>s</a:t>
            </a:r>
            <a:r>
              <a:rPr lang="en-GB" sz="2200" dirty="0">
                <a:solidFill>
                  <a:schemeClr val="tx1"/>
                </a:solidFill>
                <a:latin typeface="+mn-lt"/>
                <a:ea typeface="Gill Sans MT" charset="0"/>
              </a:rPr>
              <a:t> seconds</a:t>
            </a:r>
          </a:p>
          <a:p>
            <a:pPr algn="l"/>
            <a:r>
              <a:rPr lang="en-GB" sz="2800" i="1" dirty="0">
                <a:solidFill>
                  <a:srgbClr val="C00000"/>
                </a:solidFill>
                <a:latin typeface="+mn-lt"/>
                <a:ea typeface="Gill Sans MT" charset="0"/>
              </a:rPr>
              <a:t>Q: 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Determine the transmission time of the packet, </a:t>
            </a:r>
            <a:r>
              <a:rPr lang="en-GB" sz="2400" i="1" dirty="0" err="1">
                <a:solidFill>
                  <a:schemeClr val="tx1"/>
                </a:solidFill>
                <a:latin typeface="+mn-lt"/>
                <a:ea typeface="Gill Sans MT" charset="0"/>
              </a:rPr>
              <a:t>d</a:t>
            </a:r>
            <a:r>
              <a:rPr lang="en-GB" sz="2400" baseline="-25000" dirty="0" err="1">
                <a:solidFill>
                  <a:schemeClr val="tx1"/>
                </a:solidFill>
                <a:latin typeface="+mn-lt"/>
                <a:ea typeface="Gill Sans MT" charset="0"/>
              </a:rPr>
              <a:t>trans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, in terms of </a:t>
            </a:r>
            <a:r>
              <a:rPr lang="en-GB" sz="2400" i="1" dirty="0">
                <a:solidFill>
                  <a:schemeClr val="tx1"/>
                </a:solidFill>
                <a:latin typeface="+mn-lt"/>
                <a:ea typeface="Gill Sans MT" charset="0"/>
              </a:rPr>
              <a:t>L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 and </a:t>
            </a:r>
            <a:r>
              <a:rPr lang="en-GB" sz="2400" i="1" dirty="0">
                <a:solidFill>
                  <a:schemeClr val="tx1"/>
                </a:solidFill>
                <a:latin typeface="+mn-lt"/>
                <a:ea typeface="Gill Sans MT" charset="0"/>
              </a:rPr>
              <a:t>R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. </a:t>
            </a:r>
          </a:p>
          <a:p>
            <a:pPr algn="l"/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	</a:t>
            </a:r>
            <a:r>
              <a:rPr lang="en-GB" sz="2200" dirty="0">
                <a:solidFill>
                  <a:schemeClr val="tx1"/>
                </a:solidFill>
                <a:latin typeface="+mn-lt"/>
                <a:ea typeface="Gill Sans MT" charset="0"/>
              </a:rPr>
              <a:t> </a:t>
            </a:r>
            <a:r>
              <a:rPr lang="en-GB" sz="2200" i="1" dirty="0" err="1">
                <a:solidFill>
                  <a:schemeClr val="tx1"/>
                </a:solidFill>
                <a:latin typeface="+mn-lt"/>
                <a:ea typeface="Gill Sans MT" charset="0"/>
              </a:rPr>
              <a:t>d</a:t>
            </a:r>
            <a:r>
              <a:rPr lang="en-GB" sz="2200" baseline="-25000" dirty="0" err="1">
                <a:solidFill>
                  <a:schemeClr val="tx1"/>
                </a:solidFill>
                <a:latin typeface="+mn-lt"/>
                <a:ea typeface="Gill Sans MT" charset="0"/>
              </a:rPr>
              <a:t>trans</a:t>
            </a:r>
            <a:r>
              <a:rPr lang="en-GB" sz="2200" baseline="-25000" dirty="0">
                <a:solidFill>
                  <a:schemeClr val="tx1"/>
                </a:solidFill>
                <a:latin typeface="+mn-lt"/>
                <a:ea typeface="Gill Sans MT" charset="0"/>
              </a:rPr>
              <a:t> </a:t>
            </a:r>
            <a:r>
              <a:rPr lang="en-GB" sz="2200" dirty="0">
                <a:solidFill>
                  <a:schemeClr val="tx1"/>
                </a:solidFill>
                <a:latin typeface="+mn-lt"/>
                <a:ea typeface="Gill Sans MT" charset="0"/>
              </a:rPr>
              <a:t>= </a:t>
            </a:r>
            <a:r>
              <a:rPr lang="en-GB" sz="2200" i="1" dirty="0">
                <a:solidFill>
                  <a:schemeClr val="tx1"/>
                </a:solidFill>
                <a:latin typeface="+mn-lt"/>
                <a:ea typeface="Gill Sans MT" charset="0"/>
              </a:rPr>
              <a:t>L</a:t>
            </a:r>
            <a:r>
              <a:rPr lang="en-GB" sz="2200" dirty="0">
                <a:solidFill>
                  <a:schemeClr val="tx1"/>
                </a:solidFill>
                <a:latin typeface="+mn-lt"/>
                <a:ea typeface="Gill Sans MT" charset="0"/>
              </a:rPr>
              <a:t>/</a:t>
            </a:r>
            <a:r>
              <a:rPr lang="en-GB" sz="2200" i="1" dirty="0">
                <a:solidFill>
                  <a:schemeClr val="tx1"/>
                </a:solidFill>
                <a:latin typeface="+mn-lt"/>
                <a:ea typeface="Gill Sans MT" charset="0"/>
              </a:rPr>
              <a:t>R</a:t>
            </a:r>
            <a:r>
              <a:rPr lang="en-GB" sz="2200" dirty="0">
                <a:solidFill>
                  <a:schemeClr val="tx1"/>
                </a:solidFill>
                <a:latin typeface="+mn-lt"/>
                <a:ea typeface="Gill Sans MT" charset="0"/>
              </a:rPr>
              <a:t> seconds</a:t>
            </a:r>
          </a:p>
          <a:p>
            <a:pPr algn="l"/>
            <a:r>
              <a:rPr lang="en-GB" sz="2800" i="1" dirty="0">
                <a:solidFill>
                  <a:srgbClr val="C00000"/>
                </a:solidFill>
                <a:latin typeface="+mn-lt"/>
                <a:ea typeface="Gill Sans MT" charset="0"/>
              </a:rPr>
              <a:t>Q: 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Ignoring processing and queuing delays, obtain an expression for the end-to-end delay from Host A to Host B. </a:t>
            </a:r>
          </a:p>
          <a:p>
            <a:pPr algn="l"/>
            <a:r>
              <a:rPr lang="en-GB" sz="2200" dirty="0">
                <a:solidFill>
                  <a:schemeClr val="tx1"/>
                </a:solidFill>
                <a:latin typeface="+mn-lt"/>
                <a:ea typeface="Gill Sans MT" charset="0"/>
              </a:rPr>
              <a:t>	</a:t>
            </a:r>
            <a:r>
              <a:rPr lang="en-GB" sz="2200" i="1" dirty="0" err="1">
                <a:solidFill>
                  <a:schemeClr val="tx1"/>
                </a:solidFill>
                <a:latin typeface="+mn-lt"/>
                <a:ea typeface="Gill Sans MT" charset="0"/>
              </a:rPr>
              <a:t>d</a:t>
            </a:r>
            <a:r>
              <a:rPr lang="en-GB" sz="2200" baseline="-25000" dirty="0" err="1">
                <a:solidFill>
                  <a:schemeClr val="tx1"/>
                </a:solidFill>
                <a:latin typeface="+mn-lt"/>
                <a:ea typeface="Gill Sans MT" charset="0"/>
              </a:rPr>
              <a:t>end</a:t>
            </a:r>
            <a:r>
              <a:rPr lang="en-GB" sz="2200" baseline="-25000" dirty="0">
                <a:solidFill>
                  <a:schemeClr val="tx1"/>
                </a:solidFill>
                <a:latin typeface="+mn-lt"/>
                <a:ea typeface="Gill Sans MT" charset="0"/>
              </a:rPr>
              <a:t>-to-end </a:t>
            </a:r>
            <a:r>
              <a:rPr lang="en-GB" sz="2200" dirty="0">
                <a:solidFill>
                  <a:schemeClr val="tx1"/>
                </a:solidFill>
                <a:latin typeface="+mn-lt"/>
                <a:ea typeface="Gill Sans MT" charset="0"/>
              </a:rPr>
              <a:t>= (</a:t>
            </a:r>
            <a:r>
              <a:rPr lang="en-GB" sz="2200" i="1" dirty="0">
                <a:solidFill>
                  <a:schemeClr val="tx1"/>
                </a:solidFill>
                <a:latin typeface="+mn-lt"/>
                <a:ea typeface="Gill Sans MT" charset="0"/>
              </a:rPr>
              <a:t>d</a:t>
            </a:r>
            <a:r>
              <a:rPr lang="en-GB" sz="2200" dirty="0">
                <a:solidFill>
                  <a:schemeClr val="tx1"/>
                </a:solidFill>
                <a:latin typeface="+mn-lt"/>
                <a:ea typeface="Gill Sans MT" charset="0"/>
              </a:rPr>
              <a:t>/</a:t>
            </a:r>
            <a:r>
              <a:rPr lang="en-GB" sz="2200" i="1" dirty="0">
                <a:solidFill>
                  <a:schemeClr val="tx1"/>
                </a:solidFill>
                <a:latin typeface="+mn-lt"/>
                <a:ea typeface="Gill Sans MT" charset="0"/>
              </a:rPr>
              <a:t>s </a:t>
            </a:r>
            <a:r>
              <a:rPr lang="en-GB" sz="2200" dirty="0">
                <a:solidFill>
                  <a:schemeClr val="tx1"/>
                </a:solidFill>
                <a:latin typeface="+mn-lt"/>
                <a:ea typeface="Gill Sans MT" charset="0"/>
              </a:rPr>
              <a:t>+ </a:t>
            </a:r>
            <a:r>
              <a:rPr lang="en-GB" sz="2200" i="1" dirty="0">
                <a:solidFill>
                  <a:schemeClr val="tx1"/>
                </a:solidFill>
                <a:latin typeface="+mn-lt"/>
                <a:ea typeface="Gill Sans MT" charset="0"/>
              </a:rPr>
              <a:t>L</a:t>
            </a:r>
            <a:r>
              <a:rPr lang="en-GB" sz="2200" dirty="0">
                <a:solidFill>
                  <a:schemeClr val="tx1"/>
                </a:solidFill>
                <a:latin typeface="+mn-lt"/>
                <a:ea typeface="Gill Sans MT" charset="0"/>
              </a:rPr>
              <a:t>/</a:t>
            </a:r>
            <a:r>
              <a:rPr lang="en-GB" sz="2200" i="1" dirty="0">
                <a:solidFill>
                  <a:schemeClr val="tx1"/>
                </a:solidFill>
                <a:latin typeface="+mn-lt"/>
                <a:ea typeface="Gill Sans MT" charset="0"/>
              </a:rPr>
              <a:t>R</a:t>
            </a:r>
            <a:r>
              <a:rPr lang="en-GB" sz="2200" dirty="0">
                <a:solidFill>
                  <a:schemeClr val="tx1"/>
                </a:solidFill>
                <a:latin typeface="+mn-lt"/>
                <a:ea typeface="Gill Sans MT" charset="0"/>
              </a:rPr>
              <a:t>) seconds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solidFill>
                  <a:srgbClr val="1C1C1C"/>
                </a:solidFill>
                <a:latin typeface="+mj-lt"/>
                <a:ea typeface="Gill Sans MT" charset="0"/>
              </a:rPr>
              <a:t>Packet delay – Quiz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331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954"/>
    </mc:Choice>
    <mc:Fallback xmlns="">
      <p:transition spd="slow" advTm="839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4"/>
              </p:nvPr>
            </p:nvSpPr>
            <p:spPr>
              <a:xfrm>
                <a:off x="1041992" y="1316765"/>
                <a:ext cx="10047766" cy="5280587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GB" sz="2800" i="1" dirty="0">
                    <a:solidFill>
                      <a:srgbClr val="C00000"/>
                    </a:solidFill>
                    <a:latin typeface="Calibri" panose="020F0502020204030204"/>
                    <a:ea typeface="Gill Sans MT" charset="0"/>
                  </a:rPr>
                  <a:t>Q: </a:t>
                </a:r>
                <a:r>
                  <a:rPr lang="en-GB" sz="2400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Suppose Host A begins to transmit the packet at time </a:t>
                </a:r>
                <a:r>
                  <a:rPr lang="en-GB" sz="2400" i="1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t</a:t>
                </a:r>
                <a:r>
                  <a:rPr lang="en-GB" sz="2400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 = 0. At time t = </a:t>
                </a:r>
                <a:r>
                  <a:rPr lang="en-GB" sz="2400" i="1" dirty="0" err="1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d</a:t>
                </a:r>
                <a:r>
                  <a:rPr lang="en-GB" sz="2400" baseline="-25000" dirty="0" err="1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trans</a:t>
                </a:r>
                <a:r>
                  <a:rPr lang="en-GB" sz="2400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, where is the last bit of the packet? </a:t>
                </a:r>
              </a:p>
              <a:p>
                <a:pPr algn="l"/>
                <a:r>
                  <a:rPr lang="en-GB" sz="2400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      </a:t>
                </a:r>
                <a:r>
                  <a:rPr lang="en-GB" sz="2200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The bit is just leaving Host A  </a:t>
                </a:r>
              </a:p>
              <a:p>
                <a:pPr algn="l"/>
                <a:r>
                  <a:rPr lang="en-GB" sz="2800" i="1" dirty="0">
                    <a:solidFill>
                      <a:srgbClr val="C00000"/>
                    </a:solidFill>
                    <a:latin typeface="Calibri" panose="020F0502020204030204"/>
                    <a:ea typeface="Gill Sans MT" charset="0"/>
                  </a:rPr>
                  <a:t>Q: </a:t>
                </a:r>
                <a:r>
                  <a:rPr lang="en-GB" sz="2400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Suppose </a:t>
                </a:r>
                <a:r>
                  <a:rPr lang="en-GB" sz="2400" i="1" dirty="0" err="1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d</a:t>
                </a:r>
                <a:r>
                  <a:rPr lang="en-GB" sz="2400" baseline="-25000" dirty="0" err="1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prop</a:t>
                </a:r>
                <a:r>
                  <a:rPr lang="en-GB" sz="2400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 is much greater than </a:t>
                </a:r>
                <a:r>
                  <a:rPr lang="en-GB" sz="2400" i="1" dirty="0" err="1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d</a:t>
                </a:r>
                <a:r>
                  <a:rPr lang="en-GB" sz="2400" baseline="-25000" dirty="0" err="1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trans</a:t>
                </a:r>
                <a:r>
                  <a:rPr lang="en-GB" sz="2400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.  At time </a:t>
                </a:r>
                <a:r>
                  <a:rPr lang="en-GB" sz="2400" i="1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t</a:t>
                </a:r>
                <a:r>
                  <a:rPr lang="en-GB" sz="2400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 = </a:t>
                </a:r>
                <a:r>
                  <a:rPr lang="en-GB" sz="2400" i="1" dirty="0" err="1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d</a:t>
                </a:r>
                <a:r>
                  <a:rPr lang="en-GB" sz="2400" baseline="-25000" dirty="0" err="1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trans</a:t>
                </a:r>
                <a:r>
                  <a:rPr lang="en-GB" sz="2400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, where is the first bit of the packet? </a:t>
                </a:r>
              </a:p>
              <a:p>
                <a:pPr algn="l"/>
                <a:r>
                  <a:rPr lang="en-GB" sz="2400" dirty="0">
                    <a:solidFill>
                      <a:schemeClr val="tx1"/>
                    </a:solidFill>
                    <a:latin typeface="+mn-lt"/>
                  </a:rPr>
                  <a:t>      </a:t>
                </a:r>
                <a:r>
                  <a:rPr lang="en-GB" sz="2200" dirty="0">
                    <a:solidFill>
                      <a:schemeClr val="tx1"/>
                    </a:solidFill>
                    <a:latin typeface="+mn-lt"/>
                  </a:rPr>
                  <a:t>The first bit is on the link and has not reached Host B</a:t>
                </a:r>
              </a:p>
              <a:p>
                <a:pPr algn="l"/>
                <a:r>
                  <a:rPr lang="en-GB" sz="2800" i="1" dirty="0">
                    <a:solidFill>
                      <a:srgbClr val="C00000"/>
                    </a:solidFill>
                    <a:latin typeface="Calibri" panose="020F0502020204030204"/>
                    <a:ea typeface="Gill Sans MT" charset="0"/>
                  </a:rPr>
                  <a:t>Q: </a:t>
                </a:r>
                <a:r>
                  <a:rPr lang="en-GB" sz="2400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Suppose </a:t>
                </a:r>
                <a:r>
                  <a:rPr lang="en-GB" sz="2400" i="1" dirty="0" err="1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d</a:t>
                </a:r>
                <a:r>
                  <a:rPr lang="en-GB" sz="2400" baseline="-25000" dirty="0" err="1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prop</a:t>
                </a:r>
                <a:r>
                  <a:rPr lang="en-GB" sz="2400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 is much less than </a:t>
                </a:r>
                <a:r>
                  <a:rPr lang="en-GB" sz="2400" i="1" dirty="0" err="1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d</a:t>
                </a:r>
                <a:r>
                  <a:rPr lang="en-GB" sz="2400" baseline="-25000" dirty="0" err="1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trans</a:t>
                </a:r>
                <a:r>
                  <a:rPr lang="en-GB" sz="2400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. At time </a:t>
                </a:r>
                <a:r>
                  <a:rPr lang="en-GB" sz="2400" i="1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t </a:t>
                </a:r>
                <a:r>
                  <a:rPr lang="en-GB" sz="2400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= </a:t>
                </a:r>
                <a:r>
                  <a:rPr lang="en-GB" sz="2400" i="1" dirty="0" err="1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d</a:t>
                </a:r>
                <a:r>
                  <a:rPr lang="en-GB" sz="2400" baseline="-25000" dirty="0" err="1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trans</a:t>
                </a:r>
                <a:r>
                  <a:rPr lang="en-GB" sz="2400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, where is the first bit of the packet? </a:t>
                </a:r>
              </a:p>
              <a:p>
                <a:pPr algn="l"/>
                <a:r>
                  <a:rPr lang="en-GB" sz="2400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      </a:t>
                </a:r>
                <a:r>
                  <a:rPr lang="en-GB" sz="2200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The first bit has reached Host B</a:t>
                </a:r>
              </a:p>
              <a:p>
                <a:pPr algn="l"/>
                <a:r>
                  <a:rPr lang="en-GB" sz="2800" i="1" dirty="0">
                    <a:solidFill>
                      <a:srgbClr val="C00000"/>
                    </a:solidFill>
                    <a:latin typeface="Calibri" panose="020F0502020204030204"/>
                    <a:ea typeface="Gill Sans MT" charset="0"/>
                  </a:rPr>
                  <a:t>Q: </a:t>
                </a:r>
                <a:r>
                  <a:rPr lang="en-GB" sz="2400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Suppose </a:t>
                </a:r>
                <a:r>
                  <a:rPr lang="en-GB" sz="2400" i="1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s</a:t>
                </a:r>
                <a:r>
                  <a:rPr lang="en-GB" sz="2400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 = 2.5*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GB" sz="2400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 m/s, </a:t>
                </a:r>
                <a:r>
                  <a:rPr lang="en-GB" sz="2400" i="1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L</a:t>
                </a:r>
                <a:r>
                  <a:rPr lang="en-GB" sz="2400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 = 120 bits, and </a:t>
                </a:r>
                <a:r>
                  <a:rPr lang="en-GB" sz="2400" i="1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R</a:t>
                </a:r>
                <a:r>
                  <a:rPr lang="en-GB" sz="2400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 = 56 kbps. Find the distance </a:t>
                </a:r>
                <a:r>
                  <a:rPr lang="en-GB" sz="2400" i="1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m</a:t>
                </a:r>
                <a:r>
                  <a:rPr lang="en-GB" sz="2400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 so that </a:t>
                </a:r>
                <a:r>
                  <a:rPr lang="en-GB" sz="2400" i="1" dirty="0" err="1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d</a:t>
                </a:r>
                <a:r>
                  <a:rPr lang="en-GB" sz="2400" baseline="-25000" dirty="0" err="1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prop</a:t>
                </a:r>
                <a:r>
                  <a:rPr lang="en-GB" sz="2400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 equals </a:t>
                </a:r>
                <a:r>
                  <a:rPr lang="en-GB" sz="2400" i="1" dirty="0" err="1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d</a:t>
                </a:r>
                <a:r>
                  <a:rPr lang="en-GB" sz="2400" baseline="-25000" dirty="0" err="1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trans</a:t>
                </a:r>
                <a:r>
                  <a:rPr lang="en-GB" sz="2400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. </a:t>
                </a:r>
              </a:p>
              <a:p>
                <a:pPr algn="l"/>
                <a:r>
                  <a:rPr lang="en-GB" sz="2400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       </a:t>
                </a:r>
                <a:r>
                  <a:rPr lang="en-GB" sz="2200" i="1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m</a:t>
                </a:r>
                <a:r>
                  <a:rPr lang="en-GB" sz="2200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/</a:t>
                </a:r>
                <a:r>
                  <a:rPr lang="en-GB" sz="2200" i="1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s </a:t>
                </a:r>
                <a:r>
                  <a:rPr lang="en-GB" sz="2200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= </a:t>
                </a:r>
                <a:r>
                  <a:rPr lang="en-GB" sz="2200" i="1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L</a:t>
                </a:r>
                <a:r>
                  <a:rPr lang="en-GB" sz="2200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/</a:t>
                </a:r>
                <a:r>
                  <a:rPr lang="en-GB" sz="2200" i="1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R</a:t>
                </a:r>
                <a:r>
                  <a:rPr lang="en-GB" sz="2200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GB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200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  m = </a:t>
                </a:r>
                <a:r>
                  <a:rPr lang="en-GB" sz="2200" i="1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s</a:t>
                </a:r>
                <a:r>
                  <a:rPr lang="en-GB" sz="2200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*</a:t>
                </a:r>
                <a:r>
                  <a:rPr lang="en-GB" sz="2200" i="1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L</a:t>
                </a:r>
                <a:r>
                  <a:rPr lang="en-GB" sz="2200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/</a:t>
                </a:r>
                <a:r>
                  <a:rPr lang="en-GB" sz="2200" i="1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R </a:t>
                </a:r>
                <a:r>
                  <a:rPr lang="en-GB" sz="2200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= (2.5*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GB" sz="2200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*120)/(56*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sz="2200" dirty="0">
                    <a:solidFill>
                      <a:schemeClr val="tx1"/>
                    </a:solidFill>
                    <a:latin typeface="+mn-lt"/>
                    <a:ea typeface="Gill Sans MT" charset="0"/>
                  </a:rPr>
                  <a:t>) = 536 km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xfrm>
                <a:off x="1041992" y="1316765"/>
                <a:ext cx="10047766" cy="5280587"/>
              </a:xfrm>
              <a:blipFill>
                <a:blip r:embed="rId6"/>
                <a:stretch>
                  <a:fillRect l="-1136" t="-1923" r="-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42C0502E-AB37-49C9-A956-9C16513A6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260648"/>
            <a:ext cx="11521280" cy="864096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rgbClr val="1C1C1C"/>
                </a:solidFill>
                <a:latin typeface="+mj-lt"/>
                <a:ea typeface="Gill Sans MT" charset="0"/>
              </a:rPr>
              <a:t>Packet delay – Quiz 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71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740228" y="1316765"/>
            <a:ext cx="10711543" cy="5280587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2800" i="1" dirty="0">
                <a:solidFill>
                  <a:srgbClr val="C00000"/>
                </a:solidFill>
                <a:latin typeface="+mn-lt"/>
                <a:ea typeface="Gill Sans MT" charset="0"/>
              </a:rPr>
              <a:t>Q: 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How long does it take a packet of length 1,000 bytes to propagate over a link of distance 2,500 km, propagation speed 2.5*10^8 m/s, and transmission rate 2 Mbps? </a:t>
            </a:r>
          </a:p>
          <a:p>
            <a:pPr algn="l"/>
            <a:r>
              <a:rPr lang="en-GB" sz="2200" dirty="0">
                <a:solidFill>
                  <a:srgbClr val="C00000"/>
                </a:solidFill>
                <a:latin typeface="+mn-lt"/>
                <a:ea typeface="Gill Sans MT" charset="0"/>
              </a:rPr>
              <a:t>       Hint: </a:t>
            </a:r>
            <a:r>
              <a:rPr lang="en-GB" sz="2200" dirty="0">
                <a:solidFill>
                  <a:schemeClr val="tx1"/>
                </a:solidFill>
                <a:latin typeface="+mn-lt"/>
                <a:ea typeface="Gill Sans MT" charset="0"/>
              </a:rPr>
              <a:t>some irrelevant information is provided in the problem to mislead you.</a:t>
            </a:r>
          </a:p>
          <a:p>
            <a:pPr algn="l"/>
            <a:endParaRPr lang="en-GB" sz="2800" i="1" dirty="0">
              <a:solidFill>
                <a:srgbClr val="C00000"/>
              </a:solidFill>
              <a:latin typeface="+mn-lt"/>
              <a:ea typeface="Gill Sans MT" charset="0"/>
            </a:endParaRPr>
          </a:p>
          <a:p>
            <a:pPr algn="l"/>
            <a:r>
              <a:rPr lang="en-GB" sz="2800" i="1" dirty="0">
                <a:solidFill>
                  <a:srgbClr val="C00000"/>
                </a:solidFill>
                <a:latin typeface="+mn-lt"/>
                <a:ea typeface="Gill Sans MT" charset="0"/>
              </a:rPr>
              <a:t>Q: 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More generally, how long does it take a packet of length </a:t>
            </a:r>
            <a:r>
              <a:rPr lang="en-GB" sz="2400" i="1" dirty="0">
                <a:solidFill>
                  <a:schemeClr val="tx1"/>
                </a:solidFill>
                <a:latin typeface="+mn-lt"/>
                <a:ea typeface="Gill Sans MT" charset="0"/>
              </a:rPr>
              <a:t>L 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(bits) to propagate over a link of distance </a:t>
            </a:r>
            <a:r>
              <a:rPr lang="en-GB" sz="2400" i="1" dirty="0">
                <a:solidFill>
                  <a:schemeClr val="tx1"/>
                </a:solidFill>
                <a:latin typeface="+mn-lt"/>
                <a:ea typeface="Gill Sans MT" charset="0"/>
              </a:rPr>
              <a:t>d 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(meter), propagation speed </a:t>
            </a:r>
            <a:r>
              <a:rPr lang="en-GB" sz="2400" i="1" dirty="0">
                <a:solidFill>
                  <a:schemeClr val="tx1"/>
                </a:solidFill>
                <a:latin typeface="+mn-lt"/>
                <a:ea typeface="Gill Sans MT" charset="0"/>
              </a:rPr>
              <a:t>s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 (m/s), and transmission rate </a:t>
            </a:r>
            <a:r>
              <a:rPr lang="en-GB" sz="2400" i="1" dirty="0">
                <a:solidFill>
                  <a:schemeClr val="tx1"/>
                </a:solidFill>
                <a:latin typeface="+mn-lt"/>
                <a:ea typeface="Gill Sans MT" charset="0"/>
              </a:rPr>
              <a:t>R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 bps? </a:t>
            </a:r>
          </a:p>
          <a:p>
            <a:pPr algn="l"/>
            <a:r>
              <a:rPr lang="en-GB" sz="2200" i="1" dirty="0">
                <a:solidFill>
                  <a:srgbClr val="C00000"/>
                </a:solidFill>
                <a:latin typeface="+mn-lt"/>
                <a:ea typeface="Gill Sans MT" charset="0"/>
              </a:rPr>
              <a:t>       </a:t>
            </a:r>
            <a:r>
              <a:rPr lang="en-GB" sz="2200" dirty="0">
                <a:solidFill>
                  <a:srgbClr val="C00000"/>
                </a:solidFill>
                <a:latin typeface="+mn-lt"/>
                <a:ea typeface="Gill Sans MT" charset="0"/>
              </a:rPr>
              <a:t>Hint:</a:t>
            </a:r>
            <a:r>
              <a:rPr lang="en-GB" sz="2200" dirty="0">
                <a:solidFill>
                  <a:schemeClr val="tx1"/>
                </a:solidFill>
                <a:latin typeface="+mn-lt"/>
                <a:ea typeface="Gill Sans MT" charset="0"/>
              </a:rPr>
              <a:t> be careful with the units. </a:t>
            </a:r>
          </a:p>
          <a:p>
            <a:pPr algn="l"/>
            <a:endParaRPr lang="en-GB" sz="2800" i="1" dirty="0">
              <a:solidFill>
                <a:srgbClr val="C00000"/>
              </a:solidFill>
              <a:latin typeface="+mn-lt"/>
              <a:ea typeface="Gill Sans MT" charset="0"/>
            </a:endParaRPr>
          </a:p>
          <a:p>
            <a:pPr algn="l"/>
            <a:r>
              <a:rPr lang="en-GB" sz="2800" i="1" dirty="0">
                <a:solidFill>
                  <a:srgbClr val="C00000"/>
                </a:solidFill>
                <a:latin typeface="+mn-lt"/>
                <a:ea typeface="Gill Sans MT" charset="0"/>
              </a:rPr>
              <a:t>Q: </a:t>
            </a:r>
            <a:r>
              <a:rPr lang="en-GB" sz="2400" dirty="0">
                <a:solidFill>
                  <a:schemeClr val="tx1"/>
                </a:solidFill>
                <a:latin typeface="+mn-lt"/>
                <a:ea typeface="Gill Sans MT" charset="0"/>
              </a:rPr>
              <a:t>Does this delay depend on packet length? </a:t>
            </a:r>
          </a:p>
          <a:p>
            <a:pPr marL="457189" lvl="1" indent="0">
              <a:buNone/>
            </a:pPr>
            <a:endParaRPr lang="en-GB" sz="2000" dirty="0">
              <a:latin typeface="+mn-lt"/>
              <a:ea typeface="Gill Sans MT" charset="0"/>
            </a:endParaRPr>
          </a:p>
          <a:p>
            <a:pPr marL="457189" lvl="1" indent="0">
              <a:buNone/>
            </a:pPr>
            <a:endParaRPr lang="en-GB" sz="2000" dirty="0">
              <a:latin typeface="+mn-lt"/>
              <a:ea typeface="Gill Sans MT" charset="0"/>
            </a:endParaRPr>
          </a:p>
          <a:p>
            <a:pPr marL="0" lvl="1" indent="0" algn="l">
              <a:buNone/>
            </a:pPr>
            <a:r>
              <a:rPr lang="en-GB" sz="2800" i="1" dirty="0">
                <a:solidFill>
                  <a:srgbClr val="C00000"/>
                </a:solidFill>
                <a:latin typeface="+mn-lt"/>
              </a:rPr>
              <a:t>Q: </a:t>
            </a:r>
            <a:r>
              <a:rPr lang="en-GB" sz="2400" dirty="0">
                <a:latin typeface="+mn-lt"/>
              </a:rPr>
              <a:t>Does this delay depend on transmission rate?</a:t>
            </a:r>
          </a:p>
          <a:p>
            <a:pPr marL="0" lvl="1" indent="0" algn="l">
              <a:buNone/>
            </a:pPr>
            <a:r>
              <a:rPr lang="en-GB" sz="2400" dirty="0">
                <a:latin typeface="+mn-lt"/>
              </a:rPr>
              <a:t>       </a:t>
            </a:r>
            <a:endParaRPr lang="en-GB" sz="2000" dirty="0">
              <a:latin typeface="+mn-lt"/>
            </a:endParaRPr>
          </a:p>
          <a:p>
            <a:pPr marL="0" lvl="1" indent="0" algn="l">
              <a:buNone/>
            </a:pPr>
            <a:endParaRPr lang="en-GB" sz="2000" dirty="0">
              <a:latin typeface="+mn-lt"/>
            </a:endParaRPr>
          </a:p>
          <a:p>
            <a:pPr marL="0" lvl="1" indent="0" algn="l">
              <a:buNone/>
            </a:pPr>
            <a:endParaRPr lang="en-GB" sz="24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solidFill>
                  <a:srgbClr val="1C1C1C"/>
                </a:solidFill>
                <a:latin typeface="+mj-lt"/>
                <a:ea typeface="Gill Sans MT" charset="0"/>
              </a:rPr>
              <a:t>Packet delay – Quiz 2</a:t>
            </a:r>
          </a:p>
        </p:txBody>
      </p:sp>
    </p:spTree>
    <p:extLst>
      <p:ext uri="{BB962C8B-B14F-4D97-AF65-F5344CB8AC3E}">
        <p14:creationId xmlns:p14="http://schemas.microsoft.com/office/powerpoint/2010/main" val="414056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499"/>
    </mc:Choice>
    <mc:Fallback xmlns="">
      <p:transition spd="slow" advTm="8049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Week 2: roadmap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 eaLnBrk="1" hangingPunct="1">
              <a:spcBef>
                <a:spcPts val="800"/>
              </a:spcBef>
              <a:buClr>
                <a:srgbClr val="0000A8"/>
              </a:buClr>
            </a:pPr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Performance: 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Delay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Throughput</a:t>
            </a:r>
          </a:p>
          <a:p>
            <a:pPr marL="403225" indent="-285750" eaLnBrk="1" hangingPunct="1">
              <a:spcBef>
                <a:spcPts val="800"/>
              </a:spcBef>
            </a:pPr>
            <a:endParaRPr lang="en-US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3225" indent="-285750" eaLnBrk="1" hangingPunct="1">
              <a:spcBef>
                <a:spcPts val="800"/>
              </a:spcBef>
            </a:pPr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Protocol layers, service models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pic>
        <p:nvPicPr>
          <p:cNvPr id="5" name="Picture 4" descr="A picture containing photo, person, playing&#10;&#10;Description automatically generated">
            <a:extLst>
              <a:ext uri="{FF2B5EF4-FFF2-40B4-BE49-F238E27FC236}">
                <a16:creationId xmlns:a16="http://schemas.microsoft.com/office/drawing/2014/main" id="{1D769C4B-4589-4602-9F72-9F578275A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799" y="1758965"/>
            <a:ext cx="4304058" cy="392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8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224"/>
    </mc:Choice>
    <mc:Fallback xmlns="">
      <p:transition spd="slow" advTm="4222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515"/>
            <a:ext cx="10515600" cy="767921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cs typeface="Calibri" panose="020F0502020204030204" pitchFamily="34" charset="0"/>
              </a:rPr>
              <a:t>Week 1: Recap</a:t>
            </a:r>
            <a:endParaRPr lang="en-US" sz="3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89564" y="864436"/>
            <a:ext cx="6068641" cy="5841066"/>
          </a:xfrm>
          <a:ln>
            <a:solidFill>
              <a:srgbClr val="FF0000"/>
            </a:solidFill>
          </a:ln>
        </p:spPr>
        <p:txBody>
          <a:bodyPr>
            <a:normAutofit fontScale="92500" lnSpcReduction="10000"/>
          </a:bodyPr>
          <a:lstStyle/>
          <a:p>
            <a:pPr marL="403225" indent="-285750" eaLnBrk="1" hangingPunct="1">
              <a:spcBef>
                <a:spcPts val="800"/>
              </a:spcBef>
              <a:buClr>
                <a:srgbClr val="0000A8"/>
              </a:buClr>
            </a:pPr>
            <a:r>
              <a:rPr lang="en-US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Computer Network (CN) Definition</a:t>
            </a:r>
          </a:p>
          <a:p>
            <a:pPr marL="403225" indent="-285750" eaLnBrk="1" hangingPunct="1">
              <a:spcBef>
                <a:spcPts val="800"/>
              </a:spcBef>
              <a:buClr>
                <a:srgbClr val="0000A8"/>
              </a:buClr>
            </a:pPr>
            <a:r>
              <a:rPr lang="en-US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CN Distinction and Advantages</a:t>
            </a:r>
          </a:p>
          <a:p>
            <a:pPr marL="403225" indent="-285750" eaLnBrk="1" hangingPunct="1">
              <a:spcBef>
                <a:spcPts val="800"/>
              </a:spcBef>
              <a:buClr>
                <a:srgbClr val="0000A8"/>
              </a:buClr>
            </a:pPr>
            <a:r>
              <a:rPr lang="en-US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Building Blocks of CN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</a:p>
          <a:p>
            <a:pPr marL="1193800" lvl="2" indent="-285750">
              <a:spcBef>
                <a:spcPts val="800"/>
              </a:spcBef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Core, 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Edge, Link (Medium)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</a:p>
          <a:p>
            <a:pPr marL="1193800" lvl="2" indent="-285750">
              <a:spcBef>
                <a:spcPts val="800"/>
              </a:spcBef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Network Architecture and Protocols</a:t>
            </a:r>
          </a:p>
          <a:p>
            <a:pPr marL="403225" indent="-285750" eaLnBrk="1" hangingPunct="1">
              <a:spcBef>
                <a:spcPts val="800"/>
              </a:spcBef>
            </a:pPr>
            <a:r>
              <a:rPr lang="en-US" alt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Types of CNs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Directly Connected</a:t>
            </a:r>
          </a:p>
          <a:p>
            <a:pPr marL="1193800" lvl="2" indent="-285750">
              <a:spcBef>
                <a:spcPts val="800"/>
              </a:spcBef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Point-to-Point</a:t>
            </a:r>
          </a:p>
          <a:p>
            <a:pPr marL="1193800" lvl="2" indent="-285750">
              <a:spcBef>
                <a:spcPts val="800"/>
              </a:spcBef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Multiple Access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Indirectly Connected (Switched) </a:t>
            </a:r>
          </a:p>
          <a:p>
            <a:pPr marL="1193800" lvl="2" indent="-285750">
              <a:spcBef>
                <a:spcPts val="800"/>
              </a:spcBef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Circuit-Switched</a:t>
            </a:r>
          </a:p>
          <a:p>
            <a:pPr marL="1193800" lvl="2" indent="-285750">
              <a:spcBef>
                <a:spcPts val="800"/>
              </a:spcBef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Packet Switched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3157D4F-83EA-446A-9CAA-383891D6F9E4}"/>
              </a:ext>
            </a:extLst>
          </p:cNvPr>
          <p:cNvSpPr txBox="1">
            <a:spLocks noChangeArrowheads="1"/>
          </p:cNvSpPr>
          <p:nvPr/>
        </p:nvSpPr>
        <p:spPr>
          <a:xfrm>
            <a:off x="6158205" y="864436"/>
            <a:ext cx="5944231" cy="5841066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285750">
              <a:spcBef>
                <a:spcPts val="800"/>
              </a:spcBef>
              <a:buClr>
                <a:srgbClr val="0000A8"/>
              </a:buClr>
            </a:pPr>
            <a:r>
              <a:rPr lang="en-US" alt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Packet-Switched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(Store-and-Forward)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Transmission Rate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Transmission Delay</a:t>
            </a:r>
          </a:p>
          <a:p>
            <a:pPr marL="403225" indent="-285750">
              <a:spcBef>
                <a:spcPts val="800"/>
              </a:spcBef>
              <a:buClr>
                <a:srgbClr val="0000A8"/>
              </a:buClr>
            </a:pPr>
            <a:r>
              <a:rPr lang="en-US" alt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Nuts and Bolts View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Service View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Internet Structure</a:t>
            </a:r>
          </a:p>
          <a:p>
            <a:pPr marL="403225" indent="-285750">
              <a:spcBef>
                <a:spcPts val="800"/>
              </a:spcBef>
              <a:buClr>
                <a:srgbClr val="0000A8"/>
              </a:buClr>
            </a:pPr>
            <a:r>
              <a:rPr lang="en-US" alt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Other Concepts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Protocols</a:t>
            </a:r>
          </a:p>
          <a:p>
            <a:pPr marL="746125" lvl="1" indent="-285750" algn="just">
              <a:spcBef>
                <a:spcPts val="800"/>
              </a:spcBef>
            </a:pPr>
            <a:r>
              <a:rPr lang="en-US" alt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(Protocols define the format, order of messages sent and received among network entities, and actions taken on msg transmission, receipt )</a:t>
            </a:r>
          </a:p>
          <a:p>
            <a:pPr marL="746125" lvl="1" indent="-285750">
              <a:spcBef>
                <a:spcPts val="800"/>
              </a:spcBef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Access Network</a:t>
            </a:r>
            <a:r>
              <a:rPr lang="en-US" alt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746125" lvl="1" indent="-285750" algn="just">
              <a:spcBef>
                <a:spcPts val="800"/>
              </a:spcBef>
            </a:pPr>
            <a:r>
              <a:rPr lang="en-US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(Network that physically connects an end system to the first (edge) router on a path from the end system to any other distant end system.)</a:t>
            </a:r>
            <a:endParaRPr lang="en-US" alt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22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224"/>
    </mc:Choice>
    <mc:Fallback xmlns="">
      <p:transition spd="slow" advTm="4222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515"/>
            <a:ext cx="10515600" cy="767921"/>
          </a:xfrm>
        </p:spPr>
        <p:txBody>
          <a:bodyPr>
            <a:normAutofit/>
          </a:bodyPr>
          <a:lstStyle/>
          <a:p>
            <a:r>
              <a:rPr lang="en-US" altLang="en-US" sz="3600">
                <a:cs typeface="Calibri" panose="020F0502020204030204" pitchFamily="34" charset="0"/>
              </a:rPr>
              <a:t>Week 1: Recap</a:t>
            </a:r>
            <a:endParaRPr lang="en-US" sz="3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ACA04FD-377F-4E2C-B700-CDF3DF35C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35443" y="1083063"/>
            <a:ext cx="2980982" cy="1336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734E25DA-FE0C-43F0-9952-75E9F22ED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861977" y="917885"/>
            <a:ext cx="2878037" cy="179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812168-8DF1-4D3E-917F-F2B35C5955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06018" y="987846"/>
            <a:ext cx="4783895" cy="1549270"/>
          </a:xfrm>
          <a:prstGeom prst="rect">
            <a:avLst/>
          </a:prstGeom>
        </p:spPr>
      </p:pic>
      <p:pic>
        <p:nvPicPr>
          <p:cNvPr id="16" name="Picture 15" descr="BuildingBlocks_CNs">
            <a:extLst>
              <a:ext uri="{FF2B5EF4-FFF2-40B4-BE49-F238E27FC236}">
                <a16:creationId xmlns:a16="http://schemas.microsoft.com/office/drawing/2014/main" id="{F4D67A8F-C720-4399-A8A2-A4B1B4A28076}"/>
              </a:ext>
            </a:extLst>
          </p:cNvPr>
          <p:cNvPicPr/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4457" y="2879152"/>
            <a:ext cx="4279641" cy="3510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OSI_TCPIP_Layering2">
            <a:extLst>
              <a:ext uri="{FF2B5EF4-FFF2-40B4-BE49-F238E27FC236}">
                <a16:creationId xmlns:a16="http://schemas.microsoft.com/office/drawing/2014/main" id="{86A6276C-A92E-4937-AFBB-E585A5539834}"/>
              </a:ext>
            </a:extLst>
          </p:cNvPr>
          <p:cNvPicPr/>
          <p:nvPr/>
        </p:nvPicPr>
        <p:blipFill rotWithShape="1">
          <a:blip r:embed="rId8" cstate="print"/>
          <a:srcRect b="6228"/>
          <a:stretch/>
        </p:blipFill>
        <p:spPr bwMode="auto">
          <a:xfrm>
            <a:off x="5339694" y="3097779"/>
            <a:ext cx="4961302" cy="3291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157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224"/>
    </mc:Choice>
    <mc:Fallback xmlns="">
      <p:transition spd="slow" advTm="4222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Delay overview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84527315-9237-DF4C-A233-1FDCF6AF614A}"/>
                  </a:ext>
                </a:extLst>
              </p:cNvPr>
              <p:cNvSpPr>
                <a:spLocks noGrp="1" noChangeArrowheads="1"/>
              </p:cNvSpPr>
              <p:nvPr>
                <p:ph sz="half" idx="1"/>
              </p:nvPr>
            </p:nvSpPr>
            <p:spPr>
              <a:xfrm>
                <a:off x="825267" y="1253331"/>
                <a:ext cx="10515600" cy="4830228"/>
              </a:xfrm>
            </p:spPr>
            <p:txBody>
              <a:bodyPr>
                <a:normAutofit fontScale="92500" lnSpcReduction="10000"/>
              </a:bodyPr>
              <a:lstStyle/>
              <a:p>
                <a:pPr marL="514350" indent="-457200" eaLnBrk="1" hangingPunct="1">
                  <a:defRPr/>
                </a:pPr>
                <a:r>
                  <a:rPr lang="en-US" sz="3600" dirty="0"/>
                  <a:t>A measure of the time to taken for a packet to travel across the network  </a:t>
                </a:r>
              </a:p>
              <a:p>
                <a:pPr marL="514350" indent="-457200" eaLnBrk="1" hangingPunct="1">
                  <a:defRPr/>
                </a:pPr>
                <a:endParaRPr lang="en-US" sz="3600" dirty="0"/>
              </a:p>
              <a:p>
                <a:pPr marL="514350" indent="-457200" eaLnBrk="1" hangingPunct="1">
                  <a:defRPr/>
                </a:pPr>
                <a:r>
                  <a:rPr lang="en-US" sz="3600" dirty="0"/>
                  <a:t>Measured in factions of seconds</a:t>
                </a:r>
              </a:p>
              <a:p>
                <a:pPr marL="514350" indent="-457200" eaLnBrk="1" hangingPunct="1">
                  <a:defRPr/>
                </a:pPr>
                <a:endParaRPr lang="en-US" sz="3600" dirty="0"/>
              </a:p>
              <a:p>
                <a:pPr marL="514350" indent="-457200" eaLnBrk="1" hangingPunct="1">
                  <a:defRPr/>
                </a:pPr>
                <a:r>
                  <a:rPr lang="en-US" sz="3600" dirty="0"/>
                  <a:t>Usually milliseconds</a:t>
                </a:r>
              </a:p>
              <a:p>
                <a:pPr marL="514350" indent="-457200">
                  <a:defRPr/>
                </a:pPr>
                <a:endParaRPr lang="en-GB" sz="3600" dirty="0"/>
              </a:p>
              <a:p>
                <a:pPr marL="514350" indent="-457200">
                  <a:defRPr/>
                </a:pPr>
                <a:r>
                  <a:rPr lang="en-GB" sz="3600" dirty="0"/>
                  <a:t>A millisecond (symbol: </a:t>
                </a:r>
                <a:r>
                  <a:rPr lang="en-GB" sz="3600" dirty="0" err="1"/>
                  <a:t>ms</a:t>
                </a:r>
                <a:r>
                  <a:rPr lang="en-GB" sz="3600" dirty="0"/>
                  <a:t>) is a thousandth (0.001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GB" sz="36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GB" sz="3600" dirty="0"/>
                  <a:t>or 1/1000) of a second.</a:t>
                </a:r>
                <a:endParaRPr lang="en-US" sz="3600" dirty="0"/>
              </a:p>
            </p:txBody>
          </p:sp>
        </mc:Choice>
        <mc:Fallback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84527315-9237-DF4C-A233-1FDCF6AF6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25267" y="1253331"/>
                <a:ext cx="10515600" cy="4830228"/>
              </a:xfrm>
              <a:blipFill>
                <a:blip r:embed="rId3"/>
                <a:stretch>
                  <a:fillRect l="-870" t="-3535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50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07"/>
    </mc:Choice>
    <mc:Fallback xmlns="">
      <p:transition spd="slow" advTm="2180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Types of delay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4527315-9237-DF4C-A233-1FDCF6AF614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25267" y="1253331"/>
            <a:ext cx="10515600" cy="5035502"/>
          </a:xfrm>
        </p:spPr>
        <p:txBody>
          <a:bodyPr>
            <a:normAutofit/>
          </a:bodyPr>
          <a:lstStyle/>
          <a:p>
            <a:pPr marL="514350" indent="-457200" eaLnBrk="1" hangingPunct="1">
              <a:defRPr/>
            </a:pPr>
            <a:r>
              <a:rPr lang="en-US" sz="3600" dirty="0"/>
              <a:t>4 main types of delay present in every network:</a:t>
            </a:r>
          </a:p>
          <a:p>
            <a:pPr marL="1304925" lvl="2" indent="-457200">
              <a:buClr>
                <a:srgbClr val="0000A3"/>
              </a:buClr>
              <a:defRPr/>
            </a:pPr>
            <a:r>
              <a:rPr lang="en-US" sz="3200" dirty="0"/>
              <a:t>Processing delay</a:t>
            </a:r>
          </a:p>
          <a:p>
            <a:pPr marL="1304925" lvl="2" indent="-457200">
              <a:buClr>
                <a:srgbClr val="0000A3"/>
              </a:buClr>
              <a:defRPr/>
            </a:pPr>
            <a:r>
              <a:rPr lang="en-US" sz="3200" dirty="0"/>
              <a:t>Queuing delay</a:t>
            </a:r>
          </a:p>
          <a:p>
            <a:pPr marL="1304925" lvl="2" indent="-457200">
              <a:buClr>
                <a:srgbClr val="0000A3"/>
              </a:buClr>
              <a:defRPr/>
            </a:pPr>
            <a:r>
              <a:rPr lang="en-US" sz="3200" dirty="0"/>
              <a:t>Transmission delay</a:t>
            </a:r>
          </a:p>
          <a:p>
            <a:pPr marL="1304925" lvl="2" indent="-457200">
              <a:buClr>
                <a:srgbClr val="0000A3"/>
              </a:buClr>
              <a:defRPr/>
            </a:pPr>
            <a:r>
              <a:rPr lang="en-US" sz="3200" dirty="0"/>
              <a:t>Propagation delay</a:t>
            </a:r>
          </a:p>
          <a:p>
            <a:pPr marL="514350" indent="-457200">
              <a:defRPr/>
            </a:pPr>
            <a:endParaRPr lang="en-US" sz="3600" dirty="0"/>
          </a:p>
          <a:p>
            <a:pPr marL="514350" indent="-457200">
              <a:defRPr/>
            </a:pPr>
            <a:r>
              <a:rPr lang="en-US" sz="3600" dirty="0"/>
              <a:t>Together, these are known as </a:t>
            </a:r>
            <a:r>
              <a:rPr lang="en-US" sz="3600" i="1" dirty="0"/>
              <a:t>Nodal delay</a:t>
            </a:r>
          </a:p>
          <a:p>
            <a:pPr marL="1304925" lvl="2" indent="-457200">
              <a:buClr>
                <a:srgbClr val="0000A3"/>
              </a:buClr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133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02"/>
    </mc:Choice>
    <mc:Fallback xmlns="">
      <p:transition spd="slow" advTm="1520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AD72523-4228-9C47-B195-4AAF96A160BD}"/>
              </a:ext>
            </a:extLst>
          </p:cNvPr>
          <p:cNvGrpSpPr/>
          <p:nvPr/>
        </p:nvGrpSpPr>
        <p:grpSpPr>
          <a:xfrm>
            <a:off x="3364430" y="1767623"/>
            <a:ext cx="1511352" cy="863670"/>
            <a:chOff x="7493876" y="2774731"/>
            <a:chExt cx="1481958" cy="894622"/>
          </a:xfrm>
        </p:grpSpPr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9FB9E0EF-9063-B545-BC2B-062A0488CC7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0BF60BF-9AF2-D948-8319-1FF102BC7D3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32B55C6-F759-234F-8CF0-5FB387F35BC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B1153D6F-A3DF-7246-9629-9228753ADE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1C55D52C-AF37-4949-9428-203518D525C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58904F43-F0C7-374E-ADE8-8A024A6627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874597C3-FAA4-A147-A86C-C5108827045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Packet delay: four sources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4">
                <a:extLst>
                  <a:ext uri="{FF2B5EF4-FFF2-40B4-BE49-F238E27FC236}">
                    <a16:creationId xmlns:a16="http://schemas.microsoft.com/office/drawing/2014/main" id="{AC2D03E9-7C61-0A43-A247-276B596B994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64733" y="4219012"/>
                <a:ext cx="9920361" cy="24453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52425" indent="-22225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itchFamily="2" charset="2"/>
                  <a:buChar char="§"/>
                  <a:tabLst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95325" indent="-23177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tabLst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52425" marR="0" lvl="0" indent="-295275" algn="l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A3"/>
                  </a:buClr>
                  <a:buSzTx/>
                  <a:buFont typeface="Wingdings" charset="0"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8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proc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processing delay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  <a:p>
                <a:pPr marL="349250" marR="0" lvl="0" indent="-233363" algn="l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A3"/>
                  </a:buClr>
                  <a:buSzTx/>
                  <a:buFont typeface="Wingdings" charset="0"/>
                  <a:buChar char="§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Time taken for a device to examine a packet’s header and decide where to direct this packet </a:t>
                </a:r>
              </a:p>
              <a:p>
                <a:pPr marL="349250" marR="0" lvl="0" indent="-233363" algn="l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A3"/>
                  </a:buClr>
                  <a:buSzTx/>
                  <a:buFont typeface="Wingdings" charset="0"/>
                  <a:buChar char="§"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May include a check of bit-level errors (caused during transmission)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9250" marR="0" lvl="0" indent="-233363" algn="l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A3"/>
                  </a:buClr>
                  <a:buSzTx/>
                  <a:buFont typeface="Wingdings" charset="0"/>
                  <a:buChar char="§"/>
                  <a:tabLst/>
                  <a:defRPr/>
                </a:pPr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Typically, these delays are very small – usually microseconds 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GB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10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−6</m:t>
                        </m:r>
                      </m:sup>
                    </m:sSup>
                  </m:oMath>
                </a14:m>
                <a:r>
                  <a:rPr kumimoji="0" lang="en-GB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second)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349250" marR="0" lvl="0" indent="-233363" algn="l" defTabSz="914400" rtl="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A3"/>
                  </a:buClr>
                  <a:buSzTx/>
                  <a:buFont typeface="Wingdings" charset="0"/>
                  <a:buChar char="§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Can vary depending on how busy the device is</a:t>
                </a:r>
              </a:p>
            </p:txBody>
          </p:sp>
        </mc:Choice>
        <mc:Fallback xmlns="">
          <p:sp>
            <p:nvSpPr>
              <p:cNvPr id="58" name="Rectangle 4">
                <a:extLst>
                  <a:ext uri="{FF2B5EF4-FFF2-40B4-BE49-F238E27FC236}">
                    <a16:creationId xmlns:a16="http://schemas.microsoft.com/office/drawing/2014/main" id="{AC2D03E9-7C61-0A43-A247-276B596B9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733" y="4219012"/>
                <a:ext cx="9920361" cy="2445381"/>
              </a:xfrm>
              <a:prstGeom prst="rect">
                <a:avLst/>
              </a:prstGeom>
              <a:blipFill>
                <a:blip r:embed="rId6"/>
                <a:stretch>
                  <a:fillRect l="-639" t="-3608" r="-256" b="-4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Line 24">
            <a:extLst>
              <a:ext uri="{FF2B5EF4-FFF2-40B4-BE49-F238E27FC236}">
                <a16:creationId xmlns:a16="http://schemas.microsoft.com/office/drawing/2014/main" id="{79DB8C95-768E-854F-9CEA-5533DCECB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1011" y="1783635"/>
            <a:ext cx="741403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9803C6B5-AE4A-F54B-86CB-D404B2A71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378" y="2002710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2BFFBBBA-8F3E-7640-8D9F-E3A7047BB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773" y="2074148"/>
            <a:ext cx="147645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212ACD5F-D6C3-824B-9E9F-FCD292654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707" y="2074148"/>
            <a:ext cx="147645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" name="Line 35">
            <a:extLst>
              <a:ext uri="{FF2B5EF4-FFF2-40B4-BE49-F238E27FC236}">
                <a16:creationId xmlns:a16="http://schemas.microsoft.com/office/drawing/2014/main" id="{988CA620-4CC5-3D4B-81DA-0F82F93E3D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061" y="1833751"/>
            <a:ext cx="3667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38">
            <a:extLst>
              <a:ext uri="{FF2B5EF4-FFF2-40B4-BE49-F238E27FC236}">
                <a16:creationId xmlns:a16="http://schemas.microsoft.com/office/drawing/2014/main" id="{5F99C41D-D784-474B-94F5-AC4616175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301" y="20122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5" name="Text Box 39">
            <a:extLst>
              <a:ext uri="{FF2B5EF4-FFF2-40B4-BE49-F238E27FC236}">
                <a16:creationId xmlns:a16="http://schemas.microsoft.com/office/drawing/2014/main" id="{4FBD0AA4-42C3-2B49-BDB1-0979DED2C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720" y="1587878"/>
            <a:ext cx="1700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propagation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Line 40">
            <a:extLst>
              <a:ext uri="{FF2B5EF4-FFF2-40B4-BE49-F238E27FC236}">
                <a16:creationId xmlns:a16="http://schemas.microsoft.com/office/drawing/2014/main" id="{7B62D1A5-A310-5848-8995-E8F4780C47C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73803" y="1831109"/>
            <a:ext cx="3191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 Box 43">
            <a:extLst>
              <a:ext uri="{FF2B5EF4-FFF2-40B4-BE49-F238E27FC236}">
                <a16:creationId xmlns:a16="http://schemas.microsoft.com/office/drawing/2014/main" id="{867387BA-39EC-9E4E-8BB0-480BC4423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100" y="2729785"/>
            <a:ext cx="151182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 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processing</a:t>
            </a:r>
          </a:p>
        </p:txBody>
      </p:sp>
      <p:sp>
        <p:nvSpPr>
          <p:cNvPr id="88" name="Line 44">
            <a:extLst>
              <a:ext uri="{FF2B5EF4-FFF2-40B4-BE49-F238E27FC236}">
                <a16:creationId xmlns:a16="http://schemas.microsoft.com/office/drawing/2014/main" id="{CDB7B374-4A7A-E246-8D88-69216785D71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363541" y="2729991"/>
            <a:ext cx="8334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Line 45">
            <a:extLst>
              <a:ext uri="{FF2B5EF4-FFF2-40B4-BE49-F238E27FC236}">
                <a16:creationId xmlns:a16="http://schemas.microsoft.com/office/drawing/2014/main" id="{EDEDB796-E60B-E245-AAE8-8E7D4AD0954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187959" y="2536110"/>
            <a:ext cx="385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 Box 46">
            <a:extLst>
              <a:ext uri="{FF2B5EF4-FFF2-40B4-BE49-F238E27FC236}">
                <a16:creationId xmlns:a16="http://schemas.microsoft.com/office/drawing/2014/main" id="{EED5545D-BA61-2046-A423-41F4F0BC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969" y="2957464"/>
            <a:ext cx="1354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Line 47">
            <a:extLst>
              <a:ext uri="{FF2B5EF4-FFF2-40B4-BE49-F238E27FC236}">
                <a16:creationId xmlns:a16="http://schemas.microsoft.com/office/drawing/2014/main" id="{ACC9FCD3-B95B-4D4B-87FC-A93C4585FCF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349892" y="2536110"/>
            <a:ext cx="595346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2521317A-C1CF-B84E-8D60-CC1E8C06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3585728"/>
            <a:ext cx="6175328" cy="554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3" name="Line 25">
            <a:extLst>
              <a:ext uri="{FF2B5EF4-FFF2-40B4-BE49-F238E27FC236}">
                <a16:creationId xmlns:a16="http://schemas.microsoft.com/office/drawing/2014/main" id="{F5D3A1C5-3798-AA4A-9717-BC9CD2814C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131" y="2323384"/>
            <a:ext cx="735346" cy="5499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32">
            <a:extLst>
              <a:ext uri="{FF2B5EF4-FFF2-40B4-BE49-F238E27FC236}">
                <a16:creationId xmlns:a16="http://schemas.microsoft.com/office/drawing/2014/main" id="{499B4666-F248-7346-9FEA-7936F1E56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02" y="19741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468D7A2B-9164-6E4A-96CE-D29F37040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9988" y="1910635"/>
            <a:ext cx="2111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Text Box 36">
            <a:extLst>
              <a:ext uri="{FF2B5EF4-FFF2-40B4-BE49-F238E27FC236}">
                <a16:creationId xmlns:a16="http://schemas.microsoft.com/office/drawing/2014/main" id="{3AB8F241-2337-4244-89DF-4C80D59B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815" y="1467723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97" name="Text Box 37">
            <a:extLst>
              <a:ext uri="{FF2B5EF4-FFF2-40B4-BE49-F238E27FC236}">
                <a16:creationId xmlns:a16="http://schemas.microsoft.com/office/drawing/2014/main" id="{68CF5C6F-336B-3C4A-90BF-D34A02874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558" y="2420223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grpSp>
        <p:nvGrpSpPr>
          <p:cNvPr id="98" name="Group 66">
            <a:extLst>
              <a:ext uri="{FF2B5EF4-FFF2-40B4-BE49-F238E27FC236}">
                <a16:creationId xmlns:a16="http://schemas.microsoft.com/office/drawing/2014/main" id="{7A33E76B-0B7D-BD4C-95A3-F5F9B6632736}"/>
              </a:ext>
            </a:extLst>
          </p:cNvPr>
          <p:cNvGrpSpPr>
            <a:grpSpLocks/>
          </p:cNvGrpSpPr>
          <p:nvPr/>
        </p:nvGrpSpPr>
        <p:grpSpPr bwMode="auto">
          <a:xfrm>
            <a:off x="1923392" y="1467723"/>
            <a:ext cx="779505" cy="679450"/>
            <a:chOff x="-44" y="1473"/>
            <a:chExt cx="981" cy="1105"/>
          </a:xfrm>
        </p:grpSpPr>
        <p:pic>
          <p:nvPicPr>
            <p:cNvPr id="116" name="Picture 67" descr="desktop_computer_stylized_medium">
              <a:extLst>
                <a:ext uri="{FF2B5EF4-FFF2-40B4-BE49-F238E27FC236}">
                  <a16:creationId xmlns:a16="http://schemas.microsoft.com/office/drawing/2014/main" id="{388E3E99-7752-0140-B682-2CFDCCFDA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C233087D-1E28-874B-99E3-90A56E5DA7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Group 69">
            <a:extLst>
              <a:ext uri="{FF2B5EF4-FFF2-40B4-BE49-F238E27FC236}">
                <a16:creationId xmlns:a16="http://schemas.microsoft.com/office/drawing/2014/main" id="{53B22ADC-2C36-5141-AAAC-31B53FC8C1F4}"/>
              </a:ext>
            </a:extLst>
          </p:cNvPr>
          <p:cNvGrpSpPr>
            <a:grpSpLocks/>
          </p:cNvGrpSpPr>
          <p:nvPr/>
        </p:nvGrpSpPr>
        <p:grpSpPr bwMode="auto">
          <a:xfrm>
            <a:off x="1914200" y="2474691"/>
            <a:ext cx="779506" cy="679450"/>
            <a:chOff x="-44" y="1473"/>
            <a:chExt cx="981" cy="1105"/>
          </a:xfrm>
        </p:grpSpPr>
        <p:pic>
          <p:nvPicPr>
            <p:cNvPr id="114" name="Picture 70" descr="desktop_computer_stylized_medium">
              <a:extLst>
                <a:ext uri="{FF2B5EF4-FFF2-40B4-BE49-F238E27FC236}">
                  <a16:creationId xmlns:a16="http://schemas.microsoft.com/office/drawing/2014/main" id="{DA4C023E-F595-544A-9929-08480475A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Freeform 71">
              <a:extLst>
                <a:ext uri="{FF2B5EF4-FFF2-40B4-BE49-F238E27FC236}">
                  <a16:creationId xmlns:a16="http://schemas.microsoft.com/office/drawing/2014/main" id="{BD3780DD-1306-2540-89B8-0A42DEECF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0" name="Text Box 41">
            <a:extLst>
              <a:ext uri="{FF2B5EF4-FFF2-40B4-BE49-F238E27FC236}">
                <a16:creationId xmlns:a16="http://schemas.microsoft.com/office/drawing/2014/main" id="{488CD73E-ECC7-E842-9578-1478C5F1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286" y="1145961"/>
            <a:ext cx="1768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</a:t>
            </a:r>
          </a:p>
        </p:txBody>
      </p:sp>
      <p:sp>
        <p:nvSpPr>
          <p:cNvPr id="101" name="Line 42">
            <a:extLst>
              <a:ext uri="{FF2B5EF4-FFF2-40B4-BE49-F238E27FC236}">
                <a16:creationId xmlns:a16="http://schemas.microsoft.com/office/drawing/2014/main" id="{B22F26F3-A41E-8848-BDA7-FE528ACF22F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4038725" y="1443910"/>
            <a:ext cx="528667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31">
            <a:extLst>
              <a:ext uri="{FF2B5EF4-FFF2-40B4-BE49-F238E27FC236}">
                <a16:creationId xmlns:a16="http://schemas.microsoft.com/office/drawing/2014/main" id="{9C43DB7F-CC6C-3D47-AEBE-0F3B6F741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441" y="2630267"/>
            <a:ext cx="139773" cy="18519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4" name="Line 33">
            <a:extLst>
              <a:ext uri="{FF2B5EF4-FFF2-40B4-BE49-F238E27FC236}">
                <a16:creationId xmlns:a16="http://schemas.microsoft.com/office/drawing/2014/main" id="{1420A34E-BA5D-D248-8FAC-DCC28151F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7771" y="2599885"/>
            <a:ext cx="219680" cy="1619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E58503-FA9B-1542-A0D6-E85B92D1E5BA}"/>
              </a:ext>
            </a:extLst>
          </p:cNvPr>
          <p:cNvCxnSpPr/>
          <p:nvPr/>
        </p:nvCxnSpPr>
        <p:spPr>
          <a:xfrm>
            <a:off x="4880582" y="2238559"/>
            <a:ext cx="33889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49D3C3B-F6BB-8747-AE74-C4B438FB99F4}"/>
              </a:ext>
            </a:extLst>
          </p:cNvPr>
          <p:cNvGrpSpPr/>
          <p:nvPr/>
        </p:nvGrpSpPr>
        <p:grpSpPr>
          <a:xfrm>
            <a:off x="7991017" y="1778258"/>
            <a:ext cx="1511352" cy="863670"/>
            <a:chOff x="7493876" y="2774731"/>
            <a:chExt cx="1481958" cy="894622"/>
          </a:xfrm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5D7E8999-C7DA-4C41-AF40-118E015147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1FE0DA3-6E20-DC4B-8111-DD2816780A5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227FD192-76B7-BB4E-8D74-8B6F33DBA7D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130CC598-6AE0-744A-9CEF-611CD26990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F0B09B4D-82A4-6D4A-B104-F100560C449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7CB1C4B0-5780-D24E-8D85-35BA5CE4255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A78B6DE2-15CA-DC49-A0BD-10E78562E1D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8148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461"/>
    </mc:Choice>
    <mc:Fallback xmlns="">
      <p:transition spd="slow" advTm="1404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AD72523-4228-9C47-B195-4AAF96A160BD}"/>
              </a:ext>
            </a:extLst>
          </p:cNvPr>
          <p:cNvGrpSpPr/>
          <p:nvPr/>
        </p:nvGrpSpPr>
        <p:grpSpPr>
          <a:xfrm>
            <a:off x="3364430" y="1767623"/>
            <a:ext cx="1511352" cy="863670"/>
            <a:chOff x="7493876" y="2774731"/>
            <a:chExt cx="1481958" cy="894622"/>
          </a:xfrm>
        </p:grpSpPr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9FB9E0EF-9063-B545-BC2B-062A0488CC7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0BF60BF-9AF2-D948-8319-1FF102BC7D3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32B55C6-F759-234F-8CF0-5FB387F35BC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B1153D6F-A3DF-7246-9629-9228753ADE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1C55D52C-AF37-4949-9428-203518D525C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58904F43-F0C7-374E-ADE8-8A024A6627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874597C3-FAA4-A147-A86C-C5108827045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Packet delay: four sources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58">
            <a:extLst>
              <a:ext uri="{FF2B5EF4-FFF2-40B4-BE49-F238E27FC236}">
                <a16:creationId xmlns:a16="http://schemas.microsoft.com/office/drawing/2014/main" id="{9033E5DB-6EA3-CE4C-B1A8-C9C804BDC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325" y="4199223"/>
            <a:ext cx="9919257" cy="247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4488" marR="0" lvl="0" indent="-34448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queue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queueing delay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Once a packet has been processed, it will join a queue</a:t>
            </a:r>
          </a:p>
          <a:p>
            <a:pPr marL="800100" marR="0" lvl="1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Here, it waits to leave the device</a:t>
            </a:r>
          </a:p>
          <a:p>
            <a:pPr marL="800100" marR="0" lvl="1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It will not be sent until it reaches the head of this queue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If the queue is empty and no other packet is currently being transmitted, then the newly arriving packet can be directly transmitted, and its queuing delay is zero. </a:t>
            </a:r>
          </a:p>
        </p:txBody>
      </p:sp>
      <p:sp>
        <p:nvSpPr>
          <p:cNvPr id="77" name="Line 24">
            <a:extLst>
              <a:ext uri="{FF2B5EF4-FFF2-40B4-BE49-F238E27FC236}">
                <a16:creationId xmlns:a16="http://schemas.microsoft.com/office/drawing/2014/main" id="{79DB8C95-768E-854F-9CEA-5533DCECB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1011" y="1783635"/>
            <a:ext cx="741403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9803C6B5-AE4A-F54B-86CB-D404B2A71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378" y="2002710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2BFFBBBA-8F3E-7640-8D9F-E3A7047BB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773" y="2074148"/>
            <a:ext cx="147645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212ACD5F-D6C3-824B-9E9F-FCD292654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707" y="2074148"/>
            <a:ext cx="147645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" name="Line 35">
            <a:extLst>
              <a:ext uri="{FF2B5EF4-FFF2-40B4-BE49-F238E27FC236}">
                <a16:creationId xmlns:a16="http://schemas.microsoft.com/office/drawing/2014/main" id="{988CA620-4CC5-3D4B-81DA-0F82F93E3D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061" y="1833751"/>
            <a:ext cx="3667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38">
            <a:extLst>
              <a:ext uri="{FF2B5EF4-FFF2-40B4-BE49-F238E27FC236}">
                <a16:creationId xmlns:a16="http://schemas.microsoft.com/office/drawing/2014/main" id="{5F99C41D-D784-474B-94F5-AC4616175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301" y="20122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5" name="Text Box 39">
            <a:extLst>
              <a:ext uri="{FF2B5EF4-FFF2-40B4-BE49-F238E27FC236}">
                <a16:creationId xmlns:a16="http://schemas.microsoft.com/office/drawing/2014/main" id="{4FBD0AA4-42C3-2B49-BDB1-0979DED2C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720" y="1587878"/>
            <a:ext cx="1700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propagation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Line 40">
            <a:extLst>
              <a:ext uri="{FF2B5EF4-FFF2-40B4-BE49-F238E27FC236}">
                <a16:creationId xmlns:a16="http://schemas.microsoft.com/office/drawing/2014/main" id="{7B62D1A5-A310-5848-8995-E8F4780C47C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73803" y="1831109"/>
            <a:ext cx="3191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 Box 43">
            <a:extLst>
              <a:ext uri="{FF2B5EF4-FFF2-40B4-BE49-F238E27FC236}">
                <a16:creationId xmlns:a16="http://schemas.microsoft.com/office/drawing/2014/main" id="{867387BA-39EC-9E4E-8BB0-480BC4423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099" y="2729785"/>
            <a:ext cx="151182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 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processing</a:t>
            </a:r>
          </a:p>
        </p:txBody>
      </p:sp>
      <p:sp>
        <p:nvSpPr>
          <p:cNvPr id="88" name="Line 44">
            <a:extLst>
              <a:ext uri="{FF2B5EF4-FFF2-40B4-BE49-F238E27FC236}">
                <a16:creationId xmlns:a16="http://schemas.microsoft.com/office/drawing/2014/main" id="{CDB7B374-4A7A-E246-8D88-69216785D71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363541" y="2729991"/>
            <a:ext cx="8334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Line 45">
            <a:extLst>
              <a:ext uri="{FF2B5EF4-FFF2-40B4-BE49-F238E27FC236}">
                <a16:creationId xmlns:a16="http://schemas.microsoft.com/office/drawing/2014/main" id="{EDEDB796-E60B-E245-AAE8-8E7D4AD0954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187959" y="2536110"/>
            <a:ext cx="385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 Box 46">
            <a:extLst>
              <a:ext uri="{FF2B5EF4-FFF2-40B4-BE49-F238E27FC236}">
                <a16:creationId xmlns:a16="http://schemas.microsoft.com/office/drawing/2014/main" id="{EED5545D-BA61-2046-A423-41F4F0BC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969" y="2957464"/>
            <a:ext cx="1354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Line 47">
            <a:extLst>
              <a:ext uri="{FF2B5EF4-FFF2-40B4-BE49-F238E27FC236}">
                <a16:creationId xmlns:a16="http://schemas.microsoft.com/office/drawing/2014/main" id="{ACC9FCD3-B95B-4D4B-87FC-A93C4585FCF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349892" y="2536110"/>
            <a:ext cx="595346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2521317A-C1CF-B84E-8D60-CC1E8C06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3585728"/>
            <a:ext cx="6175328" cy="554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3" name="Line 25">
            <a:extLst>
              <a:ext uri="{FF2B5EF4-FFF2-40B4-BE49-F238E27FC236}">
                <a16:creationId xmlns:a16="http://schemas.microsoft.com/office/drawing/2014/main" id="{F5D3A1C5-3798-AA4A-9717-BC9CD2814C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131" y="2323384"/>
            <a:ext cx="735346" cy="5499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32">
            <a:extLst>
              <a:ext uri="{FF2B5EF4-FFF2-40B4-BE49-F238E27FC236}">
                <a16:creationId xmlns:a16="http://schemas.microsoft.com/office/drawing/2014/main" id="{499B4666-F248-7346-9FEA-7936F1E56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02" y="19741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468D7A2B-9164-6E4A-96CE-D29F37040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9988" y="1910635"/>
            <a:ext cx="2111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Text Box 36">
            <a:extLst>
              <a:ext uri="{FF2B5EF4-FFF2-40B4-BE49-F238E27FC236}">
                <a16:creationId xmlns:a16="http://schemas.microsoft.com/office/drawing/2014/main" id="{3AB8F241-2337-4244-89DF-4C80D59B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815" y="1467723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97" name="Text Box 37">
            <a:extLst>
              <a:ext uri="{FF2B5EF4-FFF2-40B4-BE49-F238E27FC236}">
                <a16:creationId xmlns:a16="http://schemas.microsoft.com/office/drawing/2014/main" id="{68CF5C6F-336B-3C4A-90BF-D34A02874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558" y="2420223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grpSp>
        <p:nvGrpSpPr>
          <p:cNvPr id="98" name="Group 66">
            <a:extLst>
              <a:ext uri="{FF2B5EF4-FFF2-40B4-BE49-F238E27FC236}">
                <a16:creationId xmlns:a16="http://schemas.microsoft.com/office/drawing/2014/main" id="{7A33E76B-0B7D-BD4C-95A3-F5F9B6632736}"/>
              </a:ext>
            </a:extLst>
          </p:cNvPr>
          <p:cNvGrpSpPr>
            <a:grpSpLocks/>
          </p:cNvGrpSpPr>
          <p:nvPr/>
        </p:nvGrpSpPr>
        <p:grpSpPr bwMode="auto">
          <a:xfrm>
            <a:off x="1923392" y="1467723"/>
            <a:ext cx="779505" cy="679450"/>
            <a:chOff x="-44" y="1473"/>
            <a:chExt cx="981" cy="1105"/>
          </a:xfrm>
        </p:grpSpPr>
        <p:pic>
          <p:nvPicPr>
            <p:cNvPr id="116" name="Picture 67" descr="desktop_computer_stylized_medium">
              <a:extLst>
                <a:ext uri="{FF2B5EF4-FFF2-40B4-BE49-F238E27FC236}">
                  <a16:creationId xmlns:a16="http://schemas.microsoft.com/office/drawing/2014/main" id="{388E3E99-7752-0140-B682-2CFDCCFDA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C233087D-1E28-874B-99E3-90A56E5DA7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Group 69">
            <a:extLst>
              <a:ext uri="{FF2B5EF4-FFF2-40B4-BE49-F238E27FC236}">
                <a16:creationId xmlns:a16="http://schemas.microsoft.com/office/drawing/2014/main" id="{53B22ADC-2C36-5141-AAAC-31B53FC8C1F4}"/>
              </a:ext>
            </a:extLst>
          </p:cNvPr>
          <p:cNvGrpSpPr>
            <a:grpSpLocks/>
          </p:cNvGrpSpPr>
          <p:nvPr/>
        </p:nvGrpSpPr>
        <p:grpSpPr bwMode="auto">
          <a:xfrm>
            <a:off x="1914200" y="2474691"/>
            <a:ext cx="779506" cy="679450"/>
            <a:chOff x="-44" y="1473"/>
            <a:chExt cx="981" cy="1105"/>
          </a:xfrm>
        </p:grpSpPr>
        <p:pic>
          <p:nvPicPr>
            <p:cNvPr id="114" name="Picture 70" descr="desktop_computer_stylized_medium">
              <a:extLst>
                <a:ext uri="{FF2B5EF4-FFF2-40B4-BE49-F238E27FC236}">
                  <a16:creationId xmlns:a16="http://schemas.microsoft.com/office/drawing/2014/main" id="{DA4C023E-F595-544A-9929-08480475A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Freeform 71">
              <a:extLst>
                <a:ext uri="{FF2B5EF4-FFF2-40B4-BE49-F238E27FC236}">
                  <a16:creationId xmlns:a16="http://schemas.microsoft.com/office/drawing/2014/main" id="{BD3780DD-1306-2540-89B8-0A42DEECF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0" name="Text Box 41">
            <a:extLst>
              <a:ext uri="{FF2B5EF4-FFF2-40B4-BE49-F238E27FC236}">
                <a16:creationId xmlns:a16="http://schemas.microsoft.com/office/drawing/2014/main" id="{488CD73E-ECC7-E842-9578-1478C5F1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286" y="1145961"/>
            <a:ext cx="1768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</a:t>
            </a:r>
          </a:p>
        </p:txBody>
      </p:sp>
      <p:sp>
        <p:nvSpPr>
          <p:cNvPr id="101" name="Line 42">
            <a:extLst>
              <a:ext uri="{FF2B5EF4-FFF2-40B4-BE49-F238E27FC236}">
                <a16:creationId xmlns:a16="http://schemas.microsoft.com/office/drawing/2014/main" id="{B22F26F3-A41E-8848-BDA7-FE528ACF22F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4038725" y="1443910"/>
            <a:ext cx="528667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31">
            <a:extLst>
              <a:ext uri="{FF2B5EF4-FFF2-40B4-BE49-F238E27FC236}">
                <a16:creationId xmlns:a16="http://schemas.microsoft.com/office/drawing/2014/main" id="{9C43DB7F-CC6C-3D47-AEBE-0F3B6F741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441" y="2630267"/>
            <a:ext cx="139773" cy="18519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4" name="Line 33">
            <a:extLst>
              <a:ext uri="{FF2B5EF4-FFF2-40B4-BE49-F238E27FC236}">
                <a16:creationId xmlns:a16="http://schemas.microsoft.com/office/drawing/2014/main" id="{1420A34E-BA5D-D248-8FAC-DCC28151F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7771" y="2599885"/>
            <a:ext cx="219680" cy="1619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E58503-FA9B-1542-A0D6-E85B92D1E5BA}"/>
              </a:ext>
            </a:extLst>
          </p:cNvPr>
          <p:cNvCxnSpPr/>
          <p:nvPr/>
        </p:nvCxnSpPr>
        <p:spPr>
          <a:xfrm>
            <a:off x="4880582" y="2238559"/>
            <a:ext cx="33889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49D3C3B-F6BB-8747-AE74-C4B438FB99F4}"/>
              </a:ext>
            </a:extLst>
          </p:cNvPr>
          <p:cNvGrpSpPr/>
          <p:nvPr/>
        </p:nvGrpSpPr>
        <p:grpSpPr>
          <a:xfrm>
            <a:off x="7991017" y="1778258"/>
            <a:ext cx="1511352" cy="863670"/>
            <a:chOff x="7493876" y="2774731"/>
            <a:chExt cx="1481958" cy="894622"/>
          </a:xfrm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5D7E8999-C7DA-4C41-AF40-118E015147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1FE0DA3-6E20-DC4B-8111-DD2816780A5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227FD192-76B7-BB4E-8D74-8B6F33DBA7D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130CC598-6AE0-744A-9CEF-611CD26990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F0B09B4D-82A4-6D4A-B104-F100560C449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7CB1C4B0-5780-D24E-8D85-35BA5CE4255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A78B6DE2-15CA-DC49-A0BD-10E78562E1D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9743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85"/>
    </mc:Choice>
    <mc:Fallback xmlns="">
      <p:transition spd="slow" advTm="299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AD72523-4228-9C47-B195-4AAF96A160BD}"/>
              </a:ext>
            </a:extLst>
          </p:cNvPr>
          <p:cNvGrpSpPr/>
          <p:nvPr/>
        </p:nvGrpSpPr>
        <p:grpSpPr>
          <a:xfrm>
            <a:off x="3364430" y="1767623"/>
            <a:ext cx="1511352" cy="863670"/>
            <a:chOff x="7493876" y="2774731"/>
            <a:chExt cx="1481958" cy="894622"/>
          </a:xfrm>
        </p:grpSpPr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9FB9E0EF-9063-B545-BC2B-062A0488CC7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0BF60BF-9AF2-D948-8319-1FF102BC7D3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32B55C6-F759-234F-8CF0-5FB387F35BC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B1153D6F-A3DF-7246-9629-9228753ADE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1C55D52C-AF37-4949-9428-203518D525C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58904F43-F0C7-374E-ADE8-8A024A6627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874597C3-FAA4-A147-A86C-C5108827045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Packet delay: four sources</a:t>
            </a:r>
            <a:endParaRPr lang="en-US" sz="4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58">
            <a:extLst>
              <a:ext uri="{FF2B5EF4-FFF2-40B4-BE49-F238E27FC236}">
                <a16:creationId xmlns:a16="http://schemas.microsoft.com/office/drawing/2014/main" id="{9033E5DB-6EA3-CE4C-B1A8-C9C804BDC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325" y="4199223"/>
            <a:ext cx="10289135" cy="247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4488" marR="0" lvl="0" indent="-34448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queue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queueing delay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The time spent waiting in this queue is the queuing delay, before it is transmitted --- typically on the order of microseconds to milliseconds in practice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The length of this queue, and thus the delay, is dependent on the congestion level of the router (e.g., the number of earlier-arriving packets that are queued)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A queue only occurs if the packet arrival rate to link (temporarily) exceeds output link capacity</a:t>
            </a:r>
          </a:p>
        </p:txBody>
      </p:sp>
      <p:sp>
        <p:nvSpPr>
          <p:cNvPr id="77" name="Line 24">
            <a:extLst>
              <a:ext uri="{FF2B5EF4-FFF2-40B4-BE49-F238E27FC236}">
                <a16:creationId xmlns:a16="http://schemas.microsoft.com/office/drawing/2014/main" id="{79DB8C95-768E-854F-9CEA-5533DCECB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1011" y="1783635"/>
            <a:ext cx="741403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9803C6B5-AE4A-F54B-86CB-D404B2A71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378" y="2002710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2BFFBBBA-8F3E-7640-8D9F-E3A7047BB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773" y="2074148"/>
            <a:ext cx="147645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212ACD5F-D6C3-824B-9E9F-FCD292654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707" y="2074148"/>
            <a:ext cx="147645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" name="Line 35">
            <a:extLst>
              <a:ext uri="{FF2B5EF4-FFF2-40B4-BE49-F238E27FC236}">
                <a16:creationId xmlns:a16="http://schemas.microsoft.com/office/drawing/2014/main" id="{988CA620-4CC5-3D4B-81DA-0F82F93E3D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061" y="1833751"/>
            <a:ext cx="3667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38">
            <a:extLst>
              <a:ext uri="{FF2B5EF4-FFF2-40B4-BE49-F238E27FC236}">
                <a16:creationId xmlns:a16="http://schemas.microsoft.com/office/drawing/2014/main" id="{5F99C41D-D784-474B-94F5-AC4616175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301" y="20122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5" name="Text Box 39">
            <a:extLst>
              <a:ext uri="{FF2B5EF4-FFF2-40B4-BE49-F238E27FC236}">
                <a16:creationId xmlns:a16="http://schemas.microsoft.com/office/drawing/2014/main" id="{4FBD0AA4-42C3-2B49-BDB1-0979DED2C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720" y="1587878"/>
            <a:ext cx="1700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propagation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Line 40">
            <a:extLst>
              <a:ext uri="{FF2B5EF4-FFF2-40B4-BE49-F238E27FC236}">
                <a16:creationId xmlns:a16="http://schemas.microsoft.com/office/drawing/2014/main" id="{7B62D1A5-A310-5848-8995-E8F4780C47C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73803" y="1831109"/>
            <a:ext cx="3191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 Box 43">
            <a:extLst>
              <a:ext uri="{FF2B5EF4-FFF2-40B4-BE49-F238E27FC236}">
                <a16:creationId xmlns:a16="http://schemas.microsoft.com/office/drawing/2014/main" id="{867387BA-39EC-9E4E-8BB0-480BC4423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098" y="2729785"/>
            <a:ext cx="151182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processing</a:t>
            </a:r>
          </a:p>
        </p:txBody>
      </p:sp>
      <p:sp>
        <p:nvSpPr>
          <p:cNvPr id="88" name="Line 44">
            <a:extLst>
              <a:ext uri="{FF2B5EF4-FFF2-40B4-BE49-F238E27FC236}">
                <a16:creationId xmlns:a16="http://schemas.microsoft.com/office/drawing/2014/main" id="{CDB7B374-4A7A-E246-8D88-69216785D71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363541" y="2729991"/>
            <a:ext cx="8334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Line 45">
            <a:extLst>
              <a:ext uri="{FF2B5EF4-FFF2-40B4-BE49-F238E27FC236}">
                <a16:creationId xmlns:a16="http://schemas.microsoft.com/office/drawing/2014/main" id="{EDEDB796-E60B-E245-AAE8-8E7D4AD0954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187959" y="2536110"/>
            <a:ext cx="385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 Box 46">
            <a:extLst>
              <a:ext uri="{FF2B5EF4-FFF2-40B4-BE49-F238E27FC236}">
                <a16:creationId xmlns:a16="http://schemas.microsoft.com/office/drawing/2014/main" id="{EED5545D-BA61-2046-A423-41F4F0BC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969" y="2957464"/>
            <a:ext cx="1354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Line 47">
            <a:extLst>
              <a:ext uri="{FF2B5EF4-FFF2-40B4-BE49-F238E27FC236}">
                <a16:creationId xmlns:a16="http://schemas.microsoft.com/office/drawing/2014/main" id="{ACC9FCD3-B95B-4D4B-87FC-A93C4585FCF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349892" y="2536110"/>
            <a:ext cx="595346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2521317A-C1CF-B84E-8D60-CC1E8C06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3585728"/>
            <a:ext cx="6175328" cy="554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 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3" name="Line 25">
            <a:extLst>
              <a:ext uri="{FF2B5EF4-FFF2-40B4-BE49-F238E27FC236}">
                <a16:creationId xmlns:a16="http://schemas.microsoft.com/office/drawing/2014/main" id="{F5D3A1C5-3798-AA4A-9717-BC9CD2814C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131" y="2323384"/>
            <a:ext cx="735346" cy="5499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32">
            <a:extLst>
              <a:ext uri="{FF2B5EF4-FFF2-40B4-BE49-F238E27FC236}">
                <a16:creationId xmlns:a16="http://schemas.microsoft.com/office/drawing/2014/main" id="{499B4666-F248-7346-9FEA-7936F1E56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02" y="19741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468D7A2B-9164-6E4A-96CE-D29F37040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9988" y="1910635"/>
            <a:ext cx="2111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Text Box 36">
            <a:extLst>
              <a:ext uri="{FF2B5EF4-FFF2-40B4-BE49-F238E27FC236}">
                <a16:creationId xmlns:a16="http://schemas.microsoft.com/office/drawing/2014/main" id="{3AB8F241-2337-4244-89DF-4C80D59B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815" y="1467723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97" name="Text Box 37">
            <a:extLst>
              <a:ext uri="{FF2B5EF4-FFF2-40B4-BE49-F238E27FC236}">
                <a16:creationId xmlns:a16="http://schemas.microsoft.com/office/drawing/2014/main" id="{68CF5C6F-336B-3C4A-90BF-D34A02874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558" y="2420223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grpSp>
        <p:nvGrpSpPr>
          <p:cNvPr id="98" name="Group 66">
            <a:extLst>
              <a:ext uri="{FF2B5EF4-FFF2-40B4-BE49-F238E27FC236}">
                <a16:creationId xmlns:a16="http://schemas.microsoft.com/office/drawing/2014/main" id="{7A33E76B-0B7D-BD4C-95A3-F5F9B6632736}"/>
              </a:ext>
            </a:extLst>
          </p:cNvPr>
          <p:cNvGrpSpPr>
            <a:grpSpLocks/>
          </p:cNvGrpSpPr>
          <p:nvPr/>
        </p:nvGrpSpPr>
        <p:grpSpPr bwMode="auto">
          <a:xfrm>
            <a:off x="1923392" y="1467723"/>
            <a:ext cx="779505" cy="679450"/>
            <a:chOff x="-44" y="1473"/>
            <a:chExt cx="981" cy="1105"/>
          </a:xfrm>
        </p:grpSpPr>
        <p:pic>
          <p:nvPicPr>
            <p:cNvPr id="116" name="Picture 67" descr="desktop_computer_stylized_medium">
              <a:extLst>
                <a:ext uri="{FF2B5EF4-FFF2-40B4-BE49-F238E27FC236}">
                  <a16:creationId xmlns:a16="http://schemas.microsoft.com/office/drawing/2014/main" id="{388E3E99-7752-0140-B682-2CFDCCFDA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C233087D-1E28-874B-99E3-90A56E5DA7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Group 69">
            <a:extLst>
              <a:ext uri="{FF2B5EF4-FFF2-40B4-BE49-F238E27FC236}">
                <a16:creationId xmlns:a16="http://schemas.microsoft.com/office/drawing/2014/main" id="{53B22ADC-2C36-5141-AAAC-31B53FC8C1F4}"/>
              </a:ext>
            </a:extLst>
          </p:cNvPr>
          <p:cNvGrpSpPr>
            <a:grpSpLocks/>
          </p:cNvGrpSpPr>
          <p:nvPr/>
        </p:nvGrpSpPr>
        <p:grpSpPr bwMode="auto">
          <a:xfrm>
            <a:off x="1914200" y="2474691"/>
            <a:ext cx="779506" cy="679450"/>
            <a:chOff x="-44" y="1473"/>
            <a:chExt cx="981" cy="1105"/>
          </a:xfrm>
        </p:grpSpPr>
        <p:pic>
          <p:nvPicPr>
            <p:cNvPr id="114" name="Picture 70" descr="desktop_computer_stylized_medium">
              <a:extLst>
                <a:ext uri="{FF2B5EF4-FFF2-40B4-BE49-F238E27FC236}">
                  <a16:creationId xmlns:a16="http://schemas.microsoft.com/office/drawing/2014/main" id="{DA4C023E-F595-544A-9929-08480475A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Freeform 71">
              <a:extLst>
                <a:ext uri="{FF2B5EF4-FFF2-40B4-BE49-F238E27FC236}">
                  <a16:creationId xmlns:a16="http://schemas.microsoft.com/office/drawing/2014/main" id="{BD3780DD-1306-2540-89B8-0A42DEECF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0" name="Text Box 41">
            <a:extLst>
              <a:ext uri="{FF2B5EF4-FFF2-40B4-BE49-F238E27FC236}">
                <a16:creationId xmlns:a16="http://schemas.microsoft.com/office/drawing/2014/main" id="{488CD73E-ECC7-E842-9578-1478C5F1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286" y="1145961"/>
            <a:ext cx="1768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</a:t>
            </a:r>
          </a:p>
        </p:txBody>
      </p:sp>
      <p:sp>
        <p:nvSpPr>
          <p:cNvPr id="101" name="Line 42">
            <a:extLst>
              <a:ext uri="{FF2B5EF4-FFF2-40B4-BE49-F238E27FC236}">
                <a16:creationId xmlns:a16="http://schemas.microsoft.com/office/drawing/2014/main" id="{B22F26F3-A41E-8848-BDA7-FE528ACF22F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4038725" y="1443910"/>
            <a:ext cx="528667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31">
            <a:extLst>
              <a:ext uri="{FF2B5EF4-FFF2-40B4-BE49-F238E27FC236}">
                <a16:creationId xmlns:a16="http://schemas.microsoft.com/office/drawing/2014/main" id="{9C43DB7F-CC6C-3D47-AEBE-0F3B6F741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441" y="2630267"/>
            <a:ext cx="139773" cy="18519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4" name="Line 33">
            <a:extLst>
              <a:ext uri="{FF2B5EF4-FFF2-40B4-BE49-F238E27FC236}">
                <a16:creationId xmlns:a16="http://schemas.microsoft.com/office/drawing/2014/main" id="{1420A34E-BA5D-D248-8FAC-DCC28151F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7771" y="2599885"/>
            <a:ext cx="219680" cy="1619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E58503-FA9B-1542-A0D6-E85B92D1E5BA}"/>
              </a:ext>
            </a:extLst>
          </p:cNvPr>
          <p:cNvCxnSpPr/>
          <p:nvPr/>
        </p:nvCxnSpPr>
        <p:spPr>
          <a:xfrm>
            <a:off x="4880582" y="2238559"/>
            <a:ext cx="33889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49D3C3B-F6BB-8747-AE74-C4B438FB99F4}"/>
              </a:ext>
            </a:extLst>
          </p:cNvPr>
          <p:cNvGrpSpPr/>
          <p:nvPr/>
        </p:nvGrpSpPr>
        <p:grpSpPr>
          <a:xfrm>
            <a:off x="7991017" y="1778258"/>
            <a:ext cx="1511352" cy="863670"/>
            <a:chOff x="7493876" y="2774731"/>
            <a:chExt cx="1481958" cy="894622"/>
          </a:xfrm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5D7E8999-C7DA-4C41-AF40-118E015147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1FE0DA3-6E20-DC4B-8111-DD2816780A5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227FD192-76B7-BB4E-8D74-8B6F33DBA7D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130CC598-6AE0-744A-9CEF-611CD26990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F0B09B4D-82A4-6D4A-B104-F100560C449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7CB1C4B0-5780-D24E-8D85-35BA5CE4255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A78B6DE2-15CA-DC49-A0BD-10E78562E1D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9821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928"/>
    </mc:Choice>
    <mc:Fallback xmlns="">
      <p:transition spd="slow" advTm="629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4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0.7|5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3|13.1|8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7|38.6|28.8|36"/>
</p:tagLst>
</file>

<file path=ppt/theme/theme1.xml><?xml version="1.0" encoding="utf-8"?>
<a:theme xmlns:a="http://schemas.openxmlformats.org/drawingml/2006/main" name="1_Office Theme">
  <a:themeElements>
    <a:clrScheme name="Custom 1">
      <a:dk1>
        <a:srgbClr val="8C0E1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1442</Words>
  <Application>Microsoft Office PowerPoint</Application>
  <PresentationFormat>Widescreen</PresentationFormat>
  <Paragraphs>247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Gill Sans MT</vt:lpstr>
      <vt:lpstr>Wingdings</vt:lpstr>
      <vt:lpstr>1_Office Theme</vt:lpstr>
      <vt:lpstr>3_Office Theme</vt:lpstr>
      <vt:lpstr>CNSCC.203 Computer Networks  Network Performance and Protocol Layers</vt:lpstr>
      <vt:lpstr>Week 2: roadmap</vt:lpstr>
      <vt:lpstr>Week 1: Recap</vt:lpstr>
      <vt:lpstr>Week 1: Recap</vt:lpstr>
      <vt:lpstr>Delay overview</vt:lpstr>
      <vt:lpstr>Types of delay</vt:lpstr>
      <vt:lpstr>Packet delay: four sources</vt:lpstr>
      <vt:lpstr>Packet delay: four sources</vt:lpstr>
      <vt:lpstr>Packet delay: four sources</vt:lpstr>
      <vt:lpstr>Packet delay: four sources</vt:lpstr>
      <vt:lpstr>Packet delay: four sources</vt:lpstr>
      <vt:lpstr>Packet delay: four sources</vt:lpstr>
      <vt:lpstr>Packet delay: four sources</vt:lpstr>
      <vt:lpstr>Transmission vs. propagation delay</vt:lpstr>
      <vt:lpstr>Packet delay – Quiz 1</vt:lpstr>
      <vt:lpstr>Packet delay – Quiz 1</vt:lpstr>
      <vt:lpstr>Packet delay – Quiz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CNSCC.203 Computer Networks  Network Performance and Protocol Layers</dc:title>
  <dc:creator>yu wenjuan</dc:creator>
  <cp:lastModifiedBy>Azhar Iqbal</cp:lastModifiedBy>
  <cp:revision>8</cp:revision>
  <dcterms:created xsi:type="dcterms:W3CDTF">2020-09-13T18:48:24Z</dcterms:created>
  <dcterms:modified xsi:type="dcterms:W3CDTF">2022-09-06T06:36:56Z</dcterms:modified>
</cp:coreProperties>
</file>