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1066" r:id="rId2"/>
    <p:sldId id="1006" r:id="rId3"/>
    <p:sldId id="1007" r:id="rId4"/>
    <p:sldId id="1049" r:id="rId5"/>
    <p:sldId id="1050" r:id="rId6"/>
    <p:sldId id="1051" r:id="rId7"/>
    <p:sldId id="1041" r:id="rId8"/>
    <p:sldId id="1010" r:id="rId9"/>
    <p:sldId id="1080" r:id="rId10"/>
    <p:sldId id="1081" r:id="rId11"/>
    <p:sldId id="1070" r:id="rId12"/>
    <p:sldId id="1011" r:id="rId13"/>
    <p:sldId id="1008" r:id="rId14"/>
    <p:sldId id="1088" r:id="rId15"/>
    <p:sldId id="345" r:id="rId16"/>
    <p:sldId id="10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9F2E6-CD16-4F47-9C9D-6A962D386044}" v="62" dt="2022-09-06T07:12:41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1" autoAdjust="0"/>
    <p:restoredTop sz="86965" autoAdjust="0"/>
  </p:normalViewPr>
  <p:slideViewPr>
    <p:cSldViewPr snapToGrid="0">
      <p:cViewPr varScale="1">
        <p:scale>
          <a:sx n="53" d="100"/>
          <a:sy n="53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har Iqbal" userId="fa015a3bdbe472ad" providerId="LiveId" clId="{02E9F2E6-CD16-4F47-9C9D-6A962D386044}"/>
    <pc:docChg chg="undo custSel modSld">
      <pc:chgData name="Azhar Iqbal" userId="fa015a3bdbe472ad" providerId="LiveId" clId="{02E9F2E6-CD16-4F47-9C9D-6A962D386044}" dt="2022-09-06T07:17:17.910" v="170" actId="20577"/>
      <pc:docMkLst>
        <pc:docMk/>
      </pc:docMkLst>
      <pc:sldChg chg="delSp mod delAnim">
        <pc:chgData name="Azhar Iqbal" userId="fa015a3bdbe472ad" providerId="LiveId" clId="{02E9F2E6-CD16-4F47-9C9D-6A962D386044}" dt="2022-08-28T05:37:45.145" v="14" actId="478"/>
        <pc:sldMkLst>
          <pc:docMk/>
          <pc:sldMk cId="2899591930" sldId="345"/>
        </pc:sldMkLst>
        <pc:picChg chg="del">
          <ac:chgData name="Azhar Iqbal" userId="fa015a3bdbe472ad" providerId="LiveId" clId="{02E9F2E6-CD16-4F47-9C9D-6A962D386044}" dt="2022-08-28T05:37:45.145" v="14" actId="478"/>
          <ac:picMkLst>
            <pc:docMk/>
            <pc:sldMk cId="2899591930" sldId="345"/>
            <ac:picMk id="4" creationId="{A971B0A1-F6F5-3F48-A681-907BA8BE8B49}"/>
          </ac:picMkLst>
        </pc:picChg>
      </pc:sldChg>
      <pc:sldChg chg="delSp mod delAnim">
        <pc:chgData name="Azhar Iqbal" userId="fa015a3bdbe472ad" providerId="LiveId" clId="{02E9F2E6-CD16-4F47-9C9D-6A962D386044}" dt="2022-08-28T04:58:25.356" v="1" actId="478"/>
        <pc:sldMkLst>
          <pc:docMk/>
          <pc:sldMk cId="3489555192" sldId="1006"/>
        </pc:sldMkLst>
        <pc:picChg chg="del">
          <ac:chgData name="Azhar Iqbal" userId="fa015a3bdbe472ad" providerId="LiveId" clId="{02E9F2E6-CD16-4F47-9C9D-6A962D386044}" dt="2022-08-28T04:58:25.356" v="1" actId="478"/>
          <ac:picMkLst>
            <pc:docMk/>
            <pc:sldMk cId="3489555192" sldId="1006"/>
            <ac:picMk id="4" creationId="{4BB17AE8-B172-684A-95DE-3F7E81BAF579}"/>
          </ac:picMkLst>
        </pc:picChg>
      </pc:sldChg>
      <pc:sldChg chg="delSp mod delAnim">
        <pc:chgData name="Azhar Iqbal" userId="fa015a3bdbe472ad" providerId="LiveId" clId="{02E9F2E6-CD16-4F47-9C9D-6A962D386044}" dt="2022-08-28T04:58:30.500" v="2" actId="478"/>
        <pc:sldMkLst>
          <pc:docMk/>
          <pc:sldMk cId="1047906347" sldId="1007"/>
        </pc:sldMkLst>
        <pc:picChg chg="del">
          <ac:chgData name="Azhar Iqbal" userId="fa015a3bdbe472ad" providerId="LiveId" clId="{02E9F2E6-CD16-4F47-9C9D-6A962D386044}" dt="2022-08-28T04:58:30.500" v="2" actId="478"/>
          <ac:picMkLst>
            <pc:docMk/>
            <pc:sldMk cId="1047906347" sldId="1007"/>
            <ac:picMk id="5" creationId="{E4B96A68-5C2F-194D-B37A-B003382C307C}"/>
          </ac:picMkLst>
        </pc:picChg>
      </pc:sldChg>
      <pc:sldChg chg="delSp modSp mod delAnim">
        <pc:chgData name="Azhar Iqbal" userId="fa015a3bdbe472ad" providerId="LiveId" clId="{02E9F2E6-CD16-4F47-9C9D-6A962D386044}" dt="2022-09-06T07:11:31.096" v="62" actId="1076"/>
        <pc:sldMkLst>
          <pc:docMk/>
          <pc:sldMk cId="3680135642" sldId="1008"/>
        </pc:sldMkLst>
        <pc:spChg chg="mod">
          <ac:chgData name="Azhar Iqbal" userId="fa015a3bdbe472ad" providerId="LiveId" clId="{02E9F2E6-CD16-4F47-9C9D-6A962D386044}" dt="2022-09-06T07:11:15.786" v="60" actId="1035"/>
          <ac:spMkLst>
            <pc:docMk/>
            <pc:sldMk cId="3680135642" sldId="1008"/>
            <ac:spMk id="2" creationId="{3B8CD900-19EC-824C-BF74-AADFBF5A172E}"/>
          </ac:spMkLst>
        </pc:spChg>
        <pc:spChg chg="mod">
          <ac:chgData name="Azhar Iqbal" userId="fa015a3bdbe472ad" providerId="LiveId" clId="{02E9F2E6-CD16-4F47-9C9D-6A962D386044}" dt="2022-09-06T07:11:31.096" v="62" actId="1076"/>
          <ac:spMkLst>
            <pc:docMk/>
            <pc:sldMk cId="3680135642" sldId="1008"/>
            <ac:spMk id="18" creationId="{F30DC439-DA21-4C93-9768-69464E42F8DC}"/>
          </ac:spMkLst>
        </pc:spChg>
        <pc:spChg chg="mod">
          <ac:chgData name="Azhar Iqbal" userId="fa015a3bdbe472ad" providerId="LiveId" clId="{02E9F2E6-CD16-4F47-9C9D-6A962D386044}" dt="2022-09-06T07:11:24.375" v="61" actId="1076"/>
          <ac:spMkLst>
            <pc:docMk/>
            <pc:sldMk cId="3680135642" sldId="1008"/>
            <ac:spMk id="34" creationId="{98FB6AB4-1235-1542-AA41-4826D9F4BEA2}"/>
          </ac:spMkLst>
        </pc:spChg>
        <pc:spChg chg="mod">
          <ac:chgData name="Azhar Iqbal" userId="fa015a3bdbe472ad" providerId="LiveId" clId="{02E9F2E6-CD16-4F47-9C9D-6A962D386044}" dt="2022-09-06T07:11:24.375" v="61" actId="1076"/>
          <ac:spMkLst>
            <pc:docMk/>
            <pc:sldMk cId="3680135642" sldId="1008"/>
            <ac:spMk id="36" creationId="{A8C042B3-2BC8-9D42-8821-9A5ACDA9F178}"/>
          </ac:spMkLst>
        </pc:spChg>
        <pc:picChg chg="del">
          <ac:chgData name="Azhar Iqbal" userId="fa015a3bdbe472ad" providerId="LiveId" clId="{02E9F2E6-CD16-4F47-9C9D-6A962D386044}" dt="2022-08-28T05:37:31.602" v="12" actId="478"/>
          <ac:picMkLst>
            <pc:docMk/>
            <pc:sldMk cId="3680135642" sldId="1008"/>
            <ac:picMk id="11" creationId="{7ADD55A4-5149-A544-BA61-B13EADD5D680}"/>
          </ac:picMkLst>
        </pc:picChg>
        <pc:cxnChg chg="mod">
          <ac:chgData name="Azhar Iqbal" userId="fa015a3bdbe472ad" providerId="LiveId" clId="{02E9F2E6-CD16-4F47-9C9D-6A962D386044}" dt="2022-09-06T07:11:12.028" v="47" actId="1035"/>
          <ac:cxnSpMkLst>
            <pc:docMk/>
            <pc:sldMk cId="3680135642" sldId="1008"/>
            <ac:cxnSpMk id="46" creationId="{092D706D-5B93-BF40-B02A-097828633F63}"/>
          </ac:cxnSpMkLst>
        </pc:cxnChg>
      </pc:sldChg>
      <pc:sldChg chg="delSp mod delAnim">
        <pc:chgData name="Azhar Iqbal" userId="fa015a3bdbe472ad" providerId="LiveId" clId="{02E9F2E6-CD16-4F47-9C9D-6A962D386044}" dt="2022-08-28T05:35:27.742" v="7" actId="478"/>
        <pc:sldMkLst>
          <pc:docMk/>
          <pc:sldMk cId="4175970141" sldId="1010"/>
        </pc:sldMkLst>
        <pc:picChg chg="del">
          <ac:chgData name="Azhar Iqbal" userId="fa015a3bdbe472ad" providerId="LiveId" clId="{02E9F2E6-CD16-4F47-9C9D-6A962D386044}" dt="2022-08-28T05:35:27.742" v="7" actId="478"/>
          <ac:picMkLst>
            <pc:docMk/>
            <pc:sldMk cId="4175970141" sldId="1010"/>
            <ac:picMk id="3" creationId="{56002CA0-678D-354D-A027-0028C1C8F963}"/>
          </ac:picMkLst>
        </pc:picChg>
      </pc:sldChg>
      <pc:sldChg chg="delSp modSp mod delAnim">
        <pc:chgData name="Azhar Iqbal" userId="fa015a3bdbe472ad" providerId="LiveId" clId="{02E9F2E6-CD16-4F47-9C9D-6A962D386044}" dt="2022-09-06T07:12:41.549" v="163" actId="255"/>
        <pc:sldMkLst>
          <pc:docMk/>
          <pc:sldMk cId="3591812849" sldId="1011"/>
        </pc:sldMkLst>
        <pc:spChg chg="mod">
          <ac:chgData name="Azhar Iqbal" userId="fa015a3bdbe472ad" providerId="LiveId" clId="{02E9F2E6-CD16-4F47-9C9D-6A962D386044}" dt="2022-09-06T07:11:59.232" v="74" actId="1035"/>
          <ac:spMkLst>
            <pc:docMk/>
            <pc:sldMk cId="3591812849" sldId="1011"/>
            <ac:spMk id="2" creationId="{3B8CD900-19EC-824C-BF74-AADFBF5A172E}"/>
          </ac:spMkLst>
        </pc:spChg>
        <pc:spChg chg="mod">
          <ac:chgData name="Azhar Iqbal" userId="fa015a3bdbe472ad" providerId="LiveId" clId="{02E9F2E6-CD16-4F47-9C9D-6A962D386044}" dt="2022-09-06T07:12:06.170" v="107" actId="1036"/>
          <ac:spMkLst>
            <pc:docMk/>
            <pc:sldMk cId="3591812849" sldId="1011"/>
            <ac:spMk id="43" creationId="{54211E9D-8A8E-BF41-BDEC-889453887B75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46" creationId="{4F0EDE7E-FC0C-4AFB-9529-91F43B926CBF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48" creationId="{5C9F750C-C23A-4226-8596-2AF7AF5222A6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49" creationId="{C5CFD228-2171-4B5F-8A38-42D89BCDA061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51" creationId="{3F327527-EA9F-4DAA-9682-085789203D63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52" creationId="{5CC056F7-9363-495C-8894-4E8AA5CE7F3F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53" creationId="{E1A8852B-8C8C-432A-A185-6B7662E07D1F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54" creationId="{A998DF79-DFF2-4806-A2A5-D30D994E7D37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55" creationId="{0B02AF0D-61CF-4B64-A335-E6BF1361AFE1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56" creationId="{E6134C90-B072-4517-8541-C1061F123D1B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57" creationId="{9C7A047D-9848-4695-9206-E17B6AF46BF1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58" creationId="{C8874FAE-A94E-44B1-B3EF-4152237398DD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59" creationId="{86611518-A5BE-470E-AD74-586C35EBD019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60" creationId="{7DE09F15-CE1F-457E-BFE0-898CA5AB8F9E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61" creationId="{2947A056-18E4-4B0C-A1C5-6F8F5848BED0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62" creationId="{E133AD2D-C258-4AD0-BD44-7DE4B596730D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63" creationId="{2512EE22-FDDF-4466-BF2B-3E8B65E63FD7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66" creationId="{5A74BE13-F37F-4DD7-B503-D256E8736022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68" creationId="{424894B8-3ABA-4190-9981-244E99D97ADC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69" creationId="{7CDCFB79-449F-48D9-809A-54F5A5BC1286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70" creationId="{2E8370E9-BB01-48AA-999E-B551CC2982E3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71" creationId="{394ACA0A-38C7-40AA-A497-B70296F04CA2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72" creationId="{B39DFB84-B339-4DC9-8785-09E6C47D407D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73" creationId="{91F271D8-93FA-407B-92BE-8BC42B6DE393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75" creationId="{ED9D33C4-B276-4D65-8161-1711560DF44D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76" creationId="{315C4BB5-EC9B-4F52-A4EF-223006D64BA3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78" creationId="{9A06B8D8-0E64-484D-916C-76656E8E56DC}"/>
          </ac:spMkLst>
        </pc:spChg>
        <pc:spChg chg="mod">
          <ac:chgData name="Azhar Iqbal" userId="fa015a3bdbe472ad" providerId="LiveId" clId="{02E9F2E6-CD16-4F47-9C9D-6A962D386044}" dt="2022-09-06T07:12:41.549" v="163" actId="255"/>
          <ac:spMkLst>
            <pc:docMk/>
            <pc:sldMk cId="3591812849" sldId="1011"/>
            <ac:spMk id="108" creationId="{23257655-BFAB-7E4B-9721-E40633712A2D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117" creationId="{5A541CF7-645F-4BDB-9350-35D1E1776673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119" creationId="{ED1FCE2C-1CB5-4886-B8A6-3EAB820A96CA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120" creationId="{DBE7C1B2-7D5D-4E82-ADEB-5EC4506046B9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122" creationId="{0558848D-F731-4FB3-A9A3-1CC6B0CED4CC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123" creationId="{9AFB03FC-BCAA-4479-BA3E-951B56AF8CD4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125" creationId="{E7BA2E6B-30DD-4068-88AA-67E57646E4CB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126" creationId="{00853D1B-C19D-41F5-9826-D0862F22C30C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127" creationId="{026C0018-CC20-4AC1-839C-E0FB4DEA9CE8}"/>
          </ac:spMkLst>
        </pc:spChg>
        <pc:spChg chg="mod">
          <ac:chgData name="Azhar Iqbal" userId="fa015a3bdbe472ad" providerId="LiveId" clId="{02E9F2E6-CD16-4F47-9C9D-6A962D386044}" dt="2022-09-06T07:12:24.923" v="157" actId="1035"/>
          <ac:spMkLst>
            <pc:docMk/>
            <pc:sldMk cId="3591812849" sldId="1011"/>
            <ac:spMk id="128" creationId="{D0DCFF32-31D3-4CE3-8740-6EC255D85D8A}"/>
          </ac:spMkLst>
        </pc:spChg>
        <pc:grpChg chg="mod">
          <ac:chgData name="Azhar Iqbal" userId="fa015a3bdbe472ad" providerId="LiveId" clId="{02E9F2E6-CD16-4F47-9C9D-6A962D386044}" dt="2022-09-06T07:12:24.923" v="157" actId="1035"/>
          <ac:grpSpMkLst>
            <pc:docMk/>
            <pc:sldMk cId="3591812849" sldId="1011"/>
            <ac:grpSpMk id="47" creationId="{435D8DB0-FFD6-41A0-B76A-5002EDE8FEE4}"/>
          </ac:grpSpMkLst>
        </pc:grpChg>
        <pc:grpChg chg="mod">
          <ac:chgData name="Azhar Iqbal" userId="fa015a3bdbe472ad" providerId="LiveId" clId="{02E9F2E6-CD16-4F47-9C9D-6A962D386044}" dt="2022-09-06T07:12:24.923" v="157" actId="1035"/>
          <ac:grpSpMkLst>
            <pc:docMk/>
            <pc:sldMk cId="3591812849" sldId="1011"/>
            <ac:grpSpMk id="50" creationId="{0635C9C5-9117-4876-9BBF-761215D6C318}"/>
          </ac:grpSpMkLst>
        </pc:grpChg>
        <pc:grpChg chg="mod">
          <ac:chgData name="Azhar Iqbal" userId="fa015a3bdbe472ad" providerId="LiveId" clId="{02E9F2E6-CD16-4F47-9C9D-6A962D386044}" dt="2022-09-06T07:12:24.923" v="157" actId="1035"/>
          <ac:grpSpMkLst>
            <pc:docMk/>
            <pc:sldMk cId="3591812849" sldId="1011"/>
            <ac:grpSpMk id="64" creationId="{3A6251D1-4379-4FED-A9E9-8CF860251DE0}"/>
          </ac:grpSpMkLst>
        </pc:grpChg>
        <pc:grpChg chg="mod">
          <ac:chgData name="Azhar Iqbal" userId="fa015a3bdbe472ad" providerId="LiveId" clId="{02E9F2E6-CD16-4F47-9C9D-6A962D386044}" dt="2022-09-06T07:12:24.923" v="157" actId="1035"/>
          <ac:grpSpMkLst>
            <pc:docMk/>
            <pc:sldMk cId="3591812849" sldId="1011"/>
            <ac:grpSpMk id="74" creationId="{F4BB9E2C-C6A0-47D4-BA42-C19CEE5DEA13}"/>
          </ac:grpSpMkLst>
        </pc:grpChg>
        <pc:grpChg chg="mod">
          <ac:chgData name="Azhar Iqbal" userId="fa015a3bdbe472ad" providerId="LiveId" clId="{02E9F2E6-CD16-4F47-9C9D-6A962D386044}" dt="2022-09-06T07:12:24.923" v="157" actId="1035"/>
          <ac:grpSpMkLst>
            <pc:docMk/>
            <pc:sldMk cId="3591812849" sldId="1011"/>
            <ac:grpSpMk id="77" creationId="{1C464B9A-1267-4F02-8565-1ADAAC69B3F8}"/>
          </ac:grpSpMkLst>
        </pc:grpChg>
        <pc:grpChg chg="mod">
          <ac:chgData name="Azhar Iqbal" userId="fa015a3bdbe472ad" providerId="LiveId" clId="{02E9F2E6-CD16-4F47-9C9D-6A962D386044}" dt="2022-09-06T07:12:24.923" v="157" actId="1035"/>
          <ac:grpSpMkLst>
            <pc:docMk/>
            <pc:sldMk cId="3591812849" sldId="1011"/>
            <ac:grpSpMk id="118" creationId="{6323AB31-39DA-4615-ADD5-B993E5205788}"/>
          </ac:grpSpMkLst>
        </pc:grpChg>
        <pc:grpChg chg="mod">
          <ac:chgData name="Azhar Iqbal" userId="fa015a3bdbe472ad" providerId="LiveId" clId="{02E9F2E6-CD16-4F47-9C9D-6A962D386044}" dt="2022-09-06T07:12:24.923" v="157" actId="1035"/>
          <ac:grpSpMkLst>
            <pc:docMk/>
            <pc:sldMk cId="3591812849" sldId="1011"/>
            <ac:grpSpMk id="121" creationId="{BB8DF201-8698-4F81-8B7C-4CCE865B958E}"/>
          </ac:grpSpMkLst>
        </pc:grpChg>
        <pc:grpChg chg="mod">
          <ac:chgData name="Azhar Iqbal" userId="fa015a3bdbe472ad" providerId="LiveId" clId="{02E9F2E6-CD16-4F47-9C9D-6A962D386044}" dt="2022-09-06T07:12:24.923" v="157" actId="1035"/>
          <ac:grpSpMkLst>
            <pc:docMk/>
            <pc:sldMk cId="3591812849" sldId="1011"/>
            <ac:grpSpMk id="124" creationId="{9AEC7428-3C44-48E8-9FBD-2C66D34B825A}"/>
          </ac:grpSpMkLst>
        </pc:grpChg>
        <pc:picChg chg="del">
          <ac:chgData name="Azhar Iqbal" userId="fa015a3bdbe472ad" providerId="LiveId" clId="{02E9F2E6-CD16-4F47-9C9D-6A962D386044}" dt="2022-08-28T05:36:12.544" v="11" actId="478"/>
          <ac:picMkLst>
            <pc:docMk/>
            <pc:sldMk cId="3591812849" sldId="1011"/>
            <ac:picMk id="4" creationId="{08A4D231-F28D-A945-BB62-85A720C92CCB}"/>
          </ac:picMkLst>
        </pc:picChg>
        <pc:picChg chg="mod">
          <ac:chgData name="Azhar Iqbal" userId="fa015a3bdbe472ad" providerId="LiveId" clId="{02E9F2E6-CD16-4F47-9C9D-6A962D386044}" dt="2022-09-06T07:12:24.923" v="157" actId="1035"/>
          <ac:picMkLst>
            <pc:docMk/>
            <pc:sldMk cId="3591812849" sldId="1011"/>
            <ac:picMk id="65" creationId="{863282A7-73F1-4637-8BAD-AFACCE866E3C}"/>
          </ac:picMkLst>
        </pc:picChg>
        <pc:picChg chg="mod">
          <ac:chgData name="Azhar Iqbal" userId="fa015a3bdbe472ad" providerId="LiveId" clId="{02E9F2E6-CD16-4F47-9C9D-6A962D386044}" dt="2022-09-06T07:12:24.923" v="157" actId="1035"/>
          <ac:picMkLst>
            <pc:docMk/>
            <pc:sldMk cId="3591812849" sldId="1011"/>
            <ac:picMk id="67" creationId="{6EFCB303-0380-40B0-8A22-B1D1EF7D45D6}"/>
          </ac:picMkLst>
        </pc:picChg>
      </pc:sldChg>
      <pc:sldChg chg="delSp mod delAnim">
        <pc:chgData name="Azhar Iqbal" userId="fa015a3bdbe472ad" providerId="LiveId" clId="{02E9F2E6-CD16-4F47-9C9D-6A962D386044}" dt="2022-08-28T05:35:23.162" v="6" actId="478"/>
        <pc:sldMkLst>
          <pc:docMk/>
          <pc:sldMk cId="407421859" sldId="1041"/>
        </pc:sldMkLst>
        <pc:picChg chg="del">
          <ac:chgData name="Azhar Iqbal" userId="fa015a3bdbe472ad" providerId="LiveId" clId="{02E9F2E6-CD16-4F47-9C9D-6A962D386044}" dt="2022-08-28T05:35:23.162" v="6" actId="478"/>
          <ac:picMkLst>
            <pc:docMk/>
            <pc:sldMk cId="407421859" sldId="1041"/>
            <ac:picMk id="4" creationId="{FE918499-CDAB-8E41-92C3-4D900E8D0381}"/>
          </ac:picMkLst>
        </pc:picChg>
      </pc:sldChg>
      <pc:sldChg chg="delSp mod delAnim">
        <pc:chgData name="Azhar Iqbal" userId="fa015a3bdbe472ad" providerId="LiveId" clId="{02E9F2E6-CD16-4F47-9C9D-6A962D386044}" dt="2022-08-28T05:34:53.760" v="3" actId="478"/>
        <pc:sldMkLst>
          <pc:docMk/>
          <pc:sldMk cId="266152678" sldId="1049"/>
        </pc:sldMkLst>
        <pc:picChg chg="del">
          <ac:chgData name="Azhar Iqbal" userId="fa015a3bdbe472ad" providerId="LiveId" clId="{02E9F2E6-CD16-4F47-9C9D-6A962D386044}" dt="2022-08-28T05:34:53.760" v="3" actId="478"/>
          <ac:picMkLst>
            <pc:docMk/>
            <pc:sldMk cId="266152678" sldId="1049"/>
            <ac:picMk id="3" creationId="{EEEAC1E9-1185-C742-A0E1-B92C0D950019}"/>
          </ac:picMkLst>
        </pc:picChg>
      </pc:sldChg>
      <pc:sldChg chg="delSp mod delAnim">
        <pc:chgData name="Azhar Iqbal" userId="fa015a3bdbe472ad" providerId="LiveId" clId="{02E9F2E6-CD16-4F47-9C9D-6A962D386044}" dt="2022-08-28T05:35:09.019" v="4" actId="478"/>
        <pc:sldMkLst>
          <pc:docMk/>
          <pc:sldMk cId="131169718" sldId="1050"/>
        </pc:sldMkLst>
        <pc:picChg chg="del">
          <ac:chgData name="Azhar Iqbal" userId="fa015a3bdbe472ad" providerId="LiveId" clId="{02E9F2E6-CD16-4F47-9C9D-6A962D386044}" dt="2022-08-28T05:35:09.019" v="4" actId="478"/>
          <ac:picMkLst>
            <pc:docMk/>
            <pc:sldMk cId="131169718" sldId="1050"/>
            <ac:picMk id="3" creationId="{174F31AF-C791-F04A-BE88-ECD683DFB989}"/>
          </ac:picMkLst>
        </pc:picChg>
      </pc:sldChg>
      <pc:sldChg chg="delSp mod delAnim">
        <pc:chgData name="Azhar Iqbal" userId="fa015a3bdbe472ad" providerId="LiveId" clId="{02E9F2E6-CD16-4F47-9C9D-6A962D386044}" dt="2022-08-28T05:35:12.255" v="5" actId="478"/>
        <pc:sldMkLst>
          <pc:docMk/>
          <pc:sldMk cId="1078866579" sldId="1051"/>
        </pc:sldMkLst>
        <pc:picChg chg="del">
          <ac:chgData name="Azhar Iqbal" userId="fa015a3bdbe472ad" providerId="LiveId" clId="{02E9F2E6-CD16-4F47-9C9D-6A962D386044}" dt="2022-08-28T05:35:12.255" v="5" actId="478"/>
          <ac:picMkLst>
            <pc:docMk/>
            <pc:sldMk cId="1078866579" sldId="1051"/>
            <ac:picMk id="5" creationId="{7E5BA94C-63CE-FD42-A3D8-6D4CE941E805}"/>
          </ac:picMkLst>
        </pc:picChg>
      </pc:sldChg>
      <pc:sldChg chg="delSp mod delAnim">
        <pc:chgData name="Azhar Iqbal" userId="fa015a3bdbe472ad" providerId="LiveId" clId="{02E9F2E6-CD16-4F47-9C9D-6A962D386044}" dt="2022-08-28T04:57:59.887" v="0" actId="478"/>
        <pc:sldMkLst>
          <pc:docMk/>
          <pc:sldMk cId="3666260084" sldId="1066"/>
        </pc:sldMkLst>
        <pc:picChg chg="del">
          <ac:chgData name="Azhar Iqbal" userId="fa015a3bdbe472ad" providerId="LiveId" clId="{02E9F2E6-CD16-4F47-9C9D-6A962D386044}" dt="2022-08-28T04:57:59.887" v="0" actId="478"/>
          <ac:picMkLst>
            <pc:docMk/>
            <pc:sldMk cId="3666260084" sldId="1066"/>
            <ac:picMk id="4" creationId="{67D39E97-C4AE-2246-9CDE-5211B59BCA72}"/>
          </ac:picMkLst>
        </pc:picChg>
      </pc:sldChg>
      <pc:sldChg chg="delSp mod delAnim">
        <pc:chgData name="Azhar Iqbal" userId="fa015a3bdbe472ad" providerId="LiveId" clId="{02E9F2E6-CD16-4F47-9C9D-6A962D386044}" dt="2022-08-28T05:37:50.618" v="15" actId="478"/>
        <pc:sldMkLst>
          <pc:docMk/>
          <pc:sldMk cId="476426168" sldId="1069"/>
        </pc:sldMkLst>
        <pc:picChg chg="del">
          <ac:chgData name="Azhar Iqbal" userId="fa015a3bdbe472ad" providerId="LiveId" clId="{02E9F2E6-CD16-4F47-9C9D-6A962D386044}" dt="2022-08-28T05:37:50.618" v="15" actId="478"/>
          <ac:picMkLst>
            <pc:docMk/>
            <pc:sldMk cId="476426168" sldId="1069"/>
            <ac:picMk id="2" creationId="{D69ACC5D-A42E-1944-8618-C5CC138FF141}"/>
          </ac:picMkLst>
        </pc:picChg>
      </pc:sldChg>
      <pc:sldChg chg="delSp mod delAnim">
        <pc:chgData name="Azhar Iqbal" userId="fa015a3bdbe472ad" providerId="LiveId" clId="{02E9F2E6-CD16-4F47-9C9D-6A962D386044}" dt="2022-08-28T05:36:04.359" v="10" actId="478"/>
        <pc:sldMkLst>
          <pc:docMk/>
          <pc:sldMk cId="2967132795" sldId="1070"/>
        </pc:sldMkLst>
        <pc:picChg chg="del">
          <ac:chgData name="Azhar Iqbal" userId="fa015a3bdbe472ad" providerId="LiveId" clId="{02E9F2E6-CD16-4F47-9C9D-6A962D386044}" dt="2022-08-28T05:36:04.359" v="10" actId="478"/>
          <ac:picMkLst>
            <pc:docMk/>
            <pc:sldMk cId="2967132795" sldId="1070"/>
            <ac:picMk id="4" creationId="{76734F8B-79B2-6045-8794-94A5BBEF577E}"/>
          </ac:picMkLst>
        </pc:picChg>
      </pc:sldChg>
      <pc:sldChg chg="addSp delSp modSp mod delAnim">
        <pc:chgData name="Azhar Iqbal" userId="fa015a3bdbe472ad" providerId="LiveId" clId="{02E9F2E6-CD16-4F47-9C9D-6A962D386044}" dt="2022-09-06T07:17:17.910" v="170" actId="20577"/>
        <pc:sldMkLst>
          <pc:docMk/>
          <pc:sldMk cId="2831816275" sldId="1080"/>
        </pc:sldMkLst>
        <pc:spChg chg="mod">
          <ac:chgData name="Azhar Iqbal" userId="fa015a3bdbe472ad" providerId="LiveId" clId="{02E9F2E6-CD16-4F47-9C9D-6A962D386044}" dt="2022-09-06T07:00:50.362" v="23" actId="1036"/>
          <ac:spMkLst>
            <pc:docMk/>
            <pc:sldMk cId="2831816275" sldId="1080"/>
            <ac:spMk id="2" creationId="{3B8CD900-19EC-824C-BF74-AADFBF5A172E}"/>
          </ac:spMkLst>
        </pc:spChg>
        <pc:spChg chg="mod">
          <ac:chgData name="Azhar Iqbal" userId="fa015a3bdbe472ad" providerId="LiveId" clId="{02E9F2E6-CD16-4F47-9C9D-6A962D386044}" dt="2022-09-06T07:17:17.910" v="170" actId="20577"/>
          <ac:spMkLst>
            <pc:docMk/>
            <pc:sldMk cId="2831816275" sldId="1080"/>
            <ac:spMk id="20" creationId="{059B2873-B2B8-4E72-A334-E39979EA15FC}"/>
          </ac:spMkLst>
        </pc:spChg>
        <pc:picChg chg="del">
          <ac:chgData name="Azhar Iqbal" userId="fa015a3bdbe472ad" providerId="LiveId" clId="{02E9F2E6-CD16-4F47-9C9D-6A962D386044}" dt="2022-08-28T05:35:50.358" v="8" actId="478"/>
          <ac:picMkLst>
            <pc:docMk/>
            <pc:sldMk cId="2831816275" sldId="1080"/>
            <ac:picMk id="3" creationId="{9125F627-0DEA-AC4E-BE6F-79B5FEB9689F}"/>
          </ac:picMkLst>
        </pc:picChg>
        <pc:picChg chg="add del mod">
          <ac:chgData name="Azhar Iqbal" userId="fa015a3bdbe472ad" providerId="LiveId" clId="{02E9F2E6-CD16-4F47-9C9D-6A962D386044}" dt="2022-09-06T07:17:03.250" v="164" actId="478"/>
          <ac:picMkLst>
            <pc:docMk/>
            <pc:sldMk cId="2831816275" sldId="1080"/>
            <ac:picMk id="4" creationId="{29C27C54-2FD6-456F-A095-69F0A809168B}"/>
          </ac:picMkLst>
        </pc:picChg>
      </pc:sldChg>
      <pc:sldChg chg="delSp mod delAnim">
        <pc:chgData name="Azhar Iqbal" userId="fa015a3bdbe472ad" providerId="LiveId" clId="{02E9F2E6-CD16-4F47-9C9D-6A962D386044}" dt="2022-08-28T05:35:55.417" v="9" actId="478"/>
        <pc:sldMkLst>
          <pc:docMk/>
          <pc:sldMk cId="1280587071" sldId="1081"/>
        </pc:sldMkLst>
        <pc:picChg chg="del">
          <ac:chgData name="Azhar Iqbal" userId="fa015a3bdbe472ad" providerId="LiveId" clId="{02E9F2E6-CD16-4F47-9C9D-6A962D386044}" dt="2022-08-28T05:35:55.417" v="9" actId="478"/>
          <ac:picMkLst>
            <pc:docMk/>
            <pc:sldMk cId="1280587071" sldId="1081"/>
            <ac:picMk id="3" creationId="{A570310B-09F6-9E4D-B62C-198ABDDEAE17}"/>
          </ac:picMkLst>
        </pc:picChg>
      </pc:sldChg>
      <pc:sldChg chg="delSp mod delAnim">
        <pc:chgData name="Azhar Iqbal" userId="fa015a3bdbe472ad" providerId="LiveId" clId="{02E9F2E6-CD16-4F47-9C9D-6A962D386044}" dt="2022-08-28T05:37:37.686" v="13" actId="478"/>
        <pc:sldMkLst>
          <pc:docMk/>
          <pc:sldMk cId="2358723142" sldId="1088"/>
        </pc:sldMkLst>
        <pc:picChg chg="del">
          <ac:chgData name="Azhar Iqbal" userId="fa015a3bdbe472ad" providerId="LiveId" clId="{02E9F2E6-CD16-4F47-9C9D-6A962D386044}" dt="2022-08-28T05:37:37.686" v="13" actId="478"/>
          <ac:picMkLst>
            <pc:docMk/>
            <pc:sldMk cId="2358723142" sldId="1088"/>
            <ac:picMk id="4" creationId="{4978E77C-E77E-A94C-83C1-7FD56BA548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F0567-7757-441B-92A7-2E7CEAE9D97A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8E5E5-8089-41DC-8A44-50586EE18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26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594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152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334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888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133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75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201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296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205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593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954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718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743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384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column: the number of the routers along the path </a:t>
            </a:r>
          </a:p>
          <a:p>
            <a:r>
              <a:rPr lang="en-US" dirty="0"/>
              <a:t>Second column: name of router</a:t>
            </a:r>
          </a:p>
          <a:p>
            <a:r>
              <a:rPr lang="en-US" dirty="0"/>
              <a:t>Third column: address of the router</a:t>
            </a:r>
          </a:p>
          <a:p>
            <a:r>
              <a:rPr lang="en-US" dirty="0"/>
              <a:t>Last three columns: round-trip delays for three packets/probes</a:t>
            </a:r>
          </a:p>
          <a:p>
            <a:endParaRPr lang="en-GB" dirty="0"/>
          </a:p>
          <a:p>
            <a:r>
              <a:rPr lang="en-GB" dirty="0"/>
              <a:t>The total packets sent to test are 19 * 3 packets.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50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05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6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3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2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79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/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algn="just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algn="just">
              <a:buFont typeface="Wingdings" panose="05000000000000000000" pitchFamily="2" charset="2"/>
              <a:buChar char="p"/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algn="just"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80000"/>
              </a:lnSpc>
              <a:defRPr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5A47CB-E618-44C2-B61F-AC9B225BE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4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2D3287-DA1B-4F6E-8E84-CCA1C7CD5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4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3" y="1844676"/>
            <a:ext cx="720112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2D37536-BA71-4994-B954-51E0A4B32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3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hyperlink" Target="https://media.pearsoncmg.com/aw/ecs_kurose_compnetwork_7/cw/content/interactiveanimations/queuing-loss-applet/index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hyperlink" Target="https://media.pearsoncmg.com/aw/ecs_kurose_compnetwork_7/cw/content/interactiveanimations/queuing-loss-applet/index.html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40228" y="1316765"/>
            <a:ext cx="10711543" cy="5280587"/>
          </a:xfrm>
        </p:spPr>
        <p:txBody>
          <a:bodyPr>
            <a:normAutofit/>
          </a:bodyPr>
          <a:lstStyle/>
          <a:p>
            <a:pPr algn="l"/>
            <a:r>
              <a:rPr lang="en-GB" sz="2800" i="1" dirty="0">
                <a:solidFill>
                  <a:srgbClr val="C00000"/>
                </a:solidFill>
                <a:latin typeface="+mn-lt"/>
                <a:ea typeface="Gill Sans MT" charset="0"/>
              </a:rPr>
              <a:t>Q: 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How long does it take a packet of length 1,000 bytes to propagate over a link of distance 2,500 km, propagation speed 2.5*10^8 m/s, and transmission rate 2 Mbps? </a:t>
            </a:r>
          </a:p>
          <a:p>
            <a:r>
              <a:rPr lang="en-GB" sz="2200" dirty="0">
                <a:solidFill>
                  <a:srgbClr val="C00000"/>
                </a:solidFill>
                <a:latin typeface="+mn-lt"/>
                <a:ea typeface="Gill Sans MT" charset="0"/>
              </a:rPr>
              <a:t>       Hint: </a:t>
            </a:r>
            <a:r>
              <a:rPr lang="en-GB" sz="2200" dirty="0">
                <a:solidFill>
                  <a:schemeClr val="tx1"/>
                </a:solidFill>
                <a:latin typeface="+mn-lt"/>
                <a:ea typeface="Gill Sans MT" charset="0"/>
              </a:rPr>
              <a:t>some irrelevant information is provided in the problem to mislead you.</a:t>
            </a:r>
          </a:p>
          <a:p>
            <a:r>
              <a:rPr lang="en-GB" sz="2200" dirty="0">
                <a:solidFill>
                  <a:schemeClr val="tx1"/>
                </a:solidFill>
                <a:latin typeface="+mn-lt"/>
                <a:ea typeface="Gill Sans MT" charset="0"/>
              </a:rPr>
              <a:t>       Propagation delay: 2500 * 10^3 / (2.5 * 10^8) = 0.01 seconds = 10 </a:t>
            </a:r>
            <a:r>
              <a:rPr lang="en-GB" sz="2200" dirty="0" err="1">
                <a:solidFill>
                  <a:schemeClr val="tx1"/>
                </a:solidFill>
                <a:latin typeface="+mn-lt"/>
                <a:ea typeface="Gill Sans MT" charset="0"/>
              </a:rPr>
              <a:t>ms</a:t>
            </a:r>
            <a:endParaRPr lang="en-GB" sz="2200" dirty="0">
              <a:solidFill>
                <a:schemeClr val="tx1"/>
              </a:solidFill>
              <a:latin typeface="+mn-lt"/>
              <a:ea typeface="Gill Sans MT" charset="0"/>
            </a:endParaRPr>
          </a:p>
          <a:p>
            <a:pPr algn="l"/>
            <a:r>
              <a:rPr lang="en-GB" sz="2800" i="1" dirty="0">
                <a:solidFill>
                  <a:srgbClr val="C00000"/>
                </a:solidFill>
                <a:latin typeface="+mn-lt"/>
                <a:ea typeface="Gill Sans MT" charset="0"/>
              </a:rPr>
              <a:t>Q: 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More generally, how long does it take a packet of length </a:t>
            </a:r>
            <a:r>
              <a:rPr lang="en-GB" sz="2400" i="1" dirty="0">
                <a:solidFill>
                  <a:schemeClr val="tx1"/>
                </a:solidFill>
                <a:latin typeface="+mn-lt"/>
                <a:ea typeface="Gill Sans MT" charset="0"/>
              </a:rPr>
              <a:t>L 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(bits) to propagate over a link of distance </a:t>
            </a:r>
            <a:r>
              <a:rPr lang="en-GB" sz="2400" i="1" dirty="0">
                <a:solidFill>
                  <a:schemeClr val="tx1"/>
                </a:solidFill>
                <a:latin typeface="+mn-lt"/>
                <a:ea typeface="Gill Sans MT" charset="0"/>
              </a:rPr>
              <a:t>d 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(meter), propagation speed </a:t>
            </a:r>
            <a:r>
              <a:rPr lang="en-GB" sz="2400" i="1" dirty="0">
                <a:solidFill>
                  <a:schemeClr val="tx1"/>
                </a:solidFill>
                <a:latin typeface="+mn-lt"/>
                <a:ea typeface="Gill Sans MT" charset="0"/>
              </a:rPr>
              <a:t>s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 (m/s), and transmission rate </a:t>
            </a:r>
            <a:r>
              <a:rPr lang="en-GB" sz="2400" i="1" dirty="0">
                <a:solidFill>
                  <a:schemeClr val="tx1"/>
                </a:solidFill>
                <a:latin typeface="+mn-lt"/>
                <a:ea typeface="Gill Sans MT" charset="0"/>
              </a:rPr>
              <a:t>R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 bps? </a:t>
            </a:r>
          </a:p>
          <a:p>
            <a:r>
              <a:rPr lang="en-GB" sz="2200" dirty="0">
                <a:solidFill>
                  <a:srgbClr val="C00000"/>
                </a:solidFill>
                <a:latin typeface="+mn-lt"/>
                <a:ea typeface="Gill Sans MT" charset="0"/>
              </a:rPr>
              <a:t>       Hint:</a:t>
            </a:r>
            <a:r>
              <a:rPr lang="en-GB" sz="2200" dirty="0">
                <a:solidFill>
                  <a:schemeClr val="tx1"/>
                </a:solidFill>
                <a:latin typeface="+mn-lt"/>
                <a:ea typeface="Gill Sans MT" charset="0"/>
              </a:rPr>
              <a:t> be careful with the units. </a:t>
            </a:r>
          </a:p>
          <a:p>
            <a:r>
              <a:rPr lang="en-GB" sz="2200" dirty="0">
                <a:solidFill>
                  <a:schemeClr val="tx1"/>
                </a:solidFill>
                <a:latin typeface="+mn-lt"/>
                <a:ea typeface="Gill Sans MT" charset="0"/>
              </a:rPr>
              <a:t>       Propagation delay: </a:t>
            </a:r>
            <a:r>
              <a:rPr lang="en-GB" sz="2200" i="1" dirty="0">
                <a:solidFill>
                  <a:schemeClr val="tx1"/>
                </a:solidFill>
                <a:latin typeface="+mn-lt"/>
                <a:ea typeface="Gill Sans MT" charset="0"/>
              </a:rPr>
              <a:t>d</a:t>
            </a:r>
            <a:r>
              <a:rPr lang="en-GB" sz="2200" dirty="0">
                <a:solidFill>
                  <a:schemeClr val="tx1"/>
                </a:solidFill>
                <a:latin typeface="+mn-lt"/>
                <a:ea typeface="Gill Sans MT" charset="0"/>
              </a:rPr>
              <a:t>/</a:t>
            </a:r>
            <a:r>
              <a:rPr lang="en-GB" sz="2200" i="1" dirty="0">
                <a:solidFill>
                  <a:schemeClr val="tx1"/>
                </a:solidFill>
                <a:latin typeface="+mn-lt"/>
                <a:ea typeface="Gill Sans MT" charset="0"/>
              </a:rPr>
              <a:t>s </a:t>
            </a:r>
            <a:r>
              <a:rPr lang="en-GB" sz="2200" dirty="0">
                <a:solidFill>
                  <a:schemeClr val="tx1"/>
                </a:solidFill>
                <a:latin typeface="+mn-lt"/>
                <a:ea typeface="Gill Sans MT" charset="0"/>
              </a:rPr>
              <a:t>seconds</a:t>
            </a:r>
          </a:p>
          <a:p>
            <a:pPr algn="l"/>
            <a:r>
              <a:rPr lang="en-GB" sz="2800" i="1" dirty="0">
                <a:solidFill>
                  <a:srgbClr val="C00000"/>
                </a:solidFill>
                <a:latin typeface="+mn-lt"/>
                <a:ea typeface="Gill Sans MT" charset="0"/>
              </a:rPr>
              <a:t>Q: 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Does this delay depend on packet length? </a:t>
            </a:r>
          </a:p>
          <a:p>
            <a:pPr marL="457189" lvl="1" indent="0">
              <a:buNone/>
            </a:pPr>
            <a:r>
              <a:rPr lang="en-GB" sz="2200" dirty="0">
                <a:latin typeface="+mn-lt"/>
                <a:ea typeface="Gill Sans MT" charset="0"/>
              </a:rPr>
              <a:t>No</a:t>
            </a:r>
          </a:p>
          <a:p>
            <a:pPr marL="0" lvl="1" indent="0" algn="l">
              <a:buNone/>
            </a:pPr>
            <a:r>
              <a:rPr lang="en-GB" sz="2800" i="1" dirty="0">
                <a:solidFill>
                  <a:srgbClr val="C00000"/>
                </a:solidFill>
                <a:latin typeface="+mn-lt"/>
              </a:rPr>
              <a:t>Q: </a:t>
            </a:r>
            <a:r>
              <a:rPr lang="en-GB" sz="2400" dirty="0">
                <a:latin typeface="+mn-lt"/>
              </a:rPr>
              <a:t>Does this delay depend on transmission rate?</a:t>
            </a:r>
          </a:p>
          <a:p>
            <a:pPr marL="0" lvl="1" indent="0" algn="l">
              <a:buNone/>
            </a:pPr>
            <a:r>
              <a:rPr lang="en-GB" sz="2200" dirty="0">
                <a:latin typeface="+mn-lt"/>
              </a:rPr>
              <a:t>       No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rgbClr val="1C1C1C"/>
                </a:solidFill>
                <a:latin typeface="+mj-lt"/>
                <a:ea typeface="Gill Sans MT" charset="0"/>
              </a:rPr>
              <a:t>Packet delay - Solution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62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534"/>
    </mc:Choice>
    <mc:Fallback xmlns="">
      <p:transition spd="slow" advTm="485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loss overview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059B2873-B2B8-4E72-A334-E39979EA15FC}"/>
              </a:ext>
            </a:extLst>
          </p:cNvPr>
          <p:cNvSpPr txBox="1">
            <a:spLocks noChangeArrowheads="1"/>
          </p:cNvSpPr>
          <p:nvPr/>
        </p:nvSpPr>
        <p:spPr>
          <a:xfrm>
            <a:off x="975618" y="1387735"/>
            <a:ext cx="10214897" cy="5055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Packets Loss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occurs when a node drops or discards a packet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means that the packet does not reach its destination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Packet Loss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reduces the useable throughput of a device, as the number of useful bits sent is less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reliable protocols, packet loss will cause retransmission to occur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will also be a period of time where we wait to see if the packet does arrive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this expires, and no packet has arrived, a retransmission request is sent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introduces additional latency, as the packet has to make the full journey again, regardless of where it was lost</a:t>
            </a:r>
          </a:p>
        </p:txBody>
      </p:sp>
    </p:spTree>
    <p:extLst>
      <p:ext uri="{BB962C8B-B14F-4D97-AF65-F5344CB8AC3E}">
        <p14:creationId xmlns:p14="http://schemas.microsoft.com/office/powerpoint/2010/main" val="128058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94"/>
    </mc:Choice>
    <mc:Fallback xmlns="">
      <p:transition spd="slow" advTm="5009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26">
            <a:extLst>
              <a:ext uri="{FF2B5EF4-FFF2-40B4-BE49-F238E27FC236}">
                <a16:creationId xmlns:a16="http://schemas.microsoft.com/office/drawing/2014/main" id="{792C422C-E0B3-284D-90D1-78EE41CE1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9371" y="4596717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CCB386-E080-BE4D-86AE-B67CDC4394C0}"/>
              </a:ext>
            </a:extLst>
          </p:cNvPr>
          <p:cNvGrpSpPr/>
          <p:nvPr/>
        </p:nvGrpSpPr>
        <p:grpSpPr>
          <a:xfrm>
            <a:off x="4584883" y="4186185"/>
            <a:ext cx="1511352" cy="863670"/>
            <a:chOff x="7493876" y="2774731"/>
            <a:chExt cx="1481958" cy="894622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9DD18B2-282C-6549-A49E-60E3E19F2A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031821-CCEB-7F4A-B58F-080033E04E6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6105421-33A8-6C4D-8961-627026B91B4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8952442E-1885-3E49-AB68-416A3E2001F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E05D2B3E-D3BE-6540-9837-84ECB6B5E3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C4191C4F-5CEE-5B4B-881D-8241D7AE9EA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0AD58D69-0B48-324F-A1A4-01181A17EF6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Queuing delay and packet loss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527315-9237-DF4C-A233-1FDCF6AF614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25266" y="1253331"/>
            <a:ext cx="11137549" cy="4351338"/>
          </a:xfrm>
        </p:spPr>
        <p:txBody>
          <a:bodyPr>
            <a:normAutofit/>
          </a:bodyPr>
          <a:lstStyle/>
          <a:p>
            <a:pPr marL="514350" indent="-457200">
              <a:defRPr/>
            </a:pPr>
            <a:r>
              <a:rPr lang="en-GB" i="1" dirty="0"/>
              <a:t>Packet Loss </a:t>
            </a:r>
            <a:r>
              <a:rPr lang="en-GB" dirty="0"/>
              <a:t>has a close relationship with </a:t>
            </a:r>
            <a:r>
              <a:rPr lang="en-GB" i="1" dirty="0"/>
              <a:t>Queuing Delay </a:t>
            </a:r>
          </a:p>
          <a:p>
            <a:pPr marL="514350" indent="-457200">
              <a:defRPr/>
            </a:pPr>
            <a:r>
              <a:rPr lang="en-GB" dirty="0"/>
              <a:t>When packets arrive at a rate greater than the maximum supported throughput, the device queue starts to fill</a:t>
            </a:r>
            <a:endParaRPr lang="en-US" sz="2400" dirty="0">
              <a:solidFill>
                <a:srgbClr val="CC0000"/>
              </a:solidFill>
            </a:endParaRPr>
          </a:p>
          <a:p>
            <a:pPr marL="514350" indent="-457200">
              <a:defRPr/>
            </a:pPr>
            <a:r>
              <a:rPr lang="en-US" dirty="0"/>
              <a:t>Newly arriving packets wait in the buffer before transmission</a:t>
            </a:r>
            <a:endParaRPr lang="en-GB" sz="3200" dirty="0"/>
          </a:p>
        </p:txBody>
      </p:sp>
      <p:sp>
        <p:nvSpPr>
          <p:cNvPr id="8" name="Line 24">
            <a:extLst>
              <a:ext uri="{FF2B5EF4-FFF2-40B4-BE49-F238E27FC236}">
                <a16:creationId xmlns:a16="http://schemas.microsoft.com/office/drawing/2014/main" id="{98D5C74F-DBE1-C34C-8A85-F480C540B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5321" y="4177617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D9614611-AD9E-6646-B638-622773F00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996" y="446812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Rectangle 31">
            <a:extLst>
              <a:ext uri="{FF2B5EF4-FFF2-40B4-BE49-F238E27FC236}">
                <a16:creationId xmlns:a16="http://schemas.microsoft.com/office/drawing/2014/main" id="{A39734E3-ED9A-EC49-B73C-34CBE5CBF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571" y="4468129"/>
            <a:ext cx="147637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" name="Rectangle 38">
            <a:extLst>
              <a:ext uri="{FF2B5EF4-FFF2-40B4-BE49-F238E27FC236}">
                <a16:creationId xmlns:a16="http://schemas.microsoft.com/office/drawing/2014/main" id="{3AF0224D-49F6-7745-96F9-78A841403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508" y="4406217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58B9B601-E851-654F-AA2B-143A70BEF3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3733" y="4717367"/>
            <a:ext cx="735013" cy="550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647088DD-46B7-8A40-B3C8-FF97968F5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3483" y="4368117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Line 33">
            <a:extLst>
              <a:ext uri="{FF2B5EF4-FFF2-40B4-BE49-F238E27FC236}">
                <a16:creationId xmlns:a16="http://schemas.microsoft.com/office/drawing/2014/main" id="{77696821-8A04-3945-AF9E-0065C2861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4271" y="4304617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B6154A2C-EC19-F34F-ACCE-9E5D9378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677" y="3861704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27" name="Text Box 37">
            <a:extLst>
              <a:ext uri="{FF2B5EF4-FFF2-40B4-BE49-F238E27FC236}">
                <a16:creationId xmlns:a16="http://schemas.microsoft.com/office/drawing/2014/main" id="{995F56C7-414D-8A48-884F-85A203498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654" y="4814204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28" name="Group 66">
            <a:extLst>
              <a:ext uri="{FF2B5EF4-FFF2-40B4-BE49-F238E27FC236}">
                <a16:creationId xmlns:a16="http://schemas.microsoft.com/office/drawing/2014/main" id="{F052C581-6C44-5947-B232-97223D315667}"/>
              </a:ext>
            </a:extLst>
          </p:cNvPr>
          <p:cNvGrpSpPr>
            <a:grpSpLocks/>
          </p:cNvGrpSpPr>
          <p:nvPr/>
        </p:nvGrpSpPr>
        <p:grpSpPr bwMode="auto">
          <a:xfrm>
            <a:off x="3128246" y="3861704"/>
            <a:ext cx="779462" cy="679450"/>
            <a:chOff x="-44" y="1473"/>
            <a:chExt cx="981" cy="1105"/>
          </a:xfrm>
        </p:grpSpPr>
        <p:pic>
          <p:nvPicPr>
            <p:cNvPr id="29" name="Picture 67" descr="desktop_computer_stylized_medium">
              <a:extLst>
                <a:ext uri="{FF2B5EF4-FFF2-40B4-BE49-F238E27FC236}">
                  <a16:creationId xmlns:a16="http://schemas.microsoft.com/office/drawing/2014/main" id="{BB04112D-992F-1B48-BF73-2AE172AB4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B442F163-2B26-9C41-A4DA-56CB0408A2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2" name="Picture 70" descr="desktop_computer_stylized_medium">
            <a:extLst>
              <a:ext uri="{FF2B5EF4-FFF2-40B4-BE49-F238E27FC236}">
                <a16:creationId xmlns:a16="http://schemas.microsoft.com/office/drawing/2014/main" id="{281B4469-5924-7847-99B5-6CF657E9E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23290" y="4868179"/>
            <a:ext cx="77946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71">
            <a:extLst>
              <a:ext uri="{FF2B5EF4-FFF2-40B4-BE49-F238E27FC236}">
                <a16:creationId xmlns:a16="http://schemas.microsoft.com/office/drawing/2014/main" id="{B1E6742A-3259-B348-BD9F-24C231CD73DB}"/>
              </a:ext>
            </a:extLst>
          </p:cNvPr>
          <p:cNvSpPr>
            <a:spLocks/>
          </p:cNvSpPr>
          <p:nvPr/>
        </p:nvSpPr>
        <p:spPr bwMode="auto">
          <a:xfrm flipH="1">
            <a:off x="3555416" y="4933357"/>
            <a:ext cx="379004" cy="311133"/>
          </a:xfrm>
          <a:custGeom>
            <a:avLst/>
            <a:gdLst>
              <a:gd name="T0" fmla="*/ 0 w 356"/>
              <a:gd name="T1" fmla="*/ 0 h 368"/>
              <a:gd name="T2" fmla="*/ 32377 w 356"/>
              <a:gd name="T3" fmla="*/ 2307 h 368"/>
              <a:gd name="T4" fmla="*/ 38409 w 356"/>
              <a:gd name="T5" fmla="*/ 48069 h 368"/>
              <a:gd name="T6" fmla="*/ 8465 w 356"/>
              <a:gd name="T7" fmla="*/ 60116 h 368"/>
              <a:gd name="T8" fmla="*/ 0 w 356"/>
              <a:gd name="T9" fmla="*/ 0 h 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6"/>
              <a:gd name="T16" fmla="*/ 0 h 368"/>
              <a:gd name="T17" fmla="*/ 356 w 356"/>
              <a:gd name="T18" fmla="*/ 368 h 3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6" h="368">
                <a:moveTo>
                  <a:pt x="0" y="0"/>
                </a:moveTo>
                <a:lnTo>
                  <a:pt x="300" y="14"/>
                </a:lnTo>
                <a:lnTo>
                  <a:pt x="356" y="294"/>
                </a:lnTo>
                <a:lnTo>
                  <a:pt x="78" y="3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1">
            <a:extLst>
              <a:ext uri="{FF2B5EF4-FFF2-40B4-BE49-F238E27FC236}">
                <a16:creationId xmlns:a16="http://schemas.microsoft.com/office/drawing/2014/main" id="{E17EDB94-A18A-5345-B878-1F5CDE4C6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921" y="5023754"/>
            <a:ext cx="139700" cy="18573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Line 33">
            <a:extLst>
              <a:ext uri="{FF2B5EF4-FFF2-40B4-BE49-F238E27FC236}">
                <a16:creationId xmlns:a16="http://schemas.microsoft.com/office/drawing/2014/main" id="{72EE0D2E-3A6D-224A-A965-4A3CAB0E05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1546" y="4993592"/>
            <a:ext cx="2206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89">
            <a:extLst>
              <a:ext uri="{FF2B5EF4-FFF2-40B4-BE49-F238E27FC236}">
                <a16:creationId xmlns:a16="http://schemas.microsoft.com/office/drawing/2014/main" id="{B8BAB5F9-E33D-6D40-AF1F-A688FE37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596" y="4469717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" name="Rectangle 89">
            <a:extLst>
              <a:ext uri="{FF2B5EF4-FFF2-40B4-BE49-F238E27FC236}">
                <a16:creationId xmlns:a16="http://schemas.microsoft.com/office/drawing/2014/main" id="{3A81C53A-7389-0940-8B19-188881DD0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371" y="4468129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89">
            <a:extLst>
              <a:ext uri="{FF2B5EF4-FFF2-40B4-BE49-F238E27FC236}">
                <a16:creationId xmlns:a16="http://schemas.microsoft.com/office/drawing/2014/main" id="{55739AFA-3D6C-274F-AF45-B98657A19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971" y="4471304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9" name="Group 93">
            <a:extLst>
              <a:ext uri="{FF2B5EF4-FFF2-40B4-BE49-F238E27FC236}">
                <a16:creationId xmlns:a16="http://schemas.microsoft.com/office/drawing/2014/main" id="{99FB082D-48A3-DB4E-B785-79F493984667}"/>
              </a:ext>
            </a:extLst>
          </p:cNvPr>
          <p:cNvGrpSpPr>
            <a:grpSpLocks/>
          </p:cNvGrpSpPr>
          <p:nvPr/>
        </p:nvGrpSpPr>
        <p:grpSpPr bwMode="auto">
          <a:xfrm>
            <a:off x="5833346" y="3172731"/>
            <a:ext cx="3722689" cy="1204913"/>
            <a:chOff x="2259" y="2247"/>
            <a:chExt cx="2345" cy="759"/>
          </a:xfrm>
        </p:grpSpPr>
        <p:sp>
          <p:nvSpPr>
            <p:cNvPr id="50" name="Text Box 66">
              <a:extLst>
                <a:ext uri="{FF2B5EF4-FFF2-40B4-BE49-F238E27FC236}">
                  <a16:creationId xmlns:a16="http://schemas.microsoft.com/office/drawing/2014/main" id="{15E16EFE-9699-4F4E-BFC6-790480667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5" y="2247"/>
              <a:ext cx="20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 being transmitted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Line 67">
              <a:extLst>
                <a:ext uri="{FF2B5EF4-FFF2-40B4-BE49-F238E27FC236}">
                  <a16:creationId xmlns:a16="http://schemas.microsoft.com/office/drawing/2014/main" id="{13FF81C3-546D-F344-9FE2-4D72EFA0CD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2259" y="2462"/>
              <a:ext cx="83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" name="Group 94">
            <a:extLst>
              <a:ext uri="{FF2B5EF4-FFF2-40B4-BE49-F238E27FC236}">
                <a16:creationId xmlns:a16="http://schemas.microsoft.com/office/drawing/2014/main" id="{26EEA1DE-D9F0-2D47-AABB-733C528B384F}"/>
              </a:ext>
            </a:extLst>
          </p:cNvPr>
          <p:cNvGrpSpPr>
            <a:grpSpLocks/>
          </p:cNvGrpSpPr>
          <p:nvPr/>
        </p:nvGrpSpPr>
        <p:grpSpPr bwMode="auto">
          <a:xfrm>
            <a:off x="5550775" y="4742762"/>
            <a:ext cx="3416305" cy="900111"/>
            <a:chOff x="2103" y="3214"/>
            <a:chExt cx="2152" cy="567"/>
          </a:xfrm>
        </p:grpSpPr>
        <p:sp>
          <p:nvSpPr>
            <p:cNvPr id="53" name="Text Box 72">
              <a:extLst>
                <a:ext uri="{FF2B5EF4-FFF2-40B4-BE49-F238E27FC236}">
                  <a16:creationId xmlns:a16="http://schemas.microsoft.com/office/drawing/2014/main" id="{674A1D43-19A1-AA41-9CBF-545C92FF1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" y="3490"/>
              <a:ext cx="17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buffer (waiting area)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" name="Line 73">
              <a:extLst>
                <a:ext uri="{FF2B5EF4-FFF2-40B4-BE49-F238E27FC236}">
                  <a16:creationId xmlns:a16="http://schemas.microsoft.com/office/drawing/2014/main" id="{CDBE935F-08EE-9646-85EA-B0063869E7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50A30BE-4517-024C-8E13-70C75C60C9A9}"/>
              </a:ext>
            </a:extLst>
          </p:cNvPr>
          <p:cNvGrpSpPr/>
          <p:nvPr/>
        </p:nvGrpSpPr>
        <p:grpSpPr>
          <a:xfrm>
            <a:off x="7723012" y="4224627"/>
            <a:ext cx="1511352" cy="863670"/>
            <a:chOff x="7493876" y="2774731"/>
            <a:chExt cx="1481958" cy="894622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7769EBE-F27C-654D-9E70-D2F8F0CA4BC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534D58D-15F7-4148-BD77-06281777455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FDB434E-DC0A-064F-BFB7-51AD3253C15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1906A403-4D02-E745-9F12-A4DD0B4A4D9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CEA9A27B-E199-2342-BF59-3743FE24283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3E302C75-BA44-2547-9BE3-5EE9C07B302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60B5EF7E-8EDB-5946-B230-2EAE3B474B0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713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25"/>
    </mc:Choice>
    <mc:Fallback xmlns="">
      <p:transition spd="slow" advTm="2292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7249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Queuing delay and packet loss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TextBox 1">
            <a:extLst>
              <a:ext uri="{FF2B5EF4-FFF2-40B4-BE49-F238E27FC236}">
                <a16:creationId xmlns:a16="http://schemas.microsoft.com/office/drawing/2014/main" id="{23257655-BFAB-7E4B-9721-E40633712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4" y="6200513"/>
            <a:ext cx="1109264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* Check out the Java applet for an interactive animation on queuing and loss (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hlinkClick r:id="rId4"/>
              </a:rPr>
              <a:t>https://media.pearsoncmg.com/aw/ecs_kurose_compnetwork_7/cw/content/interactiveanimations/queuing-loss-applet/index.html</a:t>
            </a:r>
            <a:r>
              <a:rPr kumimoji="0" lang="en-US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)</a:t>
            </a: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54211E9D-8A8E-BF41-BDEC-889453887B75}"/>
              </a:ext>
            </a:extLst>
          </p:cNvPr>
          <p:cNvSpPr txBox="1">
            <a:spLocks noChangeArrowheads="1"/>
          </p:cNvSpPr>
          <p:nvPr/>
        </p:nvSpPr>
        <p:spPr>
          <a:xfrm>
            <a:off x="971989" y="747599"/>
            <a:ext cx="10214897" cy="2761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When the buffer is full, additional packets cannot be received</a:t>
            </a:r>
          </a:p>
          <a:p>
            <a:pPr marL="630238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</a:t>
            </a: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 result, they are discarded and lost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Lost packets may be retransmitted by previous node, by source end system, or not at all</a:t>
            </a:r>
          </a:p>
        </p:txBody>
      </p:sp>
      <p:sp>
        <p:nvSpPr>
          <p:cNvPr id="46" name="Line 26">
            <a:extLst>
              <a:ext uri="{FF2B5EF4-FFF2-40B4-BE49-F238E27FC236}">
                <a16:creationId xmlns:a16="http://schemas.microsoft.com/office/drawing/2014/main" id="{4F0EDE7E-FC0C-4AFB-9529-91F43B926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9371" y="3993213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5D8DB0-FFD6-41A0-B76A-5002EDE8FEE4}"/>
              </a:ext>
            </a:extLst>
          </p:cNvPr>
          <p:cNvGrpSpPr/>
          <p:nvPr/>
        </p:nvGrpSpPr>
        <p:grpSpPr>
          <a:xfrm>
            <a:off x="4584883" y="3582681"/>
            <a:ext cx="1511352" cy="863670"/>
            <a:chOff x="7493876" y="2774731"/>
            <a:chExt cx="1481958" cy="894622"/>
          </a:xfrm>
        </p:grpSpPr>
        <p:sp>
          <p:nvSpPr>
            <p:cNvPr id="48" name="Freeform 67">
              <a:extLst>
                <a:ext uri="{FF2B5EF4-FFF2-40B4-BE49-F238E27FC236}">
                  <a16:creationId xmlns:a16="http://schemas.microsoft.com/office/drawing/2014/main" id="{5C9F750C-C23A-4226-8596-2AF7AF522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5CFD228-2171-4B5F-8A38-42D89BCDA06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635C9C5-9117-4876-9BBF-761215D6C31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" name="Freeform 70">
                <a:extLst>
                  <a:ext uri="{FF2B5EF4-FFF2-40B4-BE49-F238E27FC236}">
                    <a16:creationId xmlns:a16="http://schemas.microsoft.com/office/drawing/2014/main" id="{3F327527-EA9F-4DAA-9682-085789203D6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Freeform 71">
                <a:extLst>
                  <a:ext uri="{FF2B5EF4-FFF2-40B4-BE49-F238E27FC236}">
                    <a16:creationId xmlns:a16="http://schemas.microsoft.com/office/drawing/2014/main" id="{5CC056F7-9363-495C-8894-4E8AA5CE7F3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Freeform 72">
                <a:extLst>
                  <a:ext uri="{FF2B5EF4-FFF2-40B4-BE49-F238E27FC236}">
                    <a16:creationId xmlns:a16="http://schemas.microsoft.com/office/drawing/2014/main" id="{E1A8852B-8C8C-432A-A185-6B7662E07D1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Freeform 73">
                <a:extLst>
                  <a:ext uri="{FF2B5EF4-FFF2-40B4-BE49-F238E27FC236}">
                    <a16:creationId xmlns:a16="http://schemas.microsoft.com/office/drawing/2014/main" id="{A998DF79-DFF2-4806-A2A5-D30D994E7D3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5" name="Line 24">
            <a:extLst>
              <a:ext uri="{FF2B5EF4-FFF2-40B4-BE49-F238E27FC236}">
                <a16:creationId xmlns:a16="http://schemas.microsoft.com/office/drawing/2014/main" id="{0B02AF0D-61CF-4B64-A335-E6BF1361A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5321" y="3574113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30">
            <a:extLst>
              <a:ext uri="{FF2B5EF4-FFF2-40B4-BE49-F238E27FC236}">
                <a16:creationId xmlns:a16="http://schemas.microsoft.com/office/drawing/2014/main" id="{E6134C90-B072-4517-8541-C1061F123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996" y="386462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" name="Rectangle 31">
            <a:extLst>
              <a:ext uri="{FF2B5EF4-FFF2-40B4-BE49-F238E27FC236}">
                <a16:creationId xmlns:a16="http://schemas.microsoft.com/office/drawing/2014/main" id="{9C7A047D-9848-4695-9206-E17B6AF46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571" y="3864625"/>
            <a:ext cx="147637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8" name="Rectangle 38">
            <a:extLst>
              <a:ext uri="{FF2B5EF4-FFF2-40B4-BE49-F238E27FC236}">
                <a16:creationId xmlns:a16="http://schemas.microsoft.com/office/drawing/2014/main" id="{C8874FAE-A94E-44B1-B3EF-415223739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508" y="3802713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9" name="Line 25">
            <a:extLst>
              <a:ext uri="{FF2B5EF4-FFF2-40B4-BE49-F238E27FC236}">
                <a16:creationId xmlns:a16="http://schemas.microsoft.com/office/drawing/2014/main" id="{86611518-A5BE-470E-AD74-586C35EBD0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3733" y="4113863"/>
            <a:ext cx="735013" cy="550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32">
            <a:extLst>
              <a:ext uri="{FF2B5EF4-FFF2-40B4-BE49-F238E27FC236}">
                <a16:creationId xmlns:a16="http://schemas.microsoft.com/office/drawing/2014/main" id="{7DE09F15-CE1F-457E-BFE0-898CA5AB8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3483" y="3764613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" name="Line 33">
            <a:extLst>
              <a:ext uri="{FF2B5EF4-FFF2-40B4-BE49-F238E27FC236}">
                <a16:creationId xmlns:a16="http://schemas.microsoft.com/office/drawing/2014/main" id="{2947A056-18E4-4B0C-A1C5-6F8F5848B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4271" y="3701113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ext Box 36">
            <a:extLst>
              <a:ext uri="{FF2B5EF4-FFF2-40B4-BE49-F238E27FC236}">
                <a16:creationId xmlns:a16="http://schemas.microsoft.com/office/drawing/2014/main" id="{E133AD2D-C258-4AD0-BD44-7DE4B5967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677" y="3258200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3" name="Text Box 37">
            <a:extLst>
              <a:ext uri="{FF2B5EF4-FFF2-40B4-BE49-F238E27FC236}">
                <a16:creationId xmlns:a16="http://schemas.microsoft.com/office/drawing/2014/main" id="{2512EE22-FDDF-4466-BF2B-3E8B65E63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654" y="4210700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64" name="Group 66">
            <a:extLst>
              <a:ext uri="{FF2B5EF4-FFF2-40B4-BE49-F238E27FC236}">
                <a16:creationId xmlns:a16="http://schemas.microsoft.com/office/drawing/2014/main" id="{3A6251D1-4379-4FED-A9E9-8CF860251DE0}"/>
              </a:ext>
            </a:extLst>
          </p:cNvPr>
          <p:cNvGrpSpPr>
            <a:grpSpLocks/>
          </p:cNvGrpSpPr>
          <p:nvPr/>
        </p:nvGrpSpPr>
        <p:grpSpPr bwMode="auto">
          <a:xfrm>
            <a:off x="3128246" y="3258200"/>
            <a:ext cx="779462" cy="679450"/>
            <a:chOff x="-44" y="1473"/>
            <a:chExt cx="981" cy="1105"/>
          </a:xfrm>
        </p:grpSpPr>
        <p:pic>
          <p:nvPicPr>
            <p:cNvPr id="65" name="Picture 67" descr="desktop_computer_stylized_medium">
              <a:extLst>
                <a:ext uri="{FF2B5EF4-FFF2-40B4-BE49-F238E27FC236}">
                  <a16:creationId xmlns:a16="http://schemas.microsoft.com/office/drawing/2014/main" id="{863282A7-73F1-4637-8BAD-AFACCE866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68">
              <a:extLst>
                <a:ext uri="{FF2B5EF4-FFF2-40B4-BE49-F238E27FC236}">
                  <a16:creationId xmlns:a16="http://schemas.microsoft.com/office/drawing/2014/main" id="{5A74BE13-F37F-4DD7-B503-D256E87360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7" name="Picture 70" descr="desktop_computer_stylized_medium">
            <a:extLst>
              <a:ext uri="{FF2B5EF4-FFF2-40B4-BE49-F238E27FC236}">
                <a16:creationId xmlns:a16="http://schemas.microsoft.com/office/drawing/2014/main" id="{6EFCB303-0380-40B0-8A22-B1D1EF7D4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23290" y="4264675"/>
            <a:ext cx="77946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Freeform 71">
            <a:extLst>
              <a:ext uri="{FF2B5EF4-FFF2-40B4-BE49-F238E27FC236}">
                <a16:creationId xmlns:a16="http://schemas.microsoft.com/office/drawing/2014/main" id="{424894B8-3ABA-4190-9981-244E99D97ADC}"/>
              </a:ext>
            </a:extLst>
          </p:cNvPr>
          <p:cNvSpPr>
            <a:spLocks/>
          </p:cNvSpPr>
          <p:nvPr/>
        </p:nvSpPr>
        <p:spPr bwMode="auto">
          <a:xfrm flipH="1">
            <a:off x="3555416" y="4329853"/>
            <a:ext cx="379004" cy="311133"/>
          </a:xfrm>
          <a:custGeom>
            <a:avLst/>
            <a:gdLst>
              <a:gd name="T0" fmla="*/ 0 w 356"/>
              <a:gd name="T1" fmla="*/ 0 h 368"/>
              <a:gd name="T2" fmla="*/ 32377 w 356"/>
              <a:gd name="T3" fmla="*/ 2307 h 368"/>
              <a:gd name="T4" fmla="*/ 38409 w 356"/>
              <a:gd name="T5" fmla="*/ 48069 h 368"/>
              <a:gd name="T6" fmla="*/ 8465 w 356"/>
              <a:gd name="T7" fmla="*/ 60116 h 368"/>
              <a:gd name="T8" fmla="*/ 0 w 356"/>
              <a:gd name="T9" fmla="*/ 0 h 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6"/>
              <a:gd name="T16" fmla="*/ 0 h 368"/>
              <a:gd name="T17" fmla="*/ 356 w 356"/>
              <a:gd name="T18" fmla="*/ 368 h 3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6" h="368">
                <a:moveTo>
                  <a:pt x="0" y="0"/>
                </a:moveTo>
                <a:lnTo>
                  <a:pt x="300" y="14"/>
                </a:lnTo>
                <a:lnTo>
                  <a:pt x="356" y="294"/>
                </a:lnTo>
                <a:lnTo>
                  <a:pt x="78" y="3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31">
            <a:extLst>
              <a:ext uri="{FF2B5EF4-FFF2-40B4-BE49-F238E27FC236}">
                <a16:creationId xmlns:a16="http://schemas.microsoft.com/office/drawing/2014/main" id="{7CDCFB79-449F-48D9-809A-54F5A5BC1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921" y="4420250"/>
            <a:ext cx="139700" cy="18573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Line 33">
            <a:extLst>
              <a:ext uri="{FF2B5EF4-FFF2-40B4-BE49-F238E27FC236}">
                <a16:creationId xmlns:a16="http://schemas.microsoft.com/office/drawing/2014/main" id="{2E8370E9-BB01-48AA-999E-B551CC2982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1546" y="4390088"/>
            <a:ext cx="2206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89">
            <a:extLst>
              <a:ext uri="{FF2B5EF4-FFF2-40B4-BE49-F238E27FC236}">
                <a16:creationId xmlns:a16="http://schemas.microsoft.com/office/drawing/2014/main" id="{394ACA0A-38C7-40AA-A497-B70296F04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596" y="3866213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" name="Rectangle 89">
            <a:extLst>
              <a:ext uri="{FF2B5EF4-FFF2-40B4-BE49-F238E27FC236}">
                <a16:creationId xmlns:a16="http://schemas.microsoft.com/office/drawing/2014/main" id="{B39DFB84-B339-4DC9-8785-09E6C47D4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371" y="3864625"/>
            <a:ext cx="147637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Rectangle 89">
            <a:extLst>
              <a:ext uri="{FF2B5EF4-FFF2-40B4-BE49-F238E27FC236}">
                <a16:creationId xmlns:a16="http://schemas.microsoft.com/office/drawing/2014/main" id="{91F271D8-93FA-407B-92BE-8BC42B6DE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971" y="3867800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4" name="Group 93">
            <a:extLst>
              <a:ext uri="{FF2B5EF4-FFF2-40B4-BE49-F238E27FC236}">
                <a16:creationId xmlns:a16="http://schemas.microsoft.com/office/drawing/2014/main" id="{F4BB9E2C-C6A0-47D4-BA42-C19CEE5DEA13}"/>
              </a:ext>
            </a:extLst>
          </p:cNvPr>
          <p:cNvGrpSpPr>
            <a:grpSpLocks/>
          </p:cNvGrpSpPr>
          <p:nvPr/>
        </p:nvGrpSpPr>
        <p:grpSpPr bwMode="auto">
          <a:xfrm>
            <a:off x="5833346" y="2569227"/>
            <a:ext cx="3722689" cy="1204913"/>
            <a:chOff x="2259" y="2247"/>
            <a:chExt cx="2345" cy="759"/>
          </a:xfrm>
        </p:grpSpPr>
        <p:sp>
          <p:nvSpPr>
            <p:cNvPr id="75" name="Text Box 66">
              <a:extLst>
                <a:ext uri="{FF2B5EF4-FFF2-40B4-BE49-F238E27FC236}">
                  <a16:creationId xmlns:a16="http://schemas.microsoft.com/office/drawing/2014/main" id="{ED9D33C4-B276-4D65-8161-1711560DF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5" y="2247"/>
              <a:ext cx="20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 being transmitted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6" name="Line 67">
              <a:extLst>
                <a:ext uri="{FF2B5EF4-FFF2-40B4-BE49-F238E27FC236}">
                  <a16:creationId xmlns:a16="http://schemas.microsoft.com/office/drawing/2014/main" id="{315C4BB5-EC9B-4F52-A4EF-223006D64B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2259" y="2462"/>
              <a:ext cx="83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7" name="Group 94">
            <a:extLst>
              <a:ext uri="{FF2B5EF4-FFF2-40B4-BE49-F238E27FC236}">
                <a16:creationId xmlns:a16="http://schemas.microsoft.com/office/drawing/2014/main" id="{1C464B9A-1267-4F02-8565-1ADAAC69B3F8}"/>
              </a:ext>
            </a:extLst>
          </p:cNvPr>
          <p:cNvGrpSpPr>
            <a:grpSpLocks/>
          </p:cNvGrpSpPr>
          <p:nvPr/>
        </p:nvGrpSpPr>
        <p:grpSpPr bwMode="auto">
          <a:xfrm>
            <a:off x="5550775" y="4139258"/>
            <a:ext cx="3346455" cy="900111"/>
            <a:chOff x="2103" y="3214"/>
            <a:chExt cx="2108" cy="567"/>
          </a:xfrm>
        </p:grpSpPr>
        <p:sp>
          <p:nvSpPr>
            <p:cNvPr id="78" name="Text Box 72">
              <a:extLst>
                <a:ext uri="{FF2B5EF4-FFF2-40B4-BE49-F238E27FC236}">
                  <a16:creationId xmlns:a16="http://schemas.microsoft.com/office/drawing/2014/main" id="{9A06B8D8-0E64-484D-916C-76656E8E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" y="3490"/>
              <a:ext cx="16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buffer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(waiting area)</a:t>
              </a:r>
            </a:p>
          </p:txBody>
        </p:sp>
        <p:sp>
          <p:nvSpPr>
            <p:cNvPr id="117" name="Line 73">
              <a:extLst>
                <a:ext uri="{FF2B5EF4-FFF2-40B4-BE49-F238E27FC236}">
                  <a16:creationId xmlns:a16="http://schemas.microsoft.com/office/drawing/2014/main" id="{5A541CF7-645F-4BDB-9350-35D1E177667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8" name="Group 95">
            <a:extLst>
              <a:ext uri="{FF2B5EF4-FFF2-40B4-BE49-F238E27FC236}">
                <a16:creationId xmlns:a16="http://schemas.microsoft.com/office/drawing/2014/main" id="{6323AB31-39DA-4615-ADD5-B993E5205788}"/>
              </a:ext>
            </a:extLst>
          </p:cNvPr>
          <p:cNvGrpSpPr>
            <a:grpSpLocks/>
          </p:cNvGrpSpPr>
          <p:nvPr/>
        </p:nvGrpSpPr>
        <p:grpSpPr bwMode="auto">
          <a:xfrm>
            <a:off x="4468095" y="4101168"/>
            <a:ext cx="4127500" cy="1757364"/>
            <a:chOff x="1421" y="3190"/>
            <a:chExt cx="2600" cy="1107"/>
          </a:xfrm>
        </p:grpSpPr>
        <p:sp>
          <p:nvSpPr>
            <p:cNvPr id="119" name="Line 91">
              <a:extLst>
                <a:ext uri="{FF2B5EF4-FFF2-40B4-BE49-F238E27FC236}">
                  <a16:creationId xmlns:a16="http://schemas.microsoft.com/office/drawing/2014/main" id="{ED1FCE2C-1CB5-4886-B8A6-3EAB820A96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793" y="3190"/>
              <a:ext cx="110" cy="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Text Box 92">
              <a:extLst>
                <a:ext uri="{FF2B5EF4-FFF2-40B4-BE49-F238E27FC236}">
                  <a16:creationId xmlns:a16="http://schemas.microsoft.com/office/drawing/2014/main" id="{DBE7C1B2-7D5D-4E82-ADEB-5EC450604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3774"/>
              <a:ext cx="260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packets arriving to full buffer is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dropped (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loss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) 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B8DF201-8698-4F81-8B7C-4CCE865B958E}"/>
              </a:ext>
            </a:extLst>
          </p:cNvPr>
          <p:cNvGrpSpPr/>
          <p:nvPr/>
        </p:nvGrpSpPr>
        <p:grpSpPr>
          <a:xfrm>
            <a:off x="7723012" y="3621123"/>
            <a:ext cx="1511352" cy="863670"/>
            <a:chOff x="7493876" y="2774731"/>
            <a:chExt cx="1481958" cy="894622"/>
          </a:xfrm>
        </p:grpSpPr>
        <p:sp>
          <p:nvSpPr>
            <p:cNvPr id="122" name="Freeform 59">
              <a:extLst>
                <a:ext uri="{FF2B5EF4-FFF2-40B4-BE49-F238E27FC236}">
                  <a16:creationId xmlns:a16="http://schemas.microsoft.com/office/drawing/2014/main" id="{0558848D-F731-4FB3-A9A3-1CC6B0CED4C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AFB03FC-BCAA-4479-BA3E-951B56AF8C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AEC7428-3C44-48E8-9FBD-2C66D34B825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62">
                <a:extLst>
                  <a:ext uri="{FF2B5EF4-FFF2-40B4-BE49-F238E27FC236}">
                    <a16:creationId xmlns:a16="http://schemas.microsoft.com/office/drawing/2014/main" id="{E7BA2E6B-30DD-4068-88AA-67E57646E4C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63">
                <a:extLst>
                  <a:ext uri="{FF2B5EF4-FFF2-40B4-BE49-F238E27FC236}">
                    <a16:creationId xmlns:a16="http://schemas.microsoft.com/office/drawing/2014/main" id="{00853D1B-C19D-41F5-9826-D0862F22C30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64">
                <a:extLst>
                  <a:ext uri="{FF2B5EF4-FFF2-40B4-BE49-F238E27FC236}">
                    <a16:creationId xmlns:a16="http://schemas.microsoft.com/office/drawing/2014/main" id="{026C0018-CC20-4AC1-839C-E0FB4DEA9CE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65">
                <a:extLst>
                  <a:ext uri="{FF2B5EF4-FFF2-40B4-BE49-F238E27FC236}">
                    <a16:creationId xmlns:a16="http://schemas.microsoft.com/office/drawing/2014/main" id="{D0DCFF32-31D3-4CE3-8740-6EC255D85D8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9181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44"/>
    </mc:Choice>
    <mc:Fallback xmlns="">
      <p:transition spd="slow" advTm="475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7249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Queuing delay and packet loss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98FB6AB4-1235-1542-AA41-4826D9F4BEA2}"/>
              </a:ext>
            </a:extLst>
          </p:cNvPr>
          <p:cNvSpPr txBox="1">
            <a:spLocks noChangeArrowheads="1"/>
          </p:cNvSpPr>
          <p:nvPr/>
        </p:nvSpPr>
        <p:spPr>
          <a:xfrm>
            <a:off x="511781" y="957460"/>
            <a:ext cx="6114434" cy="189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transmission rate (bps)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packet length (bits)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average packet arrival rate (packets/sec)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A8C042B3-2BC8-9D42-8821-9A5ACDA9F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481" y="3062592"/>
            <a:ext cx="6409070" cy="28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~ 0: avg. queueing delay small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-&gt; 1: avg. queueing delay large</a:t>
            </a:r>
          </a:p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&gt; 1: more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work” arriving is more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than that can be serviced -  average delay infinite (if queue has infinite capacity)! In practice, packet loss happens since the queue capacity is finite.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960A8A-B0F3-FD4C-B50A-E891A58C0AC4}"/>
              </a:ext>
            </a:extLst>
          </p:cNvPr>
          <p:cNvGrpSpPr/>
          <p:nvPr/>
        </p:nvGrpSpPr>
        <p:grpSpPr>
          <a:xfrm>
            <a:off x="8356398" y="4128385"/>
            <a:ext cx="2782888" cy="2261260"/>
            <a:chOff x="8407167" y="4367394"/>
            <a:chExt cx="2782888" cy="2261260"/>
          </a:xfrm>
        </p:grpSpPr>
        <p:pic>
          <p:nvPicPr>
            <p:cNvPr id="38" name="Picture 13">
              <a:extLst>
                <a:ext uri="{FF2B5EF4-FFF2-40B4-BE49-F238E27FC236}">
                  <a16:creationId xmlns:a16="http://schemas.microsoft.com/office/drawing/2014/main" id="{B1A5FAD0-089C-3344-A046-DF1A7F274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3830" y="5047839"/>
              <a:ext cx="1546225" cy="123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14">
              <a:extLst>
                <a:ext uri="{FF2B5EF4-FFF2-40B4-BE49-F238E27FC236}">
                  <a16:creationId xmlns:a16="http://schemas.microsoft.com/office/drawing/2014/main" id="{15A78139-2E6F-1241-B632-699E1D391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7167" y="4471879"/>
              <a:ext cx="1481138" cy="111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 Box 15">
              <a:extLst>
                <a:ext uri="{FF2B5EF4-FFF2-40B4-BE49-F238E27FC236}">
                  <a16:creationId xmlns:a16="http://schemas.microsoft.com/office/drawing/2014/main" id="{2773BEED-18F1-E045-9842-B0961DCCE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9087" y="4367394"/>
              <a:ext cx="9541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~ 0</a:t>
              </a:r>
            </a:p>
          </p:txBody>
        </p:sp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1431E193-344C-D942-A74A-5CEEDF81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3830" y="6259322"/>
              <a:ext cx="10246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 -&gt; 1</a:t>
              </a:r>
            </a:p>
          </p:txBody>
        </p:sp>
      </p:grpSp>
      <p:sp>
        <p:nvSpPr>
          <p:cNvPr id="43" name="Rectangle 61">
            <a:extLst>
              <a:ext uri="{FF2B5EF4-FFF2-40B4-BE49-F238E27FC236}">
                <a16:creationId xmlns:a16="http://schemas.microsoft.com/office/drawing/2014/main" id="{73B85C70-6AD3-A74E-B899-2CAB2E6D8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311" y="3605438"/>
            <a:ext cx="291102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traffic intensity =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</a:t>
            </a:r>
          </a:p>
        </p:txBody>
      </p:sp>
      <p:sp>
        <p:nvSpPr>
          <p:cNvPr id="44" name="Rectangle 61">
            <a:extLst>
              <a:ext uri="{FF2B5EF4-FFF2-40B4-BE49-F238E27FC236}">
                <a16:creationId xmlns:a16="http://schemas.microsoft.com/office/drawing/2014/main" id="{D565FA6F-EE7F-1947-B171-B184CC64684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114777" y="2075824"/>
            <a:ext cx="27400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average  queueing delay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ADD9BD-AAA5-0A4C-A989-80C8555AF5C9}"/>
              </a:ext>
            </a:extLst>
          </p:cNvPr>
          <p:cNvCxnSpPr/>
          <p:nvPr/>
        </p:nvCxnSpPr>
        <p:spPr>
          <a:xfrm>
            <a:off x="7616120" y="3540100"/>
            <a:ext cx="33861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2D706D-5B93-BF40-B02A-097828633F63}"/>
              </a:ext>
            </a:extLst>
          </p:cNvPr>
          <p:cNvCxnSpPr>
            <a:cxnSpLocks/>
          </p:cNvCxnSpPr>
          <p:nvPr/>
        </p:nvCxnSpPr>
        <p:spPr>
          <a:xfrm flipV="1">
            <a:off x="7601372" y="1041103"/>
            <a:ext cx="0" cy="2505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60D82080-1EB0-1D48-9322-5FD97E7CB228}"/>
              </a:ext>
            </a:extLst>
          </p:cNvPr>
          <p:cNvSpPr/>
          <p:nvPr/>
        </p:nvSpPr>
        <p:spPr>
          <a:xfrm>
            <a:off x="7616120" y="708301"/>
            <a:ext cx="2743200" cy="2816942"/>
          </a:xfrm>
          <a:custGeom>
            <a:avLst/>
            <a:gdLst>
              <a:gd name="connsiteX0" fmla="*/ 0 w 2743200"/>
              <a:gd name="connsiteY0" fmla="*/ 2816942 h 2824866"/>
              <a:gd name="connsiteX1" fmla="*/ 663677 w 2743200"/>
              <a:gd name="connsiteY1" fmla="*/ 2802193 h 2824866"/>
              <a:gd name="connsiteX2" fmla="*/ 1976284 w 2743200"/>
              <a:gd name="connsiteY2" fmla="*/ 2625212 h 2824866"/>
              <a:gd name="connsiteX3" fmla="*/ 2551471 w 2743200"/>
              <a:gd name="connsiteY3" fmla="*/ 1946787 h 2824866"/>
              <a:gd name="connsiteX4" fmla="*/ 2743200 w 2743200"/>
              <a:gd name="connsiteY4" fmla="*/ 0 h 2824866"/>
              <a:gd name="connsiteX0" fmla="*/ 0 w 2743200"/>
              <a:gd name="connsiteY0" fmla="*/ 2816942 h 2821238"/>
              <a:gd name="connsiteX1" fmla="*/ 663677 w 2743200"/>
              <a:gd name="connsiteY1" fmla="*/ 2802193 h 2821238"/>
              <a:gd name="connsiteX2" fmla="*/ 1976284 w 2743200"/>
              <a:gd name="connsiteY2" fmla="*/ 2625212 h 2821238"/>
              <a:gd name="connsiteX3" fmla="*/ 2551471 w 2743200"/>
              <a:gd name="connsiteY3" fmla="*/ 1946787 h 2821238"/>
              <a:gd name="connsiteX4" fmla="*/ 2743200 w 2743200"/>
              <a:gd name="connsiteY4" fmla="*/ 0 h 2821238"/>
              <a:gd name="connsiteX0" fmla="*/ 0 w 2743200"/>
              <a:gd name="connsiteY0" fmla="*/ 2816942 h 2816942"/>
              <a:gd name="connsiteX1" fmla="*/ 663677 w 2743200"/>
              <a:gd name="connsiteY1" fmla="*/ 2802193 h 2816942"/>
              <a:gd name="connsiteX2" fmla="*/ 1976284 w 2743200"/>
              <a:gd name="connsiteY2" fmla="*/ 2625212 h 2816942"/>
              <a:gd name="connsiteX3" fmla="*/ 2551471 w 2743200"/>
              <a:gd name="connsiteY3" fmla="*/ 1946787 h 2816942"/>
              <a:gd name="connsiteX4" fmla="*/ 2743200 w 2743200"/>
              <a:gd name="connsiteY4" fmla="*/ 0 h 281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816942">
                <a:moveTo>
                  <a:pt x="0" y="2816942"/>
                </a:moveTo>
                <a:cubicBezTo>
                  <a:pt x="363998" y="2816020"/>
                  <a:pt x="477171" y="2811923"/>
                  <a:pt x="663677" y="2802193"/>
                </a:cubicBezTo>
                <a:cubicBezTo>
                  <a:pt x="850183" y="2792463"/>
                  <a:pt x="1661652" y="2767780"/>
                  <a:pt x="1976284" y="2625212"/>
                </a:cubicBezTo>
                <a:cubicBezTo>
                  <a:pt x="2290916" y="2482644"/>
                  <a:pt x="2423652" y="2384322"/>
                  <a:pt x="2551471" y="1946787"/>
                </a:cubicBezTo>
                <a:cubicBezTo>
                  <a:pt x="2679290" y="1509252"/>
                  <a:pt x="2711245" y="754626"/>
                  <a:pt x="2743200" y="0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56710D-BCD1-D24F-A4F9-77096E20A72E}"/>
              </a:ext>
            </a:extLst>
          </p:cNvPr>
          <p:cNvCxnSpPr>
            <a:cxnSpLocks/>
          </p:cNvCxnSpPr>
          <p:nvPr/>
        </p:nvCxnSpPr>
        <p:spPr>
          <a:xfrm flipV="1">
            <a:off x="10442559" y="1034169"/>
            <a:ext cx="0" cy="250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61">
            <a:extLst>
              <a:ext uri="{FF2B5EF4-FFF2-40B4-BE49-F238E27FC236}">
                <a16:creationId xmlns:a16="http://schemas.microsoft.com/office/drawing/2014/main" id="{0FBDF69D-B808-184B-8874-313F4C390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4306" y="3605644"/>
            <a:ext cx="50958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F30DC439-DA21-4C93-9768-69464E42F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07" y="6178426"/>
            <a:ext cx="100907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* Check out the Java applet for an interactive animation on queuing and loss (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  <a:hlinkClick r:id="rId6"/>
              </a:rPr>
              <a:t>https://media.pearsoncmg.com/aw/ecs_kurose_compnetwork_7/cw/content/interactiveanimations/queuing-loss-applet/index.html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013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897"/>
    </mc:Choice>
    <mc:Fallback xmlns="">
      <p:transition spd="slow" advTm="192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22947" y="1316765"/>
            <a:ext cx="10042358" cy="528058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2800" dirty="0">
                <a:latin typeface="+mn-lt"/>
                <a:ea typeface="Gill Sans MT" charset="0"/>
              </a:rPr>
              <a:t>When dropping packets because of a full queue, we have control over which packet to drop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2800" dirty="0">
                <a:latin typeface="+mn-lt"/>
                <a:ea typeface="Gill Sans MT" charset="0"/>
              </a:rPr>
              <a:t>In the examples we have discussed, we assumed that the newly arriving packet is dropped if the queue is full</a:t>
            </a:r>
          </a:p>
          <a:p>
            <a:pPr marL="1038225" lvl="1" indent="-342900" algn="l"/>
            <a:r>
              <a:rPr lang="en-GB" sz="2400" dirty="0">
                <a:latin typeface="+mn-lt"/>
                <a:ea typeface="Gill Sans MT" charset="0"/>
              </a:rPr>
              <a:t>called Tail Drop policy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2800" dirty="0">
                <a:latin typeface="+mn-lt"/>
                <a:ea typeface="Gill Sans MT" charset="0"/>
              </a:rPr>
              <a:t>However, other techniques can be used:</a:t>
            </a:r>
          </a:p>
          <a:p>
            <a:pPr marL="1038225" lvl="1" indent="-342900" algn="l"/>
            <a:r>
              <a:rPr lang="en-GB" sz="2400" dirty="0">
                <a:latin typeface="+mn-lt"/>
                <a:ea typeface="Gill Sans MT" charset="0"/>
              </a:rPr>
              <a:t>Random Drop: Drop any packet within the queue</a:t>
            </a:r>
          </a:p>
          <a:p>
            <a:pPr marL="1038225" lvl="1" indent="-342900" algn="l"/>
            <a:r>
              <a:rPr lang="en-GB" sz="2400" dirty="0">
                <a:latin typeface="+mn-lt"/>
                <a:ea typeface="Gill Sans MT" charset="0"/>
              </a:rPr>
              <a:t>Quality-of-Service (QoS) Aware: Packets will be dropped given their priority; provide fairness and guarantee throughput for sensitive services, such as voice calls or live video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EF4076-1801-4302-B582-7B09A61F8A7A}"/>
              </a:ext>
            </a:extLst>
          </p:cNvPr>
          <p:cNvSpPr txBox="1">
            <a:spLocks/>
          </p:cNvSpPr>
          <p:nvPr/>
        </p:nvSpPr>
        <p:spPr>
          <a:xfrm>
            <a:off x="825267" y="291947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b="1" kern="120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Calibri Light" panose="020F03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Queuing Disciplines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Calibri Light" panose="020F0302020204030204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2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846"/>
    </mc:Choice>
    <mc:Fallback xmlns="">
      <p:transition spd="slow" advTm="4184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22947" y="1316765"/>
            <a:ext cx="10042358" cy="528058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800" dirty="0">
                <a:latin typeface="+mn-lt"/>
                <a:ea typeface="Gill Sans MT" charset="0"/>
              </a:rPr>
              <a:t>Packets can also be lost in the physical medium, particularly with unguided radio technologies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800" dirty="0">
                <a:latin typeface="+mn-lt"/>
                <a:ea typeface="Gill Sans MT" charset="0"/>
              </a:rPr>
              <a:t>Hardware and software in devices can also fail</a:t>
            </a:r>
          </a:p>
          <a:p>
            <a:pPr marL="1038225" lvl="1" indent="-342900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+mn-lt"/>
                <a:ea typeface="Gill Sans MT" charset="0"/>
              </a:rPr>
              <a:t>This includes errors and corruption </a:t>
            </a:r>
          </a:p>
          <a:p>
            <a:pPr marL="1038225" lvl="1" indent="-342900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+mn-lt"/>
                <a:ea typeface="Gill Sans MT" charset="0"/>
              </a:rPr>
              <a:t>It may still be sent, but fail to pass a checksum verification</a:t>
            </a:r>
            <a:endParaRPr lang="en-GB" sz="2400" dirty="0">
              <a:latin typeface="+mn-lt"/>
              <a:ea typeface="Gill Sans MT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800" dirty="0">
                <a:latin typeface="+mn-lt"/>
                <a:ea typeface="Gill Sans MT" charset="0"/>
              </a:rPr>
              <a:t>Devices can also be attacked </a:t>
            </a:r>
          </a:p>
          <a:p>
            <a:pPr marL="1038225" lvl="1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+mn-lt"/>
              </a:rPr>
              <a:t>A simple way to introduce loss would be to bombard a device with packets, and fill up it’s buffers </a:t>
            </a:r>
          </a:p>
          <a:p>
            <a:pPr marL="1038225" lvl="1" indent="-342900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+mn-lt"/>
              </a:rPr>
              <a:t>This prevents other users from sending packets, either completely or at a reduce rate</a:t>
            </a:r>
          </a:p>
          <a:p>
            <a:pPr marL="1038225" lvl="1" indent="-342900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+mn-lt"/>
              </a:rPr>
              <a:t>“Denial of Service”</a:t>
            </a:r>
          </a:p>
          <a:p>
            <a:pPr lvl="4" algn="l"/>
            <a:endParaRPr lang="en-GB" sz="2000" dirty="0">
              <a:solidFill>
                <a:srgbClr val="000000"/>
              </a:solidFill>
              <a:latin typeface="+mn-lt"/>
            </a:endParaRPr>
          </a:p>
          <a:p>
            <a:pPr lvl="4" algn="l"/>
            <a:endParaRPr lang="en-GB" sz="1700" dirty="0">
              <a:ea typeface="Gill Sans MT" charset="0"/>
            </a:endParaRPr>
          </a:p>
          <a:p>
            <a:endParaRPr lang="en-GB" dirty="0">
              <a:ea typeface="Gill Sans MT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EF4076-1801-4302-B582-7B09A61F8A7A}"/>
              </a:ext>
            </a:extLst>
          </p:cNvPr>
          <p:cNvSpPr txBox="1">
            <a:spLocks/>
          </p:cNvSpPr>
          <p:nvPr/>
        </p:nvSpPr>
        <p:spPr>
          <a:xfrm>
            <a:off x="825267" y="291947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b="1" kern="120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Calibri Light" panose="020F03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Other Sources of Loss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Calibri Light" panose="020F0302020204030204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59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25"/>
    </mc:Choice>
    <mc:Fallback xmlns="">
      <p:transition spd="slow" advTm="3582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22947" y="1316765"/>
            <a:ext cx="10042358" cy="528058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2800" dirty="0">
                <a:latin typeface="+mn-lt"/>
                <a:ea typeface="Gill Sans MT" charset="0"/>
              </a:rPr>
              <a:t>Works in a similar fashion to traceroute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2800" dirty="0">
                <a:latin typeface="+mn-lt"/>
              </a:rPr>
              <a:t>Creates packets to be sent out to the target hosts (rather than those on the path)</a:t>
            </a:r>
            <a:endParaRPr lang="en-GB" sz="2800" dirty="0">
              <a:latin typeface="+mn-lt"/>
              <a:ea typeface="Gill Sans MT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  <a:latin typeface="+mn-lt"/>
                <a:ea typeface="Gill Sans MT" charset="0"/>
              </a:rPr>
              <a:t>Measures </a:t>
            </a:r>
            <a:r>
              <a:rPr lang="en-US" altLang="en-US" sz="2800" dirty="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rPr>
              <a:t>round-trip time (</a:t>
            </a:r>
            <a:r>
              <a:rPr lang="en-GB" sz="2800" dirty="0">
                <a:solidFill>
                  <a:schemeClr val="tx1"/>
                </a:solidFill>
                <a:latin typeface="+mn-lt"/>
                <a:ea typeface="Gill Sans MT" charset="0"/>
              </a:rPr>
              <a:t>RTT) </a:t>
            </a:r>
            <a:r>
              <a:rPr lang="en-GB" sz="2800" dirty="0">
                <a:latin typeface="+mn-lt"/>
                <a:ea typeface="Gill Sans MT" charset="0"/>
              </a:rPr>
              <a:t>(as with traceroute)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2800" dirty="0">
                <a:latin typeface="+mn-lt"/>
                <a:ea typeface="Gill Sans MT" charset="0"/>
              </a:rPr>
              <a:t>Also includes a measurement of packet loss by keeping track of how many messages were sent, and how many responses were received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2800" dirty="0">
                <a:latin typeface="+mn-lt"/>
                <a:ea typeface="Gill Sans MT" charset="0"/>
              </a:rPr>
              <a:t>Has the advantage that it can repeatedly measure this over many packets</a:t>
            </a:r>
          </a:p>
          <a:p>
            <a:pPr algn="l"/>
            <a:endParaRPr lang="en-GB" dirty="0">
              <a:solidFill>
                <a:prstClr val="black"/>
              </a:solidFill>
              <a:latin typeface="+mn-lt"/>
            </a:endParaRPr>
          </a:p>
          <a:p>
            <a:pPr algn="l"/>
            <a:r>
              <a:rPr lang="en-GB" dirty="0">
                <a:solidFill>
                  <a:prstClr val="black"/>
                </a:solidFill>
                <a:latin typeface="+mn-lt"/>
              </a:rPr>
              <a:t>The detailed instructions on how to use ping commands on Windows and Mac OS can be found in the uploaded tutorial in the Tutorials section on Moodle. </a:t>
            </a:r>
          </a:p>
          <a:p>
            <a:pPr algn="l"/>
            <a:endParaRPr lang="en-GB" sz="2800" dirty="0">
              <a:latin typeface="+mn-lt"/>
              <a:ea typeface="Gill Sans MT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EF4076-1801-4302-B582-7B09A61F8A7A}"/>
              </a:ext>
            </a:extLst>
          </p:cNvPr>
          <p:cNvSpPr txBox="1">
            <a:spLocks/>
          </p:cNvSpPr>
          <p:nvPr/>
        </p:nvSpPr>
        <p:spPr>
          <a:xfrm>
            <a:off x="825267" y="291947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b="1" kern="120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Calibri Light" panose="020F03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Measuring Loss - ping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Calibri Light" panose="020F0302020204030204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42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52"/>
    </mc:Choice>
    <mc:Fallback xmlns="">
      <p:transition spd="slow" advTm="5005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Caravan analogy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41B12F5C-6331-1347-85AF-E2E9F4F4F811}"/>
              </a:ext>
            </a:extLst>
          </p:cNvPr>
          <p:cNvSpPr txBox="1">
            <a:spLocks noChangeArrowheads="1"/>
          </p:cNvSpPr>
          <p:nvPr/>
        </p:nvSpPr>
        <p:spPr>
          <a:xfrm>
            <a:off x="929148" y="2992271"/>
            <a:ext cx="5847070" cy="3573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cars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propagate” at  100 km/</a:t>
            </a:r>
            <a:r>
              <a:rPr kumimoji="0" lang="en-US" altLang="ja-JP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hr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booth takes 12 sec to service a car (bit transmission time)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car ~ bit; caravan ~ packet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entire caravan stored and forwarded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How long until caravan is lined up before 2nd toll booth?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761B03B4-E470-8748-91D1-0F853F7B927D}"/>
              </a:ext>
            </a:extLst>
          </p:cNvPr>
          <p:cNvSpPr txBox="1">
            <a:spLocks noChangeArrowheads="1"/>
          </p:cNvSpPr>
          <p:nvPr/>
        </p:nvSpPr>
        <p:spPr>
          <a:xfrm>
            <a:off x="6776218" y="3006559"/>
            <a:ext cx="4875008" cy="3365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 to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push” entire caravan through toll booth onto highway = 12*10 = 120 sec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 for last car to propagate from 1st to 2nd toll booth: 100km/(100km/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 = 1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62 minutes</a:t>
            </a:r>
          </a:p>
        </p:txBody>
      </p:sp>
      <p:grpSp>
        <p:nvGrpSpPr>
          <p:cNvPr id="62" name="Group 43">
            <a:extLst>
              <a:ext uri="{FF2B5EF4-FFF2-40B4-BE49-F238E27FC236}">
                <a16:creationId xmlns:a16="http://schemas.microsoft.com/office/drawing/2014/main" id="{A680721C-C41B-034D-A8A4-9579FCA6E54B}"/>
              </a:ext>
            </a:extLst>
          </p:cNvPr>
          <p:cNvGrpSpPr>
            <a:grpSpLocks/>
          </p:cNvGrpSpPr>
          <p:nvPr/>
        </p:nvGrpSpPr>
        <p:grpSpPr bwMode="auto">
          <a:xfrm>
            <a:off x="7158831" y="1420239"/>
            <a:ext cx="2127250" cy="1031875"/>
            <a:chOff x="1190" y="938"/>
            <a:chExt cx="1340" cy="650"/>
          </a:xfrm>
        </p:grpSpPr>
        <p:sp>
          <p:nvSpPr>
            <p:cNvPr id="118" name="Rectangle 44">
              <a:extLst>
                <a:ext uri="{FF2B5EF4-FFF2-40B4-BE49-F238E27FC236}">
                  <a16:creationId xmlns:a16="http://schemas.microsoft.com/office/drawing/2014/main" id="{0075AD55-9B7E-3845-84B9-5FC47820E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9" name="Text Box 45">
              <a:extLst>
                <a:ext uri="{FF2B5EF4-FFF2-40B4-BE49-F238E27FC236}">
                  <a16:creationId xmlns:a16="http://schemas.microsoft.com/office/drawing/2014/main" id="{A5BF8F48-588A-9542-B2DC-B2F53BE28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booth</a:t>
              </a:r>
            </a:p>
          </p:txBody>
        </p:sp>
      </p:grpSp>
      <p:grpSp>
        <p:nvGrpSpPr>
          <p:cNvPr id="64" name="Group 46">
            <a:extLst>
              <a:ext uri="{FF2B5EF4-FFF2-40B4-BE49-F238E27FC236}">
                <a16:creationId xmlns:a16="http://schemas.microsoft.com/office/drawing/2014/main" id="{1E0845E3-4965-264F-85B3-251A72857D5C}"/>
              </a:ext>
            </a:extLst>
          </p:cNvPr>
          <p:cNvGrpSpPr>
            <a:grpSpLocks/>
          </p:cNvGrpSpPr>
          <p:nvPr/>
        </p:nvGrpSpPr>
        <p:grpSpPr bwMode="auto">
          <a:xfrm>
            <a:off x="4167981" y="1420240"/>
            <a:ext cx="2343150" cy="1370014"/>
            <a:chOff x="1103" y="938"/>
            <a:chExt cx="1476" cy="863"/>
          </a:xfrm>
        </p:grpSpPr>
        <p:sp>
          <p:nvSpPr>
            <p:cNvPr id="112" name="Rectangle 47">
              <a:extLst>
                <a:ext uri="{FF2B5EF4-FFF2-40B4-BE49-F238E27FC236}">
                  <a16:creationId xmlns:a16="http://schemas.microsoft.com/office/drawing/2014/main" id="{26085591-8185-6B44-97FE-F1C550916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3" name="Text Box 48">
              <a:extLst>
                <a:ext uri="{FF2B5EF4-FFF2-40B4-BE49-F238E27FC236}">
                  <a16:creationId xmlns:a16="http://schemas.microsoft.com/office/drawing/2014/main" id="{538D52FE-8983-DE48-A549-A9D77BEDF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355"/>
              <a:ext cx="147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 booth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(aka router)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7" name="Text Box 50">
            <a:extLst>
              <a:ext uri="{FF2B5EF4-FFF2-40B4-BE49-F238E27FC236}">
                <a16:creationId xmlns:a16="http://schemas.microsoft.com/office/drawing/2014/main" id="{6DCA78D0-71A5-3D48-8C60-11F6F751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031" y="2079052"/>
            <a:ext cx="21165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ten-car caravan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(aka 10-bit packet)</a:t>
            </a:r>
          </a:p>
        </p:txBody>
      </p:sp>
      <p:sp>
        <p:nvSpPr>
          <p:cNvPr id="68" name="Line 51">
            <a:extLst>
              <a:ext uri="{FF2B5EF4-FFF2-40B4-BE49-F238E27FC236}">
                <a16:creationId xmlns:a16="http://schemas.microsoft.com/office/drawing/2014/main" id="{031381B0-A607-BB42-A9DA-33BCE08F5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5881" y="17298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 Box 52">
            <a:extLst>
              <a:ext uri="{FF2B5EF4-FFF2-40B4-BE49-F238E27FC236}">
                <a16:creationId xmlns:a16="http://schemas.microsoft.com/office/drawing/2014/main" id="{1547177C-C201-3046-8515-06AE257E4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4693" y="15297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71" name="Line 53">
            <a:extLst>
              <a:ext uri="{FF2B5EF4-FFF2-40B4-BE49-F238E27FC236}">
                <a16:creationId xmlns:a16="http://schemas.microsoft.com/office/drawing/2014/main" id="{E0D9E0AD-E82D-CF4F-8D2E-4728AAE394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38318" y="17282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Text Box 54">
            <a:extLst>
              <a:ext uri="{FF2B5EF4-FFF2-40B4-BE49-F238E27FC236}">
                <a16:creationId xmlns:a16="http://schemas.microsoft.com/office/drawing/2014/main" id="{9CD8914C-2542-8F4E-AF73-59E7EC661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618" y="15297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73" name="Line 55">
            <a:extLst>
              <a:ext uri="{FF2B5EF4-FFF2-40B4-BE49-F238E27FC236}">
                <a16:creationId xmlns:a16="http://schemas.microsoft.com/office/drawing/2014/main" id="{169E470E-C0E6-F24E-B1E7-18A05B9767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0045" y="1728214"/>
            <a:ext cx="4695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Oval 56">
            <a:extLst>
              <a:ext uri="{FF2B5EF4-FFF2-40B4-BE49-F238E27FC236}">
                <a16:creationId xmlns:a16="http://schemas.microsoft.com/office/drawing/2014/main" id="{F868A4D3-B48D-C848-B37D-F3B07B765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043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Oval 57">
            <a:extLst>
              <a:ext uri="{FF2B5EF4-FFF2-40B4-BE49-F238E27FC236}">
                <a16:creationId xmlns:a16="http://schemas.microsoft.com/office/drawing/2014/main" id="{56EAFA29-975D-474A-97BF-AFC41E8AC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443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Oval 58">
            <a:extLst>
              <a:ext uri="{FF2B5EF4-FFF2-40B4-BE49-F238E27FC236}">
                <a16:creationId xmlns:a16="http://schemas.microsoft.com/office/drawing/2014/main" id="{0E771CCE-C6A6-1E4D-A15A-E66651C3A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6281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78" name="Picture 59" descr="MCj03985170000[1]">
            <a:extLst>
              <a:ext uri="{FF2B5EF4-FFF2-40B4-BE49-F238E27FC236}">
                <a16:creationId xmlns:a16="http://schemas.microsoft.com/office/drawing/2014/main" id="{9CEB139B-515D-B54C-9C5C-AEB0E8CB6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74231" y="1640902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60" descr="MCj03985170000[1]">
            <a:extLst>
              <a:ext uri="{FF2B5EF4-FFF2-40B4-BE49-F238E27FC236}">
                <a16:creationId xmlns:a16="http://schemas.microsoft.com/office/drawing/2014/main" id="{6ACBF8D8-9A26-364E-A17B-BFCD2AA9A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07406" y="1636139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" name="Group 61">
            <a:extLst>
              <a:ext uri="{FF2B5EF4-FFF2-40B4-BE49-F238E27FC236}">
                <a16:creationId xmlns:a16="http://schemas.microsoft.com/office/drawing/2014/main" id="{A95B855D-1C6D-414B-9F22-7729104A5F20}"/>
              </a:ext>
            </a:extLst>
          </p:cNvPr>
          <p:cNvGrpSpPr>
            <a:grpSpLocks/>
          </p:cNvGrpSpPr>
          <p:nvPr/>
        </p:nvGrpSpPr>
        <p:grpSpPr bwMode="auto">
          <a:xfrm>
            <a:off x="4693443" y="1331339"/>
            <a:ext cx="458788" cy="777875"/>
            <a:chOff x="2365" y="1352"/>
            <a:chExt cx="1022" cy="1616"/>
          </a:xfrm>
        </p:grpSpPr>
        <p:pic>
          <p:nvPicPr>
            <p:cNvPr id="110" name="Picture 62">
              <a:extLst>
                <a:ext uri="{FF2B5EF4-FFF2-40B4-BE49-F238E27FC236}">
                  <a16:creationId xmlns:a16="http://schemas.microsoft.com/office/drawing/2014/main" id="{EB674B22-7E46-2C44-AF9F-1E555966BB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Rectangle 63">
              <a:extLst>
                <a:ext uri="{FF2B5EF4-FFF2-40B4-BE49-F238E27FC236}">
                  <a16:creationId xmlns:a16="http://schemas.microsoft.com/office/drawing/2014/main" id="{F01353DF-CFF9-1647-A044-1F49D6785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105" name="Picture 64" descr="MCj03985170000[1]">
            <a:extLst>
              <a:ext uri="{FF2B5EF4-FFF2-40B4-BE49-F238E27FC236}">
                <a16:creationId xmlns:a16="http://schemas.microsoft.com/office/drawing/2014/main" id="{2A0D7193-16A0-CF44-BE21-F6AC69F7B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37818" y="1661539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" name="Group 65">
            <a:extLst>
              <a:ext uri="{FF2B5EF4-FFF2-40B4-BE49-F238E27FC236}">
                <a16:creationId xmlns:a16="http://schemas.microsoft.com/office/drawing/2014/main" id="{164B693F-1E0D-484C-BAAB-59C095BE0057}"/>
              </a:ext>
            </a:extLst>
          </p:cNvPr>
          <p:cNvGrpSpPr>
            <a:grpSpLocks/>
          </p:cNvGrpSpPr>
          <p:nvPr/>
        </p:nvGrpSpPr>
        <p:grpSpPr bwMode="auto">
          <a:xfrm>
            <a:off x="7616031" y="1359914"/>
            <a:ext cx="458788" cy="777875"/>
            <a:chOff x="2365" y="1352"/>
            <a:chExt cx="1022" cy="1616"/>
          </a:xfrm>
        </p:grpSpPr>
        <p:pic>
          <p:nvPicPr>
            <p:cNvPr id="108" name="Picture 66">
              <a:extLst>
                <a:ext uri="{FF2B5EF4-FFF2-40B4-BE49-F238E27FC236}">
                  <a16:creationId xmlns:a16="http://schemas.microsoft.com/office/drawing/2014/main" id="{3F538F10-B988-2C46-8412-F65118307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" name="Rectangle 67">
              <a:extLst>
                <a:ext uri="{FF2B5EF4-FFF2-40B4-BE49-F238E27FC236}">
                  <a16:creationId xmlns:a16="http://schemas.microsoft.com/office/drawing/2014/main" id="{DDC87F5E-7874-804E-8DFC-06A9845A6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7" name="Line 68">
            <a:extLst>
              <a:ext uri="{FF2B5EF4-FFF2-40B4-BE49-F238E27FC236}">
                <a16:creationId xmlns:a16="http://schemas.microsoft.com/office/drawing/2014/main" id="{0CAD04D0-792F-5E49-A514-B73659DD9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4193" y="17282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551CFE6-10AE-1342-89E5-DB20C72CDEB2}"/>
              </a:ext>
            </a:extLst>
          </p:cNvPr>
          <p:cNvSpPr/>
          <p:nvPr/>
        </p:nvSpPr>
        <p:spPr>
          <a:xfrm rot="5400000">
            <a:off x="3376644" y="8145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955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725"/>
    </mc:Choice>
    <mc:Fallback xmlns="">
      <p:transition spd="slow" advTm="1277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Caravan analogy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2" name="Group 43">
            <a:extLst>
              <a:ext uri="{FF2B5EF4-FFF2-40B4-BE49-F238E27FC236}">
                <a16:creationId xmlns:a16="http://schemas.microsoft.com/office/drawing/2014/main" id="{A680721C-C41B-034D-A8A4-9579FCA6E54B}"/>
              </a:ext>
            </a:extLst>
          </p:cNvPr>
          <p:cNvGrpSpPr>
            <a:grpSpLocks/>
          </p:cNvGrpSpPr>
          <p:nvPr/>
        </p:nvGrpSpPr>
        <p:grpSpPr bwMode="auto">
          <a:xfrm>
            <a:off x="7158831" y="1420239"/>
            <a:ext cx="2127250" cy="1031875"/>
            <a:chOff x="1190" y="938"/>
            <a:chExt cx="1340" cy="650"/>
          </a:xfrm>
        </p:grpSpPr>
        <p:sp>
          <p:nvSpPr>
            <p:cNvPr id="118" name="Rectangle 44">
              <a:extLst>
                <a:ext uri="{FF2B5EF4-FFF2-40B4-BE49-F238E27FC236}">
                  <a16:creationId xmlns:a16="http://schemas.microsoft.com/office/drawing/2014/main" id="{0075AD55-9B7E-3845-84B9-5FC47820E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9" name="Text Box 45">
              <a:extLst>
                <a:ext uri="{FF2B5EF4-FFF2-40B4-BE49-F238E27FC236}">
                  <a16:creationId xmlns:a16="http://schemas.microsoft.com/office/drawing/2014/main" id="{A5BF8F48-588A-9542-B2DC-B2F53BE28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booth</a:t>
              </a:r>
            </a:p>
          </p:txBody>
        </p:sp>
      </p:grpSp>
      <p:grpSp>
        <p:nvGrpSpPr>
          <p:cNvPr id="64" name="Group 46">
            <a:extLst>
              <a:ext uri="{FF2B5EF4-FFF2-40B4-BE49-F238E27FC236}">
                <a16:creationId xmlns:a16="http://schemas.microsoft.com/office/drawing/2014/main" id="{1E0845E3-4965-264F-85B3-251A72857D5C}"/>
              </a:ext>
            </a:extLst>
          </p:cNvPr>
          <p:cNvGrpSpPr>
            <a:grpSpLocks/>
          </p:cNvGrpSpPr>
          <p:nvPr/>
        </p:nvGrpSpPr>
        <p:grpSpPr bwMode="auto">
          <a:xfrm>
            <a:off x="4167981" y="1420240"/>
            <a:ext cx="2343150" cy="1370014"/>
            <a:chOff x="1103" y="938"/>
            <a:chExt cx="1476" cy="863"/>
          </a:xfrm>
        </p:grpSpPr>
        <p:sp>
          <p:nvSpPr>
            <p:cNvPr id="112" name="Rectangle 47">
              <a:extLst>
                <a:ext uri="{FF2B5EF4-FFF2-40B4-BE49-F238E27FC236}">
                  <a16:creationId xmlns:a16="http://schemas.microsoft.com/office/drawing/2014/main" id="{26085591-8185-6B44-97FE-F1C550916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3" name="Text Box 48">
              <a:extLst>
                <a:ext uri="{FF2B5EF4-FFF2-40B4-BE49-F238E27FC236}">
                  <a16:creationId xmlns:a16="http://schemas.microsoft.com/office/drawing/2014/main" id="{538D52FE-8983-DE48-A549-A9D77BEDF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355"/>
              <a:ext cx="147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 booth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(aka router)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7" name="Text Box 50">
            <a:extLst>
              <a:ext uri="{FF2B5EF4-FFF2-40B4-BE49-F238E27FC236}">
                <a16:creationId xmlns:a16="http://schemas.microsoft.com/office/drawing/2014/main" id="{6DCA78D0-71A5-3D48-8C60-11F6F751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031" y="2079052"/>
            <a:ext cx="21165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ten-car caravan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(aka 10-bit packet)</a:t>
            </a:r>
          </a:p>
        </p:txBody>
      </p:sp>
      <p:sp>
        <p:nvSpPr>
          <p:cNvPr id="68" name="Line 51">
            <a:extLst>
              <a:ext uri="{FF2B5EF4-FFF2-40B4-BE49-F238E27FC236}">
                <a16:creationId xmlns:a16="http://schemas.microsoft.com/office/drawing/2014/main" id="{031381B0-A607-BB42-A9DA-33BCE08F5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5881" y="17298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 Box 52">
            <a:extLst>
              <a:ext uri="{FF2B5EF4-FFF2-40B4-BE49-F238E27FC236}">
                <a16:creationId xmlns:a16="http://schemas.microsoft.com/office/drawing/2014/main" id="{1547177C-C201-3046-8515-06AE257E4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4693" y="15297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71" name="Line 53">
            <a:extLst>
              <a:ext uri="{FF2B5EF4-FFF2-40B4-BE49-F238E27FC236}">
                <a16:creationId xmlns:a16="http://schemas.microsoft.com/office/drawing/2014/main" id="{E0D9E0AD-E82D-CF4F-8D2E-4728AAE394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38318" y="17282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Text Box 54">
            <a:extLst>
              <a:ext uri="{FF2B5EF4-FFF2-40B4-BE49-F238E27FC236}">
                <a16:creationId xmlns:a16="http://schemas.microsoft.com/office/drawing/2014/main" id="{9CD8914C-2542-8F4E-AF73-59E7EC661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618" y="15297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73" name="Line 55">
            <a:extLst>
              <a:ext uri="{FF2B5EF4-FFF2-40B4-BE49-F238E27FC236}">
                <a16:creationId xmlns:a16="http://schemas.microsoft.com/office/drawing/2014/main" id="{169E470E-C0E6-F24E-B1E7-18A05B9767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0045" y="1728214"/>
            <a:ext cx="4695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Oval 56">
            <a:extLst>
              <a:ext uri="{FF2B5EF4-FFF2-40B4-BE49-F238E27FC236}">
                <a16:creationId xmlns:a16="http://schemas.microsoft.com/office/drawing/2014/main" id="{F868A4D3-B48D-C848-B37D-F3B07B765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043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Oval 57">
            <a:extLst>
              <a:ext uri="{FF2B5EF4-FFF2-40B4-BE49-F238E27FC236}">
                <a16:creationId xmlns:a16="http://schemas.microsoft.com/office/drawing/2014/main" id="{56EAFA29-975D-474A-97BF-AFC41E8AC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443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Oval 58">
            <a:extLst>
              <a:ext uri="{FF2B5EF4-FFF2-40B4-BE49-F238E27FC236}">
                <a16:creationId xmlns:a16="http://schemas.microsoft.com/office/drawing/2014/main" id="{0E771CCE-C6A6-1E4D-A15A-E66651C3A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6281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78" name="Picture 59" descr="MCj03985170000[1]">
            <a:extLst>
              <a:ext uri="{FF2B5EF4-FFF2-40B4-BE49-F238E27FC236}">
                <a16:creationId xmlns:a16="http://schemas.microsoft.com/office/drawing/2014/main" id="{9CEB139B-515D-B54C-9C5C-AEB0E8CB6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74231" y="1640902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60" descr="MCj03985170000[1]">
            <a:extLst>
              <a:ext uri="{FF2B5EF4-FFF2-40B4-BE49-F238E27FC236}">
                <a16:creationId xmlns:a16="http://schemas.microsoft.com/office/drawing/2014/main" id="{6ACBF8D8-9A26-364E-A17B-BFCD2AA9A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07406" y="1636139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" name="Group 61">
            <a:extLst>
              <a:ext uri="{FF2B5EF4-FFF2-40B4-BE49-F238E27FC236}">
                <a16:creationId xmlns:a16="http://schemas.microsoft.com/office/drawing/2014/main" id="{A95B855D-1C6D-414B-9F22-7729104A5F20}"/>
              </a:ext>
            </a:extLst>
          </p:cNvPr>
          <p:cNvGrpSpPr>
            <a:grpSpLocks/>
          </p:cNvGrpSpPr>
          <p:nvPr/>
        </p:nvGrpSpPr>
        <p:grpSpPr bwMode="auto">
          <a:xfrm>
            <a:off x="4693443" y="1331339"/>
            <a:ext cx="458788" cy="777875"/>
            <a:chOff x="2365" y="1352"/>
            <a:chExt cx="1022" cy="1616"/>
          </a:xfrm>
        </p:grpSpPr>
        <p:pic>
          <p:nvPicPr>
            <p:cNvPr id="110" name="Picture 62">
              <a:extLst>
                <a:ext uri="{FF2B5EF4-FFF2-40B4-BE49-F238E27FC236}">
                  <a16:creationId xmlns:a16="http://schemas.microsoft.com/office/drawing/2014/main" id="{EB674B22-7E46-2C44-AF9F-1E555966BB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Rectangle 63">
              <a:extLst>
                <a:ext uri="{FF2B5EF4-FFF2-40B4-BE49-F238E27FC236}">
                  <a16:creationId xmlns:a16="http://schemas.microsoft.com/office/drawing/2014/main" id="{F01353DF-CFF9-1647-A044-1F49D6785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105" name="Picture 64" descr="MCj03985170000[1]">
            <a:extLst>
              <a:ext uri="{FF2B5EF4-FFF2-40B4-BE49-F238E27FC236}">
                <a16:creationId xmlns:a16="http://schemas.microsoft.com/office/drawing/2014/main" id="{2A0D7193-16A0-CF44-BE21-F6AC69F7B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37818" y="1661539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" name="Group 65">
            <a:extLst>
              <a:ext uri="{FF2B5EF4-FFF2-40B4-BE49-F238E27FC236}">
                <a16:creationId xmlns:a16="http://schemas.microsoft.com/office/drawing/2014/main" id="{164B693F-1E0D-484C-BAAB-59C095BE0057}"/>
              </a:ext>
            </a:extLst>
          </p:cNvPr>
          <p:cNvGrpSpPr>
            <a:grpSpLocks/>
          </p:cNvGrpSpPr>
          <p:nvPr/>
        </p:nvGrpSpPr>
        <p:grpSpPr bwMode="auto">
          <a:xfrm>
            <a:off x="7616031" y="1359914"/>
            <a:ext cx="458788" cy="777875"/>
            <a:chOff x="2365" y="1352"/>
            <a:chExt cx="1022" cy="1616"/>
          </a:xfrm>
        </p:grpSpPr>
        <p:pic>
          <p:nvPicPr>
            <p:cNvPr id="108" name="Picture 66">
              <a:extLst>
                <a:ext uri="{FF2B5EF4-FFF2-40B4-BE49-F238E27FC236}">
                  <a16:creationId xmlns:a16="http://schemas.microsoft.com/office/drawing/2014/main" id="{3F538F10-B988-2C46-8412-F65118307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" name="Rectangle 67">
              <a:extLst>
                <a:ext uri="{FF2B5EF4-FFF2-40B4-BE49-F238E27FC236}">
                  <a16:creationId xmlns:a16="http://schemas.microsoft.com/office/drawing/2014/main" id="{DDC87F5E-7874-804E-8DFC-06A9845A6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7" name="Line 68">
            <a:extLst>
              <a:ext uri="{FF2B5EF4-FFF2-40B4-BE49-F238E27FC236}">
                <a16:creationId xmlns:a16="http://schemas.microsoft.com/office/drawing/2014/main" id="{0CAD04D0-792F-5E49-A514-B73659DD9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4193" y="17282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551CFE6-10AE-1342-89E5-DB20C72CDEB2}"/>
              </a:ext>
            </a:extLst>
          </p:cNvPr>
          <p:cNvSpPr/>
          <p:nvPr/>
        </p:nvSpPr>
        <p:spPr>
          <a:xfrm rot="5400000">
            <a:off x="3376644" y="8145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E0A20531-724F-544A-A148-70EAC3D3CAB0}"/>
              </a:ext>
            </a:extLst>
          </p:cNvPr>
          <p:cNvSpPr txBox="1">
            <a:spLocks noChangeArrowheads="1"/>
          </p:cNvSpPr>
          <p:nvPr/>
        </p:nvSpPr>
        <p:spPr>
          <a:xfrm>
            <a:off x="825267" y="3347774"/>
            <a:ext cx="10515600" cy="1655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suppose cars now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propagate” at 1000 km/</a:t>
            </a:r>
            <a:r>
              <a:rPr kumimoji="0" lang="en-US" altLang="ja-JP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hr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 suppose toll booth now takes one min to service a car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Will cars arrive to 2nd booth before all cars serviced at first booth?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17691AC2-D326-384F-9424-A457AB12E339}"/>
              </a:ext>
            </a:extLst>
          </p:cNvPr>
          <p:cNvSpPr txBox="1">
            <a:spLocks noChangeArrowheads="1"/>
          </p:cNvSpPr>
          <p:nvPr/>
        </p:nvSpPr>
        <p:spPr>
          <a:xfrm>
            <a:off x="1127510" y="4881442"/>
            <a:ext cx="10649258" cy="19765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 Yes!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 after 7 min, first car arrives at second booth; three cars are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still at first booth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First car spends 1 minute at toll booth, 6 minutes propagating through the link, then arrives at second booth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At this point, car 8 is still at the first toll booth (with 2 cars waiting behind)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790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231"/>
    </mc:Choice>
    <mc:Fallback xmlns="">
      <p:transition spd="slow" advTm="6523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End-to-end delay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266CA32C-7D96-1F42-88EE-0CD26A415F37}"/>
              </a:ext>
            </a:extLst>
          </p:cNvPr>
          <p:cNvSpPr txBox="1">
            <a:spLocks noChangeArrowheads="1"/>
          </p:cNvSpPr>
          <p:nvPr/>
        </p:nvSpPr>
        <p:spPr>
          <a:xfrm>
            <a:off x="975618" y="1391459"/>
            <a:ext cx="10214897" cy="5174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Definition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end-to-end delay is the total of all nodal delay from source to destination  </a:t>
            </a:r>
          </a:p>
          <a:p>
            <a:pPr marL="685800" marR="0" lvl="1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Include a sequence of intermediate nodes on the way to the destination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Varies over time as the sources of delay increase and decrease 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Delay components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transmission delay </a:t>
            </a:r>
            <a:r>
              <a:rPr kumimoji="0" lang="en-US" alt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propagation delay </a:t>
            </a:r>
            <a:r>
              <a:rPr kumimoji="0" lang="en-US" alt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processing delay </a:t>
            </a:r>
            <a:r>
              <a:rPr kumimoji="0" lang="en-US" alt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 queuing delay </a:t>
            </a:r>
            <a:r>
              <a:rPr kumimoji="0" lang="en-US" alt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queue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Round-trip time (RTT):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end-to-end delay measured in both directions</a:t>
            </a:r>
          </a:p>
          <a:p>
            <a:pPr marL="685800" marR="0" lvl="1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from source to destination and then back again</a:t>
            </a:r>
          </a:p>
          <a:p>
            <a:pPr marL="685800" marR="0" lvl="1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Doesn’t necessarily have to be the same path/route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15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403"/>
    </mc:Choice>
    <mc:Fallback xmlns="">
      <p:transition spd="slow" advTm="7140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End-to-end delay - Quiz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266CA32C-7D96-1F42-88EE-0CD26A415F37}"/>
              </a:ext>
            </a:extLst>
          </p:cNvPr>
          <p:cNvSpPr txBox="1">
            <a:spLocks noChangeArrowheads="1"/>
          </p:cNvSpPr>
          <p:nvPr/>
        </p:nvSpPr>
        <p:spPr>
          <a:xfrm>
            <a:off x="975618" y="3983982"/>
            <a:ext cx="10214897" cy="28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Assume the length of a packet is 16000 bits.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speed of propagation on each link is 3x10^8 m/sec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Round your answer to two decimals after leading zeros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you compute the end-to-end delay from source to destination taking into account transmission delay and propagation delay? 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Hint: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separately calculate the delay for each link and then get the summation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FFD45F20-CAB1-4CD0-A2BB-33D0CCE31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901" y="810345"/>
            <a:ext cx="6620198" cy="314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13"/>
    </mc:Choice>
    <mc:Fallback xmlns="">
      <p:transition spd="slow" advTm="3721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End-to-end delay - Solution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266CA32C-7D96-1F42-88EE-0CD26A415F37}"/>
              </a:ext>
            </a:extLst>
          </p:cNvPr>
          <p:cNvSpPr txBox="1">
            <a:spLocks noChangeArrowheads="1"/>
          </p:cNvSpPr>
          <p:nvPr/>
        </p:nvSpPr>
        <p:spPr>
          <a:xfrm>
            <a:off x="975618" y="3983982"/>
            <a:ext cx="10987198" cy="28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1 total delay =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16000 bits / 10 Mbps + </a:t>
            </a:r>
            <a:r>
              <a:rPr kumimoji="0" lang="en-GB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1000 m / (3*10^8 m/s)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1.6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2 total delay =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16000 bits / 10 Mbps + 1000 * 10^3 m / (3*10^8 m/s) = 4.9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3 total delay =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16000 bits / 1000 Mbps + 1000 m / (3*10^8 m/s) = 0.0193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total delay = Link 1 total delay + Link 2 total delay + Link 3 total delay 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= 1.6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+ 4.9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+ 0.0193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6.5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FFD45F20-CAB1-4CD0-A2BB-33D0CCE31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901" y="810345"/>
            <a:ext cx="6620198" cy="3149192"/>
          </a:xfrm>
          <a:prstGeom prst="rect">
            <a:avLst/>
          </a:prstGeom>
        </p:spPr>
      </p:pic>
      <p:sp>
        <p:nvSpPr>
          <p:cNvPr id="7" name="Text Box 40">
            <a:extLst>
              <a:ext uri="{FF2B5EF4-FFF2-40B4-BE49-F238E27FC236}">
                <a16:creationId xmlns:a16="http://schemas.microsoft.com/office/drawing/2014/main" id="{DEFD73DF-3039-49EB-BA23-F4D543E02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2" y="4496462"/>
            <a:ext cx="3124638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propagation delay negligible</a:t>
            </a:r>
          </a:p>
        </p:txBody>
      </p:sp>
      <p:sp>
        <p:nvSpPr>
          <p:cNvPr id="8" name="Line 41">
            <a:extLst>
              <a:ext uri="{FF2B5EF4-FFF2-40B4-BE49-F238E27FC236}">
                <a16:creationId xmlns:a16="http://schemas.microsoft.com/office/drawing/2014/main" id="{AFCC9E6C-6E72-49DC-B723-D9A4004A7549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7858063" y="4286265"/>
            <a:ext cx="285749" cy="224499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 type="arrow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886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48"/>
    </mc:Choice>
    <mc:Fallback xmlns="">
      <p:transition spd="slow" advTm="13004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38">
            <a:extLst>
              <a:ext uri="{FF2B5EF4-FFF2-40B4-BE49-F238E27FC236}">
                <a16:creationId xmlns:a16="http://schemas.microsoft.com/office/drawing/2014/main" id="{54E266FC-2C53-E845-810D-72800D812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1406" y="5895672"/>
            <a:ext cx="469144" cy="3154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Line 105">
            <a:extLst>
              <a:ext uri="{FF2B5EF4-FFF2-40B4-BE49-F238E27FC236}">
                <a16:creationId xmlns:a16="http://schemas.microsoft.com/office/drawing/2014/main" id="{BF1773B1-5019-2B4A-BE6A-B8195D8981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1311" y="5996854"/>
            <a:ext cx="639909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49EA779-C782-D646-A376-27962D2DE8E5}"/>
              </a:ext>
            </a:extLst>
          </p:cNvPr>
          <p:cNvGrpSpPr/>
          <p:nvPr/>
        </p:nvGrpSpPr>
        <p:grpSpPr>
          <a:xfrm>
            <a:off x="3109054" y="6043655"/>
            <a:ext cx="860625" cy="398511"/>
            <a:chOff x="7493876" y="2774731"/>
            <a:chExt cx="1481958" cy="894622"/>
          </a:xfrm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051DA911-6679-5545-AC55-97B68D0A590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B387723-AD5A-6B40-86DC-4E06378B6C3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AEAA504-561F-934C-865A-D764D9D4B58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B39429AE-64BE-C648-B108-3B471FFD1A3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109B151A-13E2-DE44-ACE5-AC68DBD136E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EF70FD4D-FD10-ED44-BB61-DD85162EEA3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F03C20EC-4A97-134D-9A10-FFE3DDFF03F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Line 106">
            <a:extLst>
              <a:ext uri="{FF2B5EF4-FFF2-40B4-BE49-F238E27FC236}">
                <a16:creationId xmlns:a16="http://schemas.microsoft.com/office/drawing/2014/main" id="{254FEBFF-881B-E94A-B5B4-5A077C547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6350" y="5980979"/>
            <a:ext cx="67755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Line 108">
            <a:extLst>
              <a:ext uri="{FF2B5EF4-FFF2-40B4-BE49-F238E27FC236}">
                <a16:creationId xmlns:a16="http://schemas.microsoft.com/office/drawing/2014/main" id="{524659AB-C458-864A-B318-E8190017E7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8223" y="5592041"/>
            <a:ext cx="661222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ine 291">
            <a:extLst>
              <a:ext uri="{FF2B5EF4-FFF2-40B4-BE49-F238E27FC236}">
                <a16:creationId xmlns:a16="http://schemas.microsoft.com/office/drawing/2014/main" id="{EB8F889A-4D2D-1B4E-8BFD-EC217EFF6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474" y="6112741"/>
            <a:ext cx="318847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A77B42D-EF91-9343-B8AA-7F791CA6173D}"/>
              </a:ext>
            </a:extLst>
          </p:cNvPr>
          <p:cNvGrpSpPr/>
          <p:nvPr/>
        </p:nvGrpSpPr>
        <p:grpSpPr>
          <a:xfrm>
            <a:off x="3957067" y="5732978"/>
            <a:ext cx="860625" cy="398511"/>
            <a:chOff x="7493876" y="2774731"/>
            <a:chExt cx="1481958" cy="894622"/>
          </a:xfrm>
        </p:grpSpPr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717B3640-CBA8-9D4D-B10E-118D8375828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3DF87D0C-16B9-0242-9434-F058BACF6AF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75F2C4B-EC99-0546-B8BC-E6ABDA1C57C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7AB43264-5575-584F-8FE6-D1C2C13E1C3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99D8A414-A25C-5C43-9BC9-95C40A420EC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B398E537-2A8D-B343-AFFC-0C206FB72B1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8F5B5F4D-A081-8041-8446-B98FF777149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" name="Line 113">
            <a:extLst>
              <a:ext uri="{FF2B5EF4-FFF2-40B4-BE49-F238E27FC236}">
                <a16:creationId xmlns:a16="http://schemas.microsoft.com/office/drawing/2014/main" id="{EEC03E85-460E-344B-B658-EA55A92713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2660" y="6041304"/>
            <a:ext cx="865759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Line 294">
            <a:extLst>
              <a:ext uri="{FF2B5EF4-FFF2-40B4-BE49-F238E27FC236}">
                <a16:creationId xmlns:a16="http://schemas.microsoft.com/office/drawing/2014/main" id="{6AFF4B42-51C0-8447-92BB-FCA57D50B6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7823" y="6303241"/>
            <a:ext cx="487128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EAC493A-EEEF-7C4F-AA98-1801621812D4}"/>
              </a:ext>
            </a:extLst>
          </p:cNvPr>
          <p:cNvGrpSpPr/>
          <p:nvPr/>
        </p:nvGrpSpPr>
        <p:grpSpPr>
          <a:xfrm>
            <a:off x="4985387" y="6073265"/>
            <a:ext cx="860625" cy="398511"/>
            <a:chOff x="7493876" y="2774731"/>
            <a:chExt cx="1481958" cy="894622"/>
          </a:xfrm>
        </p:grpSpPr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7C772A01-ED51-DF4C-9654-6B6278386C2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B003DFE7-C366-8140-9629-CD63DF215ED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F84292C-45D7-D245-AF05-1049328026B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672ECA71-4ED1-A742-8D27-C7DD78E8129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AB422B19-1B67-F744-AB96-3C00EBB25F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64DBC56A-851B-1045-8E18-0E1AE5828A8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687D1E8F-A9D2-414E-B37C-C2A41CFCDB2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“Real” Internet delays and routes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80180" y="1324511"/>
            <a:ext cx="10342830" cy="1885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do “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real” Internet delay &amp; loss look like? 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traceroute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program: provides delay measurement from source to routers along the route to a destination 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 all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i:</a:t>
            </a:r>
          </a:p>
        </p:txBody>
      </p:sp>
      <p:sp>
        <p:nvSpPr>
          <p:cNvPr id="23" name="Line 260">
            <a:extLst>
              <a:ext uri="{FF2B5EF4-FFF2-40B4-BE49-F238E27FC236}">
                <a16:creationId xmlns:a16="http://schemas.microsoft.com/office/drawing/2014/main" id="{146ED7EC-5957-5A4D-8C10-71CB9EFF9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1850" y="6006379"/>
            <a:ext cx="67755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Line 261">
            <a:extLst>
              <a:ext uri="{FF2B5EF4-FFF2-40B4-BE49-F238E27FC236}">
                <a16:creationId xmlns:a16="http://schemas.microsoft.com/office/drawing/2014/main" id="{7F082344-D846-A442-8098-3870FBC04E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0060" y="5952404"/>
            <a:ext cx="777191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ine 292">
            <a:extLst>
              <a:ext uri="{FF2B5EF4-FFF2-40B4-BE49-F238E27FC236}">
                <a16:creationId xmlns:a16="http://schemas.microsoft.com/office/drawing/2014/main" id="{F2A2632A-A659-1B45-9C0A-17E3A73129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0524" y="5699991"/>
            <a:ext cx="318847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Line 295">
            <a:extLst>
              <a:ext uri="{FF2B5EF4-FFF2-40B4-BE49-F238E27FC236}">
                <a16:creationId xmlns:a16="http://schemas.microsoft.com/office/drawing/2014/main" id="{69CE8977-5EAF-2D48-AB87-ABB232029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926" y="5806859"/>
            <a:ext cx="8857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 Box 300">
            <a:extLst>
              <a:ext uri="{FF2B5EF4-FFF2-40B4-BE49-F238E27FC236}">
                <a16:creationId xmlns:a16="http://schemas.microsoft.com/office/drawing/2014/main" id="{A650D718-81E6-C34A-AA06-669C8384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161" y="5665066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sp>
        <p:nvSpPr>
          <p:cNvPr id="30" name="Text Box 302">
            <a:extLst>
              <a:ext uri="{FF2B5EF4-FFF2-40B4-BE49-F238E27FC236}">
                <a16:creationId xmlns:a16="http://schemas.microsoft.com/office/drawing/2014/main" id="{8C2F6269-CD63-DC47-AA5A-D6F6AD85E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524" y="6225454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sp>
        <p:nvSpPr>
          <p:cNvPr id="31" name="Text Box 304">
            <a:extLst>
              <a:ext uri="{FF2B5EF4-FFF2-40B4-BE49-F238E27FC236}">
                <a16:creationId xmlns:a16="http://schemas.microsoft.com/office/drawing/2014/main" id="{43A2AD3C-9D79-9140-BB67-1BE3BD426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700" y="5573542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grpSp>
        <p:nvGrpSpPr>
          <p:cNvPr id="32" name="Group 100">
            <a:extLst>
              <a:ext uri="{FF2B5EF4-FFF2-40B4-BE49-F238E27FC236}">
                <a16:creationId xmlns:a16="http://schemas.microsoft.com/office/drawing/2014/main" id="{1BEC51D1-0886-F14D-B99F-4CA3879860C9}"/>
              </a:ext>
            </a:extLst>
          </p:cNvPr>
          <p:cNvGrpSpPr>
            <a:grpSpLocks/>
          </p:cNvGrpSpPr>
          <p:nvPr/>
        </p:nvGrpSpPr>
        <p:grpSpPr bwMode="auto">
          <a:xfrm>
            <a:off x="1934728" y="5601566"/>
            <a:ext cx="1027081" cy="688975"/>
            <a:chOff x="-44" y="1473"/>
            <a:chExt cx="981" cy="1105"/>
          </a:xfrm>
        </p:grpSpPr>
        <p:pic>
          <p:nvPicPr>
            <p:cNvPr id="33" name="Picture 101" descr="desktop_computer_stylized_medium">
              <a:extLst>
                <a:ext uri="{FF2B5EF4-FFF2-40B4-BE49-F238E27FC236}">
                  <a16:creationId xmlns:a16="http://schemas.microsoft.com/office/drawing/2014/main" id="{C4436358-53EB-1341-B2F7-BBA9BFD86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102">
              <a:extLst>
                <a:ext uri="{FF2B5EF4-FFF2-40B4-BE49-F238E27FC236}">
                  <a16:creationId xmlns:a16="http://schemas.microsoft.com/office/drawing/2014/main" id="{4813CA23-213B-0C4B-B526-D05F84EB96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103">
            <a:extLst>
              <a:ext uri="{FF2B5EF4-FFF2-40B4-BE49-F238E27FC236}">
                <a16:creationId xmlns:a16="http://schemas.microsoft.com/office/drawing/2014/main" id="{838A2555-9382-2A43-A8D2-3F77BF649C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77586" y="5639666"/>
            <a:ext cx="1051754" cy="669925"/>
            <a:chOff x="-44" y="1473"/>
            <a:chExt cx="981" cy="1105"/>
          </a:xfrm>
        </p:grpSpPr>
        <p:pic>
          <p:nvPicPr>
            <p:cNvPr id="42" name="Picture 104" descr="desktop_computer_stylized_medium">
              <a:extLst>
                <a:ext uri="{FF2B5EF4-FFF2-40B4-BE49-F238E27FC236}">
                  <a16:creationId xmlns:a16="http://schemas.microsoft.com/office/drawing/2014/main" id="{99E32CCD-2CED-C441-BCF6-83FBBB7A2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1DE64A0C-778E-0542-AF02-9D5203B331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4" name="Freeform 303">
            <a:extLst>
              <a:ext uri="{FF2B5EF4-FFF2-40B4-BE49-F238E27FC236}">
                <a16:creationId xmlns:a16="http://schemas.microsoft.com/office/drawing/2014/main" id="{D57CFF59-F6AE-0444-8D13-D8E49817EC92}"/>
              </a:ext>
            </a:extLst>
          </p:cNvPr>
          <p:cNvSpPr>
            <a:spLocks/>
          </p:cNvSpPr>
          <p:nvPr/>
        </p:nvSpPr>
        <p:spPr bwMode="auto">
          <a:xfrm>
            <a:off x="2868986" y="5885729"/>
            <a:ext cx="3135331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Freeform 299">
            <a:extLst>
              <a:ext uri="{FF2B5EF4-FFF2-40B4-BE49-F238E27FC236}">
                <a16:creationId xmlns:a16="http://schemas.microsoft.com/office/drawing/2014/main" id="{106F45C5-44D3-EB44-A1DD-18F6304B9226}"/>
              </a:ext>
            </a:extLst>
          </p:cNvPr>
          <p:cNvSpPr>
            <a:spLocks/>
          </p:cNvSpPr>
          <p:nvPr/>
        </p:nvSpPr>
        <p:spPr bwMode="auto">
          <a:xfrm>
            <a:off x="2900736" y="5922241"/>
            <a:ext cx="584553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Freeform 301">
            <a:extLst>
              <a:ext uri="{FF2B5EF4-FFF2-40B4-BE49-F238E27FC236}">
                <a16:creationId xmlns:a16="http://schemas.microsoft.com/office/drawing/2014/main" id="{B0DADD8E-881D-B14F-BA59-384DC3B918B6}"/>
              </a:ext>
            </a:extLst>
          </p:cNvPr>
          <p:cNvSpPr>
            <a:spLocks/>
          </p:cNvSpPr>
          <p:nvPr/>
        </p:nvSpPr>
        <p:spPr bwMode="auto">
          <a:xfrm>
            <a:off x="2894387" y="5836516"/>
            <a:ext cx="1877656" cy="474663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1E1CD52-668E-2940-80F2-B10C4C902272}"/>
              </a:ext>
            </a:extLst>
          </p:cNvPr>
          <p:cNvGrpSpPr/>
          <p:nvPr/>
        </p:nvGrpSpPr>
        <p:grpSpPr>
          <a:xfrm>
            <a:off x="6096000" y="5759050"/>
            <a:ext cx="860625" cy="398511"/>
            <a:chOff x="7493876" y="2774731"/>
            <a:chExt cx="1481958" cy="894622"/>
          </a:xfrm>
        </p:grpSpPr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524447EB-AF2A-A041-9AAF-22AE80BEBBC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02DFC5C8-0F07-0646-B191-3F36D49C234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39560971-B62C-2E4C-935A-836B5526921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E2E046A7-F455-5A48-9F2B-58FE95A5E2B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B411AFE3-7C43-B447-9404-B41B6AD175D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49A557C-1B39-D44A-ABCE-44F29E0A3D1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C47C4949-2773-9643-AB8D-C5F0FC9CD57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0" name="Rectangle 5">
            <a:extLst>
              <a:ext uri="{FF2B5EF4-FFF2-40B4-BE49-F238E27FC236}">
                <a16:creationId xmlns:a16="http://schemas.microsoft.com/office/drawing/2014/main" id="{C45704CB-2C2D-E04A-BF4B-17BB274AE2EB}"/>
              </a:ext>
            </a:extLst>
          </p:cNvPr>
          <p:cNvSpPr txBox="1">
            <a:spLocks noChangeArrowheads="1"/>
          </p:cNvSpPr>
          <p:nvPr/>
        </p:nvSpPr>
        <p:spPr>
          <a:xfrm>
            <a:off x="909932" y="3328626"/>
            <a:ext cx="10342830" cy="20830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sends three packets that will reach router </a:t>
            </a:r>
            <a:r>
              <a:rPr kumimoji="0" lang="en-US" alt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on path towards destination (with time-to-live (TTL) field value of </a:t>
            </a:r>
            <a:r>
              <a:rPr kumimoji="0" lang="en-US" alt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)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router </a:t>
            </a:r>
            <a:r>
              <a:rPr kumimoji="0" lang="en-US" alt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will return packets to sender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sender can reconstruct the route taken by packets flowing from source to destination and determine the round-trip delays to all the intervening routers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42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224"/>
    </mc:Choice>
    <mc:Fallback xmlns="">
      <p:transition spd="slow" advTm="1972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Real Internet delays and routes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Text Box 4">
            <a:extLst>
              <a:ext uri="{FF2B5EF4-FFF2-40B4-BE49-F238E27FC236}">
                <a16:creationId xmlns:a16="http://schemas.microsoft.com/office/drawing/2014/main" id="{7892B7DA-887D-4048-94A0-6C1A0FF21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495" y="2282978"/>
            <a:ext cx="8229600" cy="39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  cs-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gw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(128.119.240.254)  1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2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  border1-rt-fa5-1-0.gw.umass.edu (128.119.3.145)  1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2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cht-vbns.gw.umass.edu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(128.119.3.130)  6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5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5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  jn1-at1-0-0-19.wor.vbns.net (204.147.132.129)  16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11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13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  jn1-so7-0-0-0.wae.vbns.net (204.147.136.136)  21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18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18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abilene-vbns.abilene.ucaid.edu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(198.32.11.9)  22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18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22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7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nycm-wash.abilene.ucaid.edu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(198.32.8.46)  22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22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22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8  62.40.103.253 (62.40.103.253)  104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109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106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9  de2-1.de1.de.geant.net (62.40.96.129)  109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102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104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10  de.fr1.fr.geant.net (62.40.96.50)  113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121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114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  renater-gw.fr1.fr.geant.net (62.40.103.54)  112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114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112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12  nio-n2.cssi.renater.fr (193.51.206.13)  111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114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116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13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nice.cssi.renater.fr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(195.220.98.102)  123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125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124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14  r3t2-nice.cssi.renater.fr (195.220.98.110)  126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126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124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15  eurecom-valbonne.r3t2.ft.net (193.48.50.54)  135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128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133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16  194.214.211.25 (194.214.211.25)  126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128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126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17  * * *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18  * * *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19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fantasia.eurecom.fr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(193.55.113.142)  132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128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136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" name="Text Box 5">
            <a:extLst>
              <a:ext uri="{FF2B5EF4-FFF2-40B4-BE49-F238E27FC236}">
                <a16:creationId xmlns:a16="http://schemas.microsoft.com/office/drawing/2014/main" id="{6BA8008D-6458-AA4E-BF53-C2EE121DA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133" y="1091177"/>
            <a:ext cx="81930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traceroute: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gaia.cs.umass.edu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to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www.eurecom.fr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Text Box 7">
            <a:extLst>
              <a:ext uri="{FF2B5EF4-FFF2-40B4-BE49-F238E27FC236}">
                <a16:creationId xmlns:a16="http://schemas.microsoft.com/office/drawing/2014/main" id="{7FD28BA9-B712-134B-86AC-CFCC39EB2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162" y="1596610"/>
            <a:ext cx="5937250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delay measurements from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gaia.cs.umass.edu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cs-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gw.cs.umass.edu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" name="Line 8">
            <a:extLst>
              <a:ext uri="{FF2B5EF4-FFF2-40B4-BE49-F238E27FC236}">
                <a16:creationId xmlns:a16="http://schemas.microsoft.com/office/drawing/2014/main" id="{F1026D73-2E6E-CF45-8EF3-ADEA186C5F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0508" y="1909915"/>
            <a:ext cx="671512" cy="4127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Line 9">
            <a:extLst>
              <a:ext uri="{FF2B5EF4-FFF2-40B4-BE49-F238E27FC236}">
                <a16:creationId xmlns:a16="http://schemas.microsoft.com/office/drawing/2014/main" id="{2DB0FD1B-3421-FB44-A67B-6CAF879C89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70258" y="1898803"/>
            <a:ext cx="139700" cy="4048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Line 10">
            <a:extLst>
              <a:ext uri="{FF2B5EF4-FFF2-40B4-BE49-F238E27FC236}">
                <a16:creationId xmlns:a16="http://schemas.microsoft.com/office/drawing/2014/main" id="{B675A34D-78B1-1642-8329-2219BE4346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195" y="1908328"/>
            <a:ext cx="366713" cy="3905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Text Box 12">
            <a:extLst>
              <a:ext uri="{FF2B5EF4-FFF2-40B4-BE49-F238E27FC236}">
                <a16:creationId xmlns:a16="http://schemas.microsoft.com/office/drawing/2014/main" id="{417C0065-CF59-F04B-A2B4-24B98D2D9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403" y="5464534"/>
            <a:ext cx="62865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* means no response (probe lost, router not replying)</a:t>
            </a:r>
          </a:p>
        </p:txBody>
      </p:sp>
      <p:sp>
        <p:nvSpPr>
          <p:cNvPr id="77" name="Freeform 14">
            <a:extLst>
              <a:ext uri="{FF2B5EF4-FFF2-40B4-BE49-F238E27FC236}">
                <a16:creationId xmlns:a16="http://schemas.microsoft.com/office/drawing/2014/main" id="{D3347813-BBD3-9B4D-B4C4-CAF563726A82}"/>
              </a:ext>
            </a:extLst>
          </p:cNvPr>
          <p:cNvSpPr>
            <a:spLocks/>
          </p:cNvSpPr>
          <p:nvPr/>
        </p:nvSpPr>
        <p:spPr bwMode="auto">
          <a:xfrm>
            <a:off x="7051470" y="3595840"/>
            <a:ext cx="1012825" cy="246063"/>
          </a:xfrm>
          <a:custGeom>
            <a:avLst/>
            <a:gdLst>
              <a:gd name="T0" fmla="*/ 2147483647 w 638"/>
              <a:gd name="T1" fmla="*/ 0 h 155"/>
              <a:gd name="T2" fmla="*/ 2147483647 w 638"/>
              <a:gd name="T3" fmla="*/ 2147483647 h 155"/>
              <a:gd name="T4" fmla="*/ 2147483647 w 638"/>
              <a:gd name="T5" fmla="*/ 2147483647 h 155"/>
              <a:gd name="T6" fmla="*/ 2147483647 w 638"/>
              <a:gd name="T7" fmla="*/ 2147483647 h 155"/>
              <a:gd name="T8" fmla="*/ 0 w 638"/>
              <a:gd name="T9" fmla="*/ 2147483647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8"/>
              <a:gd name="T16" fmla="*/ 0 h 155"/>
              <a:gd name="T17" fmla="*/ 638 w 638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8" h="155">
                <a:moveTo>
                  <a:pt x="593" y="0"/>
                </a:moveTo>
                <a:cubicBezTo>
                  <a:pt x="607" y="9"/>
                  <a:pt x="621" y="18"/>
                  <a:pt x="623" y="38"/>
                </a:cubicBezTo>
                <a:cubicBezTo>
                  <a:pt x="625" y="58"/>
                  <a:pt x="638" y="104"/>
                  <a:pt x="608" y="123"/>
                </a:cubicBezTo>
                <a:cubicBezTo>
                  <a:pt x="578" y="142"/>
                  <a:pt x="547" y="153"/>
                  <a:pt x="446" y="154"/>
                </a:cubicBezTo>
                <a:cubicBezTo>
                  <a:pt x="345" y="155"/>
                  <a:pt x="72" y="133"/>
                  <a:pt x="0" y="130"/>
                </a:cubicBez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 Box 15">
            <a:extLst>
              <a:ext uri="{FF2B5EF4-FFF2-40B4-BE49-F238E27FC236}">
                <a16:creationId xmlns:a16="http://schemas.microsoft.com/office/drawing/2014/main" id="{36225CEE-E8B5-D342-87EF-CF5AADE63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045" y="3381528"/>
            <a:ext cx="274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trans-oceanic link</a:t>
            </a:r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3C3101AA-04AC-604D-B1DD-586ADCDA2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9566" y="2305498"/>
            <a:ext cx="4086092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delay measurements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border1-rt-fa5-1-0.gw.umass.edu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144341-821E-C445-8967-E53F584FFF2F}"/>
              </a:ext>
            </a:extLst>
          </p:cNvPr>
          <p:cNvCxnSpPr/>
          <p:nvPr/>
        </p:nvCxnSpPr>
        <p:spPr>
          <a:xfrm flipH="1">
            <a:off x="8136140" y="2591761"/>
            <a:ext cx="73896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945742-6EAA-EB4A-8286-39E218644BBB}"/>
              </a:ext>
            </a:extLst>
          </p:cNvPr>
          <p:cNvCxnSpPr>
            <a:cxnSpLocks/>
          </p:cNvCxnSpPr>
          <p:nvPr/>
        </p:nvCxnSpPr>
        <p:spPr>
          <a:xfrm flipH="1">
            <a:off x="2464209" y="5590849"/>
            <a:ext cx="1007194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6CE76B-0913-694C-A88F-94E62A67C5D4}"/>
              </a:ext>
            </a:extLst>
          </p:cNvPr>
          <p:cNvCxnSpPr>
            <a:cxnSpLocks/>
          </p:cNvCxnSpPr>
          <p:nvPr/>
        </p:nvCxnSpPr>
        <p:spPr>
          <a:xfrm flipH="1">
            <a:off x="5102020" y="1908328"/>
            <a:ext cx="512012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7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207"/>
    </mc:Choice>
    <mc:Fallback xmlns="">
      <p:transition spd="slow" advTm="7220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93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Real Internet delays and routes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059B2873-B2B8-4E72-A334-E39979EA15FC}"/>
              </a:ext>
            </a:extLst>
          </p:cNvPr>
          <p:cNvSpPr txBox="1">
            <a:spLocks noChangeArrowheads="1"/>
          </p:cNvSpPr>
          <p:nvPr/>
        </p:nvSpPr>
        <p:spPr>
          <a:xfrm>
            <a:off x="376319" y="1040265"/>
            <a:ext cx="11586497" cy="5055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Traceroute command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Windows: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tracert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Mac OS: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traceroute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lang="en-GB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0175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detailed instructions on how to use traceroute commands can be found in the uploaded tutorial in the Tutorials section on Moodle. </a:t>
            </a:r>
          </a:p>
        </p:txBody>
      </p:sp>
    </p:spTree>
    <p:extLst>
      <p:ext uri="{BB962C8B-B14F-4D97-AF65-F5344CB8AC3E}">
        <p14:creationId xmlns:p14="http://schemas.microsoft.com/office/powerpoint/2010/main" val="283181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67"/>
    </mc:Choice>
    <mc:Fallback xmlns="">
      <p:transition spd="slow" advTm="1916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5.5|16.6|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4.7|13.5|15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6|99.9|2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6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1982</Words>
  <Application>Microsoft Office PowerPoint</Application>
  <PresentationFormat>Widescreen</PresentationFormat>
  <Paragraphs>223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1_Office Theme</vt:lpstr>
      <vt:lpstr>Packet delay - Solution</vt:lpstr>
      <vt:lpstr>Caravan analogy</vt:lpstr>
      <vt:lpstr>Caravan analogy</vt:lpstr>
      <vt:lpstr>End-to-end delay</vt:lpstr>
      <vt:lpstr>End-to-end delay - Quiz</vt:lpstr>
      <vt:lpstr>End-to-end delay - Solution</vt:lpstr>
      <vt:lpstr>“Real” Internet delays and routes</vt:lpstr>
      <vt:lpstr>Real Internet delays and routes</vt:lpstr>
      <vt:lpstr>Real Internet delays and routes</vt:lpstr>
      <vt:lpstr>Packet loss overview</vt:lpstr>
      <vt:lpstr>Queuing delay and packet loss</vt:lpstr>
      <vt:lpstr>Queuing delay and packet loss</vt:lpstr>
      <vt:lpstr>Queuing delay and packet loss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delay - Solution</dc:title>
  <dc:creator>yu wenjuan</dc:creator>
  <cp:lastModifiedBy>Azhar Iqbal</cp:lastModifiedBy>
  <cp:revision>3</cp:revision>
  <dcterms:created xsi:type="dcterms:W3CDTF">2020-09-13T18:57:31Z</dcterms:created>
  <dcterms:modified xsi:type="dcterms:W3CDTF">2022-09-06T07:17:21Z</dcterms:modified>
</cp:coreProperties>
</file>