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045" r:id="rId3"/>
    <p:sldId id="1056" r:id="rId5"/>
    <p:sldId id="1057" r:id="rId6"/>
    <p:sldId id="1058" r:id="rId7"/>
    <p:sldId id="1059" r:id="rId8"/>
    <p:sldId id="1060" r:id="rId9"/>
    <p:sldId id="1040" r:id="rId10"/>
    <p:sldId id="1046" r:id="rId11"/>
    <p:sldId id="373" r:id="rId12"/>
    <p:sldId id="1085" r:id="rId13"/>
    <p:sldId id="1083" r:id="rId14"/>
    <p:sldId id="1086" r:id="rId15"/>
    <p:sldId id="1037" r:id="rId16"/>
    <p:sldId id="1038" r:id="rId17"/>
    <p:sldId id="1061" r:id="rId18"/>
    <p:sldId id="1062" r:id="rId19"/>
    <p:sldId id="1052" r:id="rId20"/>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3279" autoAdjust="0"/>
  </p:normalViewPr>
  <p:slideViewPr>
    <p:cSldViewPr snapToGrid="0">
      <p:cViewPr varScale="1">
        <p:scale>
          <a:sx n="57" d="100"/>
          <a:sy n="57"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DB4D5-9FCE-47FC-BDC7-2E266C8386C3}"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FFA1-DE05-4F9A-AEC3-022B15C6D969}"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services that a layer offers to the layer above is called service model of a layer. Just as in</a:t>
            </a:r>
            <a:endParaRPr lang="en-GB" dirty="0"/>
          </a:p>
          <a:p>
            <a:r>
              <a:rPr lang="en-GB" dirty="0"/>
              <a:t>the case of our letter delivery example, each layer provides its service by (1) performing certain actions within</a:t>
            </a:r>
            <a:endParaRPr lang="en-GB" dirty="0"/>
          </a:p>
          <a:p>
            <a:r>
              <a:rPr lang="en-GB" dirty="0"/>
              <a:t>that layer and by (2) using the services of the layer directly below it. </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a:ea typeface="MS PGothic" panose="020B0600070205080204" pitchFamily="34" charset="-128"/>
              </a:rPr>
              <a:t>The recommended book is really a good one. It covers all the content that we teach in this course. I suggest you read it if there are something that you don’t understand after you listened to the lectures. </a:t>
            </a:r>
            <a:endParaRPr lang="en-US" altLang="x-none" dirty="0">
              <a:ea typeface="MS PGothic" panose="020B0600070205080204" pitchFamily="34"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b="0" i="0" u="none" strike="noStrike" kern="1200" dirty="0">
                <a:solidFill>
                  <a:schemeClr val="tx1"/>
                </a:solidFill>
                <a:effectLst/>
                <a:latin typeface="+mn-lt"/>
                <a:ea typeface="+mn-ea"/>
                <a:cs typeface="+mn-cs"/>
              </a:rPr>
              <a:t>It is important to understand that when data is sent, it gets passed down the stack and each layer adds its own header. At the receiver side, the headers get stripped off one at a time, layer by layer, as the data is sent back up to the Application layer.</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4027"/>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4000">
                <a:latin typeface="+mj-lt"/>
              </a:defRPr>
            </a:lvl1pPr>
          </a:lstStyle>
          <a:p>
            <a:r>
              <a:rPr lang="en-US" dirty="0"/>
              <a:t>Click to edit Master title style</a:t>
            </a:r>
            <a:endParaRPr lang="en-US" dirty="0"/>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lt"/>
              </a:defRPr>
            </a:lvl1p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lt"/>
              </a:defRPr>
            </a:lvl1pPr>
          </a:lstStyle>
          <a:p>
            <a:r>
              <a:rPr lang="en-US" dirty="0"/>
              <a:t>Click to edit Master title style</a:t>
            </a:r>
            <a:endParaRPr lang="en-US" dirty="0"/>
          </a:p>
        </p:txBody>
      </p:sp>
      <p:sp>
        <p:nvSpPr>
          <p:cNvPr id="8"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panose="020B0604020202020204"/>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3000" indent="-228600"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200" indent="-228600"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400" indent="-228600"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endParaRPr lang="en-GB" dirty="0"/>
          </a:p>
        </p:txBody>
      </p:sp>
      <p:sp>
        <p:nvSpPr>
          <p:cNvPr id="6" name="Title 1"/>
          <p:cNvSpPr>
            <a:spLocks noGrp="1"/>
          </p:cNvSpPr>
          <p:nvPr>
            <p:ph type="ctrTitle"/>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4"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8" name="Text Placeholder 7"/>
          <p:cNvSpPr>
            <a:spLocks noGrp="1"/>
          </p:cNvSpPr>
          <p:nvPr>
            <p:ph type="body" sz="quarter" idx="14"/>
          </p:nvPr>
        </p:nvSpPr>
        <p:spPr>
          <a:xfrm>
            <a:off x="527053" y="1844676"/>
            <a:ext cx="7201129"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US" dirty="0"/>
          </a:p>
        </p:txBody>
      </p:sp>
      <p:sp>
        <p:nvSpPr>
          <p:cNvPr id="5"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ctr" defTabSz="914400" rtl="0" eaLnBrk="1" latinLnBrk="0" hangingPunct="1">
        <a:lnSpc>
          <a:spcPct val="90000"/>
        </a:lnSpc>
        <a:spcBef>
          <a:spcPct val="0"/>
        </a:spcBef>
        <a:buNone/>
        <a:defRPr sz="40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hyperlink" Target="https://en.wikipedia.org/wiki/Internet_protocol_suite#OSI_and_TCP.2FIP_layering_differences"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stack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655" marR="0" lvl="0" indent="-287655"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application: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supporting network applications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IMAP, SMTP, HTTP</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87655" marR="0" lvl="0" indent="-287655"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transport: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process-process data transfer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TCP, UDP</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87655" marR="0" lvl="0" indent="-287655"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network: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routing of datagrams from source to destination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IP, routing protocols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87655" marR="0" lvl="0" indent="-287655"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link: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data transfer between neighboring  network elements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Ethernet, 802.11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Arial" panose="020B0604020202020204" pitchFamily="34" charset="0"/>
                <a:cs typeface="+mn-cs"/>
              </a:rPr>
              <a:t>WiFi</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DOCSIS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287655" marR="0" lvl="0" indent="-287655"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physical: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move bits from one node to the next </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8878"/>
    </mc:Choice>
    <mc:Fallback>
      <p:transition spd="slow" advTm="688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Brace 3"/>
          <p:cNvSpPr/>
          <p:nvPr/>
        </p:nvSpPr>
        <p:spPr>
          <a:xfrm>
            <a:off x="7346521" y="2049440"/>
            <a:ext cx="2019869" cy="4351361"/>
          </a:xfrm>
          <a:prstGeom prst="leftBrace">
            <a:avLst>
              <a:gd name="adj1" fmla="val 7591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Left Brace 4"/>
          <p:cNvSpPr/>
          <p:nvPr/>
        </p:nvSpPr>
        <p:spPr>
          <a:xfrm rot="10800000">
            <a:off x="2891050" y="2049440"/>
            <a:ext cx="2019869" cy="4351361"/>
          </a:xfrm>
          <a:prstGeom prst="leftBrace">
            <a:avLst>
              <a:gd name="adj1" fmla="val 7591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p:cNvSpPr/>
          <p:nvPr/>
        </p:nvSpPr>
        <p:spPr>
          <a:xfrm>
            <a:off x="2738650" y="6400800"/>
            <a:ext cx="6755642" cy="341194"/>
          </a:xfrm>
          <a:prstGeom prst="rect">
            <a:avLst/>
          </a:prstGeom>
          <a:solidFill>
            <a:schemeClr val="accent5">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2738650" y="1708245"/>
            <a:ext cx="6755642" cy="341194"/>
          </a:xfrm>
          <a:prstGeom prst="rect">
            <a:avLst/>
          </a:prstGeom>
          <a:solidFill>
            <a:schemeClr val="accent5">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p:cNvCxnSpPr/>
          <p:nvPr/>
        </p:nvCxnSpPr>
        <p:spPr>
          <a:xfrm>
            <a:off x="3824161" y="2784143"/>
            <a:ext cx="457323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72282" y="3728114"/>
            <a:ext cx="411793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58634" y="4753970"/>
            <a:ext cx="414480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37809" y="5652447"/>
            <a:ext cx="457323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55553" y="3994287"/>
            <a:ext cx="710452"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IPv4</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p:cNvSpPr txBox="1"/>
          <p:nvPr/>
        </p:nvSpPr>
        <p:spPr>
          <a:xfrm>
            <a:off x="5073894" y="3027570"/>
            <a:ext cx="2073773"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TCP, UDP, ICMP</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p:cNvSpPr txBox="1"/>
          <p:nvPr/>
        </p:nvSpPr>
        <p:spPr>
          <a:xfrm>
            <a:off x="4093207" y="2197331"/>
            <a:ext cx="403514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HTTP, FTP, RTP, IMAP, Jabber,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p:cNvSpPr txBox="1"/>
          <p:nvPr/>
        </p:nvSpPr>
        <p:spPr>
          <a:xfrm>
            <a:off x="4196858" y="4967826"/>
            <a:ext cx="3827843"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Ethernet, 802.11x, DOCSIS,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p:cNvSpPr txBox="1"/>
          <p:nvPr/>
        </p:nvSpPr>
        <p:spPr>
          <a:xfrm>
            <a:off x="3923129" y="5816263"/>
            <a:ext cx="437530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Fiber, Coax, Twisted Pair, Radio,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Up Arrow 31"/>
          <p:cNvSpPr/>
          <p:nvPr/>
        </p:nvSpPr>
        <p:spPr>
          <a:xfrm rot="4566424">
            <a:off x="2432406" y="2097006"/>
            <a:ext cx="1046338" cy="1211483"/>
          </a:xfrm>
          <a:prstGeom prst="upArrow">
            <a:avLst/>
          </a:prstGeom>
          <a:solidFill>
            <a:schemeClr val="accent2">
              <a:lumMod val="60000"/>
              <a:lumOff val="40000"/>
            </a:schemeClr>
          </a:solid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Up Arrow 32"/>
          <p:cNvSpPr/>
          <p:nvPr/>
        </p:nvSpPr>
        <p:spPr>
          <a:xfrm rot="6300000">
            <a:off x="2425538" y="5132940"/>
            <a:ext cx="1046338" cy="1211483"/>
          </a:xfrm>
          <a:prstGeom prst="upArrow">
            <a:avLst/>
          </a:prstGeom>
          <a:solidFill>
            <a:schemeClr val="accent2">
              <a:lumMod val="60000"/>
              <a:lumOff val="40000"/>
            </a:schemeClr>
          </a:solid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Up Arrow 33"/>
          <p:cNvSpPr/>
          <p:nvPr/>
        </p:nvSpPr>
        <p:spPr>
          <a:xfrm rot="5400000">
            <a:off x="2540304" y="2652660"/>
            <a:ext cx="1046338" cy="1211483"/>
          </a:xfrm>
          <a:prstGeom prst="upArrow">
            <a:avLst/>
          </a:prstGeom>
          <a:solidFill>
            <a:schemeClr val="accent2">
              <a:lumMod val="60000"/>
              <a:lumOff val="40000"/>
            </a:schemeClr>
          </a:solid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Up Arrow 34"/>
          <p:cNvSpPr/>
          <p:nvPr/>
        </p:nvSpPr>
        <p:spPr>
          <a:xfrm rot="5400000">
            <a:off x="2528833" y="4609771"/>
            <a:ext cx="1046338" cy="1211483"/>
          </a:xfrm>
          <a:prstGeom prst="upArrow">
            <a:avLst/>
          </a:prstGeom>
          <a:solidFill>
            <a:schemeClr val="accent2">
              <a:lumMod val="60000"/>
              <a:lumOff val="40000"/>
            </a:schemeClr>
          </a:solid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Up Arrow 35"/>
          <p:cNvSpPr/>
          <p:nvPr/>
        </p:nvSpPr>
        <p:spPr>
          <a:xfrm rot="5400000">
            <a:off x="2902657" y="3634116"/>
            <a:ext cx="1046338" cy="1211483"/>
          </a:xfrm>
          <a:prstGeom prst="upArrow">
            <a:avLst/>
          </a:prstGeom>
          <a:solidFill>
            <a:schemeClr val="accent2">
              <a:lumMod val="60000"/>
              <a:lumOff val="40000"/>
            </a:schemeClr>
          </a:solid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p:cNvSpPr/>
          <p:nvPr/>
        </p:nvSpPr>
        <p:spPr>
          <a:xfrm>
            <a:off x="2218990" y="3344568"/>
            <a:ext cx="7824096" cy="1532569"/>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marL="457200" marR="0" lvl="0" indent="-457200"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There is just one network-layer protocol, IP.</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The “narrow waist” facilitates interoperability.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p:cNvSpPr txBox="1"/>
          <p:nvPr/>
        </p:nvSpPr>
        <p:spPr>
          <a:xfrm>
            <a:off x="825267" y="291947"/>
            <a:ext cx="10515600" cy="894622"/>
          </a:xfrm>
          <a:prstGeom prst="rect">
            <a:avLst/>
          </a:prstGeom>
        </p:spPr>
        <p:txBody>
          <a:bodyPr vert="horz" lIns="91440" tIns="45720" rIns="91440" bIns="45720" rtlCol="0" anchor="ctr">
            <a:normAutofit/>
          </a:bodyPr>
          <a:lstStyle>
            <a:lvl1pPr algn="l" defTabSz="914400" rtl="0" eaLnBrk="1" latinLnBrk="0" hangingPunct="1">
              <a:lnSpc>
                <a:spcPts val="3500"/>
              </a:lnSpc>
              <a:spcBef>
                <a:spcPct val="0"/>
              </a:spcBef>
              <a:buNone/>
              <a:defRPr sz="3600" b="1" kern="1200">
                <a:solidFill>
                  <a:srgbClr val="B5121B"/>
                </a:solidFill>
                <a:latin typeface="+mj-lt"/>
                <a:ea typeface="+mj-ea"/>
                <a:cs typeface="+mj-cs"/>
              </a:defRPr>
            </a:lvl1pPr>
          </a:lstStyle>
          <a:p>
            <a:pPr marL="0" marR="0" lvl="0" indent="0" algn="ctr" defTabSz="914400" rtl="0" eaLnBrk="1" fontAlgn="auto" latinLnBrk="0" hangingPunct="1">
              <a:lnSpc>
                <a:spcPts val="3500"/>
              </a:lnSpc>
              <a:spcBef>
                <a:spcPct val="0"/>
              </a:spcBef>
              <a:spcAft>
                <a:spcPts val="0"/>
              </a:spcAft>
              <a:buClrTx/>
              <a:buSzTx/>
              <a:buFontTx/>
              <a:buNone/>
              <a:defRPr/>
            </a:pPr>
            <a:r>
              <a:rPr kumimoji="0" lang="en-US" altLang="en-US" sz="4400" b="1"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The Internet Hourglass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22" name="Rectangle 21"/>
          <p:cNvSpPr/>
          <p:nvPr/>
        </p:nvSpPr>
        <p:spPr>
          <a:xfrm>
            <a:off x="1561926" y="2571114"/>
            <a:ext cx="9033641" cy="3245149"/>
          </a:xfrm>
          <a:prstGeom prst="rect">
            <a:avLst/>
          </a:prstGeom>
          <a:solidFill>
            <a:schemeClr val="accent5"/>
          </a:solidFill>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prstClr val="white"/>
              </a:buClr>
              <a:buSzTx/>
              <a:buFontTx/>
              <a:buNone/>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Single Internet-layer module (IP): </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Allows arbitrary networks to interoperate </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Any network technology that supports IP can exchange packets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Allows applications to function on all networks</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Applications that can run on IP can use any network</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Supports simultaneous innovations above and below IP </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But changing IP itself, i.e., IPv6, is very hard</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1630"/>
    </mc:Choice>
    <mc:Fallback>
      <p:transition spd="slow" advTm="716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anim calcmode="lin" valueType="num">
                                      <p:cBhvr>
                                        <p:cTn id="15" dur="500" fill="hold"/>
                                        <p:tgtEl>
                                          <p:spTgt spid="18"/>
                                        </p:tgtEl>
                                        <p:attrNameLst>
                                          <p:attrName>ppt_x</p:attrName>
                                        </p:attrNameLst>
                                      </p:cBhvr>
                                      <p:tavLst>
                                        <p:tav tm="0">
                                          <p:val>
                                            <p:strVal val="#ppt_x"/>
                                          </p:val>
                                        </p:tav>
                                        <p:tav tm="100000">
                                          <p:val>
                                            <p:strVal val="#ppt_x"/>
                                          </p:val>
                                        </p:tav>
                                      </p:tavLst>
                                    </p:anim>
                                    <p:anim calcmode="lin" valueType="num">
                                      <p:cBhvr>
                                        <p:cTn id="1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500"/>
                                        <p:tgtEl>
                                          <p:spTgt spid="17"/>
                                        </p:tgtEl>
                                      </p:cBhvr>
                                    </p:animEffect>
                                    <p:anim calcmode="lin" valueType="num">
                                      <p:cBhvr>
                                        <p:cTn id="21" dur="500"/>
                                        <p:tgtEl>
                                          <p:spTgt spid="17"/>
                                        </p:tgtEl>
                                        <p:attrNameLst>
                                          <p:attrName>ppt_x</p:attrName>
                                        </p:attrNameLst>
                                      </p:cBhvr>
                                      <p:tavLst>
                                        <p:tav tm="0">
                                          <p:val>
                                            <p:strVal val="ppt_x"/>
                                          </p:val>
                                        </p:tav>
                                        <p:tav tm="100000">
                                          <p:val>
                                            <p:strVal val="ppt_x"/>
                                          </p:val>
                                        </p:tav>
                                      </p:tavLst>
                                    </p:anim>
                                    <p:anim calcmode="lin" valueType="num">
                                      <p:cBhvr>
                                        <p:cTn id="22" dur="500"/>
                                        <p:tgtEl>
                                          <p:spTgt spid="17"/>
                                        </p:tgtEl>
                                        <p:attrNameLst>
                                          <p:attrName>ppt_y</p:attrName>
                                        </p:attrNameLst>
                                      </p:cBhvr>
                                      <p:tavLst>
                                        <p:tav tm="0">
                                          <p:val>
                                            <p:strVal val="ppt_y"/>
                                          </p:val>
                                        </p:tav>
                                        <p:tav tm="100000">
                                          <p:val>
                                            <p:strVal val="ppt_y+.1"/>
                                          </p:val>
                                        </p:tav>
                                      </p:tavLst>
                                    </p:anim>
                                    <p:set>
                                      <p:cBhvr>
                                        <p:cTn id="23" dur="1" fill="hold">
                                          <p:stCondLst>
                                            <p:cond delay="499"/>
                                          </p:stCondLst>
                                        </p:cTn>
                                        <p:tgtEl>
                                          <p:spTgt spid="17"/>
                                        </p:tgtEl>
                                        <p:attrNameLst>
                                          <p:attrName>style.visibility</p:attrName>
                                        </p:attrNameLst>
                                      </p:cBhvr>
                                      <p:to>
                                        <p:strVal val="hidden"/>
                                      </p:to>
                                    </p:set>
                                  </p:childTnLst>
                                </p:cTn>
                              </p:par>
                              <p:par>
                                <p:cTn id="24" presetID="42" presetClass="exit" presetSubtype="0" fill="hold" grpId="1" nodeType="withEffect">
                                  <p:stCondLst>
                                    <p:cond delay="0"/>
                                  </p:stCondLst>
                                  <p:childTnLst>
                                    <p:animEffect transition="out" filter="fade">
                                      <p:cBhvr>
                                        <p:cTn id="25" dur="500"/>
                                        <p:tgtEl>
                                          <p:spTgt spid="18"/>
                                        </p:tgtEl>
                                      </p:cBhvr>
                                    </p:animEffect>
                                    <p:anim calcmode="lin" valueType="num">
                                      <p:cBhvr>
                                        <p:cTn id="26" dur="500"/>
                                        <p:tgtEl>
                                          <p:spTgt spid="18"/>
                                        </p:tgtEl>
                                        <p:attrNameLst>
                                          <p:attrName>ppt_x</p:attrName>
                                        </p:attrNameLst>
                                      </p:cBhvr>
                                      <p:tavLst>
                                        <p:tav tm="0">
                                          <p:val>
                                            <p:strVal val="ppt_x"/>
                                          </p:val>
                                        </p:tav>
                                        <p:tav tm="100000">
                                          <p:val>
                                            <p:strVal val="ppt_x"/>
                                          </p:val>
                                        </p:tav>
                                      </p:tavLst>
                                    </p:anim>
                                    <p:anim calcmode="lin" valueType="num">
                                      <p:cBhvr>
                                        <p:cTn id="27" dur="500"/>
                                        <p:tgtEl>
                                          <p:spTgt spid="18"/>
                                        </p:tgtEl>
                                        <p:attrNameLst>
                                          <p:attrName>ppt_y</p:attrName>
                                        </p:attrNameLst>
                                      </p:cBhvr>
                                      <p:tavLst>
                                        <p:tav tm="0">
                                          <p:val>
                                            <p:strVal val="ppt_y"/>
                                          </p:val>
                                        </p:tav>
                                        <p:tav tm="100000">
                                          <p:val>
                                            <p:strVal val="ppt_y+.1"/>
                                          </p:val>
                                        </p:tav>
                                      </p:tavLst>
                                    </p:anim>
                                    <p:set>
                                      <p:cBhvr>
                                        <p:cTn id="28" dur="1" fill="hold">
                                          <p:stCondLst>
                                            <p:cond delay="499"/>
                                          </p:stCondLst>
                                        </p:cTn>
                                        <p:tgtEl>
                                          <p:spTgt spid="18"/>
                                        </p:tgtEl>
                                        <p:attrNameLst>
                                          <p:attrName>style.visibility</p:attrName>
                                        </p:attrNameLst>
                                      </p:cBhvr>
                                      <p:to>
                                        <p:strVal val="hidden"/>
                                      </p:to>
                                    </p:se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anim calcmode="lin" valueType="num">
                                      <p:cBhvr>
                                        <p:cTn id="33" dur="500" fill="hold"/>
                                        <p:tgtEl>
                                          <p:spTgt spid="19"/>
                                        </p:tgtEl>
                                        <p:attrNameLst>
                                          <p:attrName>ppt_x</p:attrName>
                                        </p:attrNameLst>
                                      </p:cBhvr>
                                      <p:tavLst>
                                        <p:tav tm="0">
                                          <p:val>
                                            <p:strVal val="#ppt_x"/>
                                          </p:val>
                                        </p:tav>
                                        <p:tav tm="100000">
                                          <p:val>
                                            <p:strVal val="#ppt_x"/>
                                          </p:val>
                                        </p:tav>
                                      </p:tavLst>
                                    </p:anim>
                                    <p:anim calcmode="lin" valueType="num">
                                      <p:cBhvr>
                                        <p:cTn id="34" dur="5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grpId="1" nodeType="clickEffect">
                                  <p:stCondLst>
                                    <p:cond delay="0"/>
                                  </p:stCondLst>
                                  <p:childTnLst>
                                    <p:animEffect transition="out" filter="fade">
                                      <p:cBhvr>
                                        <p:cTn id="43" dur="500"/>
                                        <p:tgtEl>
                                          <p:spTgt spid="19"/>
                                        </p:tgtEl>
                                      </p:cBhvr>
                                    </p:animEffect>
                                    <p:anim calcmode="lin" valueType="num">
                                      <p:cBhvr>
                                        <p:cTn id="44" dur="500"/>
                                        <p:tgtEl>
                                          <p:spTgt spid="19"/>
                                        </p:tgtEl>
                                        <p:attrNameLst>
                                          <p:attrName>ppt_x</p:attrName>
                                        </p:attrNameLst>
                                      </p:cBhvr>
                                      <p:tavLst>
                                        <p:tav tm="0">
                                          <p:val>
                                            <p:strVal val="ppt_x"/>
                                          </p:val>
                                        </p:tav>
                                        <p:tav tm="100000">
                                          <p:val>
                                            <p:strVal val="ppt_x"/>
                                          </p:val>
                                        </p:tav>
                                      </p:tavLst>
                                    </p:anim>
                                    <p:anim calcmode="lin" valueType="num">
                                      <p:cBhvr>
                                        <p:cTn id="45" dur="500"/>
                                        <p:tgtEl>
                                          <p:spTgt spid="19"/>
                                        </p:tgtEl>
                                        <p:attrNameLst>
                                          <p:attrName>ppt_y</p:attrName>
                                        </p:attrNameLst>
                                      </p:cBhvr>
                                      <p:tavLst>
                                        <p:tav tm="0">
                                          <p:val>
                                            <p:strVal val="ppt_y"/>
                                          </p:val>
                                        </p:tav>
                                        <p:tav tm="100000">
                                          <p:val>
                                            <p:strVal val="ppt_y+.1"/>
                                          </p:val>
                                        </p:tav>
                                      </p:tavLst>
                                    </p:anim>
                                    <p:set>
                                      <p:cBhvr>
                                        <p:cTn id="46" dur="1" fill="hold">
                                          <p:stCondLst>
                                            <p:cond delay="499"/>
                                          </p:stCondLst>
                                        </p:cTn>
                                        <p:tgtEl>
                                          <p:spTgt spid="19"/>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500"/>
                                        <p:tgtEl>
                                          <p:spTgt spid="20"/>
                                        </p:tgtEl>
                                      </p:cBhvr>
                                    </p:animEffect>
                                    <p:anim calcmode="lin" valueType="num">
                                      <p:cBhvr>
                                        <p:cTn id="49" dur="500"/>
                                        <p:tgtEl>
                                          <p:spTgt spid="20"/>
                                        </p:tgtEl>
                                        <p:attrNameLst>
                                          <p:attrName>ppt_x</p:attrName>
                                        </p:attrNameLst>
                                      </p:cBhvr>
                                      <p:tavLst>
                                        <p:tav tm="0">
                                          <p:val>
                                            <p:strVal val="ppt_x"/>
                                          </p:val>
                                        </p:tav>
                                        <p:tav tm="100000">
                                          <p:val>
                                            <p:strVal val="ppt_x"/>
                                          </p:val>
                                        </p:tav>
                                      </p:tavLst>
                                    </p:anim>
                                    <p:anim calcmode="lin" valueType="num">
                                      <p:cBhvr>
                                        <p:cTn id="50" dur="500"/>
                                        <p:tgtEl>
                                          <p:spTgt spid="20"/>
                                        </p:tgtEl>
                                        <p:attrNameLst>
                                          <p:attrName>ppt_y</p:attrName>
                                        </p:attrNameLst>
                                      </p:cBhvr>
                                      <p:tavLst>
                                        <p:tav tm="0">
                                          <p:val>
                                            <p:strVal val="ppt_y"/>
                                          </p:val>
                                        </p:tav>
                                        <p:tav tm="100000">
                                          <p:val>
                                            <p:strVal val="ppt_y+.1"/>
                                          </p:val>
                                        </p:tav>
                                      </p:tavLst>
                                    </p:anim>
                                    <p:set>
                                      <p:cBhvr>
                                        <p:cTn id="51" dur="1" fill="hold">
                                          <p:stCondLst>
                                            <p:cond delay="499"/>
                                          </p:stCondLst>
                                        </p:cTn>
                                        <p:tgtEl>
                                          <p:spTgt spid="20"/>
                                        </p:tgtEl>
                                        <p:attrNameLst>
                                          <p:attrName>style.visibility</p:attrName>
                                        </p:attrNameLst>
                                      </p:cBhvr>
                                      <p:to>
                                        <p:strVal val="hidden"/>
                                      </p:to>
                                    </p:set>
                                  </p:childTnLst>
                                </p:cTn>
                              </p:par>
                            </p:childTnLst>
                          </p:cTn>
                        </p:par>
                        <p:par>
                          <p:cTn id="52" fill="hold">
                            <p:stCondLst>
                              <p:cond delay="5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anim calcmode="lin" valueType="num">
                                      <p:cBhvr>
                                        <p:cTn id="56" dur="500" fill="hold"/>
                                        <p:tgtEl>
                                          <p:spTgt spid="21"/>
                                        </p:tgtEl>
                                        <p:attrNameLst>
                                          <p:attrName>ppt_x</p:attrName>
                                        </p:attrNameLst>
                                      </p:cBhvr>
                                      <p:tavLst>
                                        <p:tav tm="0">
                                          <p:val>
                                            <p:strVal val="#ppt_x"/>
                                          </p:val>
                                        </p:tav>
                                        <p:tav tm="100000">
                                          <p:val>
                                            <p:strVal val="#ppt_x"/>
                                          </p:val>
                                        </p:tav>
                                      </p:tavLst>
                                    </p:anim>
                                    <p:anim calcmode="lin" valueType="num">
                                      <p:cBhvr>
                                        <p:cTn id="5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xit" presetSubtype="0" fill="hold" grpId="1" nodeType="clickEffect">
                                  <p:stCondLst>
                                    <p:cond delay="0"/>
                                  </p:stCondLst>
                                  <p:childTnLst>
                                    <p:animEffect transition="out" filter="fade">
                                      <p:cBhvr>
                                        <p:cTn id="61" dur="500"/>
                                        <p:tgtEl>
                                          <p:spTgt spid="21"/>
                                        </p:tgtEl>
                                      </p:cBhvr>
                                    </p:animEffect>
                                    <p:anim calcmode="lin" valueType="num">
                                      <p:cBhvr>
                                        <p:cTn id="62" dur="500"/>
                                        <p:tgtEl>
                                          <p:spTgt spid="21"/>
                                        </p:tgtEl>
                                        <p:attrNameLst>
                                          <p:attrName>ppt_x</p:attrName>
                                        </p:attrNameLst>
                                      </p:cBhvr>
                                      <p:tavLst>
                                        <p:tav tm="0">
                                          <p:val>
                                            <p:strVal val="ppt_x"/>
                                          </p:val>
                                        </p:tav>
                                        <p:tav tm="100000">
                                          <p:val>
                                            <p:strVal val="ppt_x"/>
                                          </p:val>
                                        </p:tav>
                                      </p:tavLst>
                                    </p:anim>
                                    <p:anim calcmode="lin" valueType="num">
                                      <p:cBhvr>
                                        <p:cTn id="63" dur="500"/>
                                        <p:tgtEl>
                                          <p:spTgt spid="21"/>
                                        </p:tgtEl>
                                        <p:attrNameLst>
                                          <p:attrName>ppt_y</p:attrName>
                                        </p:attrNameLst>
                                      </p:cBhvr>
                                      <p:tavLst>
                                        <p:tav tm="0">
                                          <p:val>
                                            <p:strVal val="ppt_y"/>
                                          </p:val>
                                        </p:tav>
                                        <p:tav tm="100000">
                                          <p:val>
                                            <p:strVal val="ppt_y+.1"/>
                                          </p:val>
                                        </p:tav>
                                      </p:tavLst>
                                    </p:anim>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3"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Layering sometimes can be harmful</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825267" y="1353477"/>
            <a:ext cx="10738481"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Lower performance due to data and processing overhead added by protocol headers</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Sometimes header bytes &gt;&gt; actual content</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The same functionality may be duplicated by different layers</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Lack of transparency in lower layers hinders optimization</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73075" marR="0" lvl="0" indent="-3556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8290"/>
    </mc:Choice>
    <mc:Fallback>
      <p:transition spd="slow" advTm="6829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Summary of protocol layers</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825267" y="1353476"/>
            <a:ext cx="10738481" cy="53521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Basic Principles of layered architectures</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Layering is used to separate communication functions and concerns</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Each layer is responsible for different tasks</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A lower layer offers a service to the layer above </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Layering benefits:</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Manage complexity</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Modularity</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Extensibility</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Internet protocol stack &amp; OSI reference model</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Encapsulation</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Data Units between the layers</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Layering can be harmful</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5381"/>
    </mc:Choice>
    <mc:Fallback>
      <p:transition spd="slow" advTm="653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Week 1 &amp; 2: summary</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677332" y="1325518"/>
            <a:ext cx="6189609" cy="52197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We’ve covered a “</a:t>
            </a:r>
            <a:r>
              <a:rPr kumimoji="0" lang="en-US" altLang="ja-JP"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ton” of material!</a:t>
            </a:r>
            <a:endParaRPr kumimoji="0" lang="en-US" altLang="ja-JP"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473075" marR="0" lvl="0" indent="-3556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Internet overview</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3075" marR="0" lvl="0" indent="-3556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what</a:t>
            </a:r>
            <a:r>
              <a:rPr kumimoji="0" lang="ja-JP"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 a protocol?</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3075" marR="0" lvl="0" indent="-3556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 edge, access network, core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packet-switching versus circuit-switching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Internet structure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473075" marR="0" lvl="0" indent="-4064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performance: loss, delay, throughput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3075" marR="0" lvl="0" indent="-4064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layering, service models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3075" marR="0" lvl="0" indent="-4064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white">
                    <a:lumMod val="85000"/>
                  </a:prstClr>
                </a:solidFill>
                <a:effectLst/>
                <a:uLnTx/>
                <a:uFillTx/>
                <a:latin typeface="Calibri" panose="020F0502020204030204"/>
                <a:ea typeface="MS PGothic" panose="020B0600070205080204" pitchFamily="34" charset="-128"/>
                <a:cs typeface="+mn-cs"/>
              </a:rPr>
              <a:t>history (not covered. Please read the recommended book if you are interested)</a:t>
            </a:r>
            <a:endParaRPr kumimoji="0" lang="en-US" sz="28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endParaRPr>
          </a:p>
        </p:txBody>
      </p:sp>
      <p:sp>
        <p:nvSpPr>
          <p:cNvPr id="7" name="Rectangle 4"/>
          <p:cNvSpPr txBox="1">
            <a:spLocks noChangeArrowheads="1"/>
          </p:cNvSpPr>
          <p:nvPr/>
        </p:nvSpPr>
        <p:spPr>
          <a:xfrm>
            <a:off x="7492605" y="2644179"/>
            <a:ext cx="3724275" cy="36253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You now have:</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473075" marR="0" lvl="0" indent="-3556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context, overview, vocabulary,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feel” of networking</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3075" marR="0" lvl="0" indent="-35560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more depth, detail,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and fun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to follow</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pic>
        <p:nvPicPr>
          <p:cNvPr id="8" name="Picture 2" descr="hat are textbooks to follow for GATE CSE Preparation? - Quor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8338" y="469401"/>
            <a:ext cx="1303059" cy="1633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538026" y="2103331"/>
            <a:ext cx="11933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rPr>
              <a:t>Chapter 1</a:t>
            </a:r>
            <a:endPar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08924"/>
    </mc:Choice>
    <mc:Fallback>
      <p:transition spd="slow" advTm="1089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1689"/>
            <a:ext cx="10515600" cy="894622"/>
          </a:xfrm>
        </p:spPr>
        <p:txBody>
          <a:bodyPr>
            <a:normAutofit/>
          </a:bodyPr>
          <a:lstStyle/>
          <a:p>
            <a:pPr algn="ctr"/>
            <a:r>
              <a:rPr lang="en-US" altLang="en-US" sz="4400" dirty="0">
                <a:ea typeface="MS PGothic" panose="020B0600070205080204" pitchFamily="34" charset="-128"/>
              </a:rPr>
              <a:t>Additional Week 2 slides</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0173"/>
    </mc:Choice>
    <mc:Fallback>
      <p:transition spd="slow" advTm="1017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Supplementary materials</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665342" y="1341922"/>
            <a:ext cx="10802757" cy="51308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Q: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what is the difference between Internet protocol stack and TCP/IP protocol stack?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The Internet protocol stack is also known as </a:t>
            </a: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TCP/IP protocol stack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or simply TCP/IP because of the two most important and foundational protocols, i.e., TCP and IP.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Q: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why do I find some books saying that Internet protocol stack has four layers?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Different authors have interpreted the TCP/IP model differently. </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 the four-layer Internet model, the lowest layer simply combines the physical and data link layer of the OSI reference model. </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 this </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hlinkClick r:id="rId1"/>
              </a:rPr>
              <a:t>link</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there is a table (also shown in the next slide just in case the link doesn’t work) which shows various network models where the number of layers varies. </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2400" b="0" i="1" u="none" strike="noStrike" kern="1200" cap="none" spc="0" normalizeH="0" baseline="0" noProof="0" dirty="0">
                <a:ln>
                  <a:noFill/>
                </a:ln>
                <a:solidFill>
                  <a:prstClr val="black"/>
                </a:solidFill>
                <a:effectLst/>
                <a:uLnTx/>
                <a:uFillTx/>
                <a:latin typeface="Calibri" panose="020F0502020204030204"/>
                <a:ea typeface="+mn-ea"/>
                <a:cs typeface="+mn-cs"/>
              </a:rPr>
              <a:t>source: Wikipedia</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71215"/>
    </mc:Choice>
    <mc:Fallback>
      <p:transition spd="slow" advTm="712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Supplementary materials</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665342" y="1341922"/>
            <a:ext cx="10802757" cy="51308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GB"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pic>
        <p:nvPicPr>
          <p:cNvPr id="4" name="Picture 3" descr="A screenshot of a computer&#10;&#10;Description automatically generated"/>
          <p:cNvPicPr>
            <a:picLocks noChangeAspect="1"/>
          </p:cNvPicPr>
          <p:nvPr/>
        </p:nvPicPr>
        <p:blipFill>
          <a:blip r:embed="rId1"/>
          <a:stretch>
            <a:fillRect/>
          </a:stretch>
        </p:blipFill>
        <p:spPr>
          <a:xfrm>
            <a:off x="532623" y="1230116"/>
            <a:ext cx="11126753" cy="4877481"/>
          </a:xfrm>
          <a:prstGeom prst="rect">
            <a:avLst/>
          </a:prstGeom>
        </p:spPr>
      </p:pic>
      <p:sp>
        <p:nvSpPr>
          <p:cNvPr id="5" name="TextBox 4"/>
          <p:cNvSpPr txBox="1"/>
          <p:nvPr/>
        </p:nvSpPr>
        <p:spPr>
          <a:xfrm>
            <a:off x="9833449" y="6048632"/>
            <a:ext cx="19215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0" i="1" u="none" strike="noStrike" kern="1200" cap="none" spc="0" normalizeH="0" baseline="0" noProof="0" dirty="0">
                <a:ln>
                  <a:noFill/>
                </a:ln>
                <a:solidFill>
                  <a:prstClr val="black"/>
                </a:solidFill>
                <a:effectLst/>
                <a:uLnTx/>
                <a:uFillTx/>
                <a:latin typeface="Calibri" panose="020F0502020204030204"/>
                <a:ea typeface="+mn-ea"/>
                <a:cs typeface="+mn-cs"/>
              </a:rPr>
              <a:t>Source: Wikipedia</a:t>
            </a:r>
            <a:endParaRPr kumimoji="0" lang="en-GB"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3038622" y="1955409"/>
            <a:ext cx="2082018" cy="36724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p:cNvSpPr txBox="1"/>
          <p:nvPr/>
        </p:nvSpPr>
        <p:spPr>
          <a:xfrm>
            <a:off x="3717145" y="3791646"/>
            <a:ext cx="1403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srgbClr val="C00000"/>
                </a:solidFill>
                <a:effectLst/>
                <a:uLnTx/>
                <a:uFillTx/>
                <a:latin typeface="Calibri" panose="020F0502020204030204"/>
                <a:ea typeface="+mn-ea"/>
                <a:cs typeface="+mn-cs"/>
              </a:rPr>
              <a:t>the model we are using</a:t>
            </a:r>
            <a:endParaRPr kumimoji="0" lang="en-GB"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20109"/>
    </mc:Choice>
    <mc:Fallback>
      <p:transition spd="slow" advTm="201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338"/>
          </a:xfrm>
        </p:spPr>
        <p:txBody>
          <a:bodyPr>
            <a:normAutofit/>
          </a:bodyPr>
          <a:lstStyle/>
          <a:p>
            <a:pPr marL="130175" indent="0" algn="ctr">
              <a:buNone/>
            </a:pPr>
            <a:endParaRPr lang="en-GB" sz="4000" b="1" dirty="0">
              <a:latin typeface="+mj-lt"/>
            </a:endParaRPr>
          </a:p>
          <a:p>
            <a:pPr marL="130175" indent="0" algn="ctr">
              <a:buNone/>
            </a:pPr>
            <a:endParaRPr lang="en-GB" sz="4000" b="1" dirty="0">
              <a:latin typeface="+mj-lt"/>
            </a:endParaRPr>
          </a:p>
          <a:p>
            <a:pPr marL="130175" indent="0" algn="ctr">
              <a:buNone/>
            </a:pPr>
            <a:r>
              <a:rPr lang="en-GB" sz="6000" dirty="0">
                <a:latin typeface="+mj-lt"/>
              </a:rPr>
              <a:t>Thanks!</a:t>
            </a:r>
            <a:endParaRPr lang="en-GB" sz="6000" dirty="0">
              <a:latin typeface="+mj-lt"/>
            </a:endParaRPr>
          </a:p>
        </p:txBody>
      </p:sp>
      <p:sp>
        <p:nvSpPr>
          <p:cNvPr id="5" name="Slide Number Placeholder 4"/>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76"/>
    </mc:Choice>
    <mc:Fallback>
      <p:transition spd="slow" advTm="96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a:t>
            </a:r>
            <a:r>
              <a:rPr lang="en-US" altLang="en-US" dirty="0">
                <a:ea typeface="MS PGothic" panose="020B0600070205080204" pitchFamily="34" charset="-128"/>
              </a:rPr>
              <a:t>s</a:t>
            </a:r>
            <a:r>
              <a:rPr lang="en-US" altLang="en-US" sz="4400" dirty="0">
                <a:ea typeface="MS PGothic" panose="020B0600070205080204" pitchFamily="34" charset="-128"/>
              </a:rPr>
              <a:t>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Application layer: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where network applications and their application-layer protocols reside</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includes many protocols such as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IMAP, SMTP, HTTP etc.</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refer to the packet of information at the application layer as a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message</a:t>
            </a:r>
            <a:endParaRPr kumimoji="0" lang="en-US" altLang="en-US" sz="28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3305"/>
    </mc:Choice>
    <mc:Fallback>
      <p:transition spd="slow" advTm="233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a:t>
            </a:r>
            <a:r>
              <a:rPr lang="en-US" altLang="en-US" dirty="0">
                <a:ea typeface="MS PGothic" panose="020B0600070205080204" pitchFamily="34" charset="-128"/>
              </a:rPr>
              <a:t>s</a:t>
            </a:r>
            <a:r>
              <a:rPr lang="en-US" altLang="en-US" sz="4400" dirty="0">
                <a:ea typeface="MS PGothic" panose="020B0600070205080204" pitchFamily="34" charset="-128"/>
              </a:rPr>
              <a:t>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Transport layer: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which transports application-layer messages</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two transport protocols: TCP, UDP, either of which can transport application-layer messages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TCP: provides a connection-oriented service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UDP: provides a connectionless service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refer to a transport-layer packet as a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segment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in our lectures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4363"/>
    </mc:Choice>
    <mc:Fallback>
      <p:transition spd="slow" advTm="343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a:t>
            </a:r>
            <a:r>
              <a:rPr lang="en-US" altLang="en-US" dirty="0">
                <a:ea typeface="MS PGothic" panose="020B0600070205080204" pitchFamily="34" charset="-128"/>
              </a:rPr>
              <a:t>s</a:t>
            </a:r>
            <a:r>
              <a:rPr lang="en-US" altLang="en-US" sz="4400" dirty="0">
                <a:ea typeface="MS PGothic" panose="020B0600070205080204" pitchFamily="34" charset="-128"/>
              </a:rPr>
              <a:t>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Network layer: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which transfers network-layer packets from a source to a destination host via one or more networks</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include IP and routing protocols</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sng"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IP protocol: defines packet structures that encapsulate the data to be delivered; defines addressing methods that are used to label the datagram with source and destination info</a:t>
            </a:r>
            <a:endParaRPr kumimoji="0" lang="en-GB" altLang="en-US" sz="2800" b="0" i="0" u="sng"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sng"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routing protocol: determines the routes that packets take between source and destination</a:t>
            </a:r>
            <a:endParaRPr kumimoji="0" lang="en-GB" altLang="en-US" sz="2800" b="0" i="0" u="sng"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refer to a network-layer packet as a </a:t>
            </a:r>
            <a:r>
              <a:rPr kumimoji="0" lang="en-GB"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datagram </a:t>
            </a: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or</a:t>
            </a:r>
            <a:r>
              <a:rPr kumimoji="0" lang="en-GB"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packet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77050"/>
    </mc:Choice>
    <mc:Fallback>
      <p:transition spd="slow" advTm="770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a:t>
            </a:r>
            <a:r>
              <a:rPr lang="en-US" altLang="en-US" dirty="0">
                <a:ea typeface="MS PGothic" panose="020B0600070205080204" pitchFamily="34" charset="-128"/>
              </a:rPr>
              <a:t>s</a:t>
            </a:r>
            <a:r>
              <a:rPr lang="en-US" altLang="en-US" sz="4400" dirty="0">
                <a:ea typeface="MS PGothic" panose="020B0600070205080204" pitchFamily="34" charset="-128"/>
              </a:rPr>
              <a:t>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Link layer: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which delivers the frames to the next node along the route</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link-layer protocols include Ethernet, </a:t>
            </a:r>
            <a:r>
              <a:rPr kumimoji="0" lang="en-GB" altLang="en-US" sz="2800" b="0" i="0" u="none" strike="noStrike" kern="1200" cap="none" spc="0" normalizeH="0" baseline="0" noProof="0" dirty="0" err="1">
                <a:ln>
                  <a:noFill/>
                </a:ln>
                <a:solidFill>
                  <a:prstClr val="black"/>
                </a:solidFill>
                <a:effectLst/>
                <a:uLnTx/>
                <a:uFillTx/>
                <a:latin typeface="Calibri" panose="020F0502020204030204"/>
                <a:ea typeface="MS PGothic" panose="020B0600070205080204" pitchFamily="34" charset="-128"/>
                <a:cs typeface="+mn-cs"/>
              </a:rPr>
              <a:t>WiFi</a:t>
            </a: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etc</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refer to a link-layer packet as a </a:t>
            </a:r>
            <a:r>
              <a:rPr kumimoji="0" lang="en-GB"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frame</a:t>
            </a:r>
            <a:endParaRPr kumimoji="0" lang="en-US" altLang="en-US" sz="28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17569"/>
    </mc:Choice>
    <mc:Fallback>
      <p:transition spd="slow" advTm="175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Internet protocol </a:t>
            </a:r>
            <a:r>
              <a:rPr lang="en-US" altLang="en-US" dirty="0">
                <a:ea typeface="MS PGothic" panose="020B0600070205080204" pitchFamily="34" charset="-128"/>
              </a:rPr>
              <a:t>s</a:t>
            </a:r>
            <a:r>
              <a:rPr lang="en-US" altLang="en-US" sz="4400" dirty="0">
                <a:ea typeface="MS PGothic" panose="020B0600070205080204" pitchFamily="34" charset="-128"/>
              </a:rPr>
              <a:t>tack</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Physical layer: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which delivers the individual bits within the frame from one node to the next </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protocols in this layer depend on the actual transmission medium of the link (for example, twisted-pair cooper wire, single-mode fibre optics)</a:t>
            </a:r>
            <a:endPar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57200" marR="0" lvl="0" indent="-45720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Char char="§"/>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data in this layer consists of stream of </a:t>
            </a:r>
            <a:r>
              <a:rPr kumimoji="0" lang="en-GB"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bits</a:t>
            </a: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where the bitstream may be grouped into </a:t>
            </a:r>
            <a:r>
              <a:rPr kumimoji="0" lang="en-GB"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symbols</a:t>
            </a:r>
            <a:endParaRPr kumimoji="0" lang="en-US" altLang="en-US" sz="28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endParaRPr>
          </a:p>
        </p:txBody>
      </p:sp>
      <p:grpSp>
        <p:nvGrpSpPr>
          <p:cNvPr id="5" name="Group 4"/>
          <p:cNvGrpSpPr/>
          <p:nvPr/>
        </p:nvGrpSpPr>
        <p:grpSpPr>
          <a:xfrm>
            <a:off x="8906934" y="1848710"/>
            <a:ext cx="2016125" cy="3627438"/>
            <a:chOff x="6451600" y="1727200"/>
            <a:chExt cx="2016125" cy="3627438"/>
          </a:xfrm>
        </p:grpSpPr>
        <p:sp>
          <p:nvSpPr>
            <p:cNvPr id="7" name="Rectangle 2"/>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7"/>
            <p:cNvSpPr txBox="1">
              <a:spLocks noChangeArrowheads="1"/>
            </p:cNvSpPr>
            <p:nvPr/>
          </p:nvSpPr>
          <p:spPr bwMode="auto">
            <a:xfrm>
              <a:off x="6487143" y="1920875"/>
              <a:ext cx="179581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transport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network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link</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0" marR="0" lvl="0" indent="0" algn="ctr" defTabSz="914400" rtl="0" eaLnBrk="1" fontAlgn="auto" latinLnBrk="0" hangingPunct="1">
                <a:lnSpc>
                  <a:spcPts val="2760"/>
                </a:lnSpc>
                <a:spcBef>
                  <a:spcPts val="0"/>
                </a:spcBef>
                <a:spcAft>
                  <a:spcPts val="0"/>
                </a:spcAft>
                <a:buClrTx/>
                <a:buSzTx/>
                <a:buFontTx/>
                <a:buNone/>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physical</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8"/>
            <p:cNvSpPr>
              <a:spLocks noChangeShapeType="1"/>
            </p:cNvSpPr>
            <p:nvPr/>
          </p:nvSpPr>
          <p:spPr bwMode="auto">
            <a:xfrm>
              <a:off x="6451600" y="251618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9"/>
            <p:cNvSpPr>
              <a:spLocks noChangeShapeType="1"/>
            </p:cNvSpPr>
            <p:nvPr/>
          </p:nvSpPr>
          <p:spPr bwMode="auto">
            <a:xfrm>
              <a:off x="6451600" y="32210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6451600" y="39322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6451600" y="4643438"/>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9881"/>
    </mc:Choice>
    <mc:Fallback>
      <p:transition spd="slow" advTm="29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7" y="291947"/>
            <a:ext cx="10515600" cy="894622"/>
          </a:xfrm>
        </p:spPr>
        <p:txBody>
          <a:bodyPr>
            <a:normAutofit/>
          </a:bodyPr>
          <a:lstStyle/>
          <a:p>
            <a:r>
              <a:rPr lang="en-US" altLang="en-US" sz="4400" dirty="0">
                <a:ea typeface="MS PGothic" panose="020B0600070205080204" pitchFamily="34" charset="-128"/>
              </a:rPr>
              <a:t>ISO/OSI reference </a:t>
            </a:r>
            <a:r>
              <a:rPr lang="en-US" altLang="en-US" dirty="0">
                <a:ea typeface="MS PGothic" panose="020B0600070205080204" pitchFamily="34" charset="-128"/>
              </a:rPr>
              <a:t>m</a:t>
            </a:r>
            <a:r>
              <a:rPr lang="en-US" altLang="en-US" sz="4400" dirty="0">
                <a:ea typeface="MS PGothic" panose="020B0600070205080204" pitchFamily="34" charset="-128"/>
              </a:rPr>
              <a:t>odel</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 name="Rectangle 5"/>
          <p:cNvSpPr txBox="1">
            <a:spLocks noChangeArrowheads="1"/>
          </p:cNvSpPr>
          <p:nvPr/>
        </p:nvSpPr>
        <p:spPr>
          <a:xfrm>
            <a:off x="665343" y="1341922"/>
            <a:ext cx="6765452" cy="51308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Two layers not found in Internet protocol stack!</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287655" marR="0" lvl="0" indent="-2876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presentation:</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allow applications to interpret meaning of data, e.g., encryption, compression, machine-specific conventions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287655" marR="0" lvl="0" indent="-2876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session:</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synchronization, checkpointing, recovery of data exchange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287655" marR="0" lvl="0" indent="-28765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Internet stack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missing” these layers!</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these services,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if needed,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must be implemented in application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p:txBody>
      </p:sp>
      <p:sp>
        <p:nvSpPr>
          <p:cNvPr id="7" name="Rectangle 2"/>
          <p:cNvSpPr>
            <a:spLocks noChangeArrowheads="1"/>
          </p:cNvSpPr>
          <p:nvPr/>
        </p:nvSpPr>
        <p:spPr bwMode="auto">
          <a:xfrm>
            <a:off x="7609870" y="1413668"/>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8" name="Rectangle 6"/>
          <p:cNvSpPr>
            <a:spLocks noChangeArrowheads="1"/>
          </p:cNvSpPr>
          <p:nvPr/>
        </p:nvSpPr>
        <p:spPr bwMode="auto">
          <a:xfrm>
            <a:off x="7495570" y="1550193"/>
            <a:ext cx="1892300" cy="3586163"/>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9" name="Text Box 7"/>
          <p:cNvSpPr txBox="1">
            <a:spLocks noChangeArrowheads="1"/>
          </p:cNvSpPr>
          <p:nvPr/>
        </p:nvSpPr>
        <p:spPr bwMode="auto">
          <a:xfrm>
            <a:off x="7452708" y="1721643"/>
            <a:ext cx="1982787" cy="345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application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transport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network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link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1" name="Line 9"/>
          <p:cNvSpPr>
            <a:spLocks noChangeShapeType="1"/>
          </p:cNvSpPr>
          <p:nvPr/>
        </p:nvSpPr>
        <p:spPr bwMode="auto">
          <a:xfrm>
            <a:off x="7489220" y="311864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0"/>
          <p:cNvSpPr>
            <a:spLocks noChangeShapeType="1"/>
          </p:cNvSpPr>
          <p:nvPr/>
        </p:nvSpPr>
        <p:spPr bwMode="auto">
          <a:xfrm>
            <a:off x="7489220" y="36583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1"/>
          <p:cNvSpPr>
            <a:spLocks noChangeShapeType="1"/>
          </p:cNvSpPr>
          <p:nvPr/>
        </p:nvSpPr>
        <p:spPr bwMode="auto">
          <a:xfrm>
            <a:off x="7490808" y="46743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Line 12"/>
          <p:cNvSpPr>
            <a:spLocks noChangeShapeType="1"/>
          </p:cNvSpPr>
          <p:nvPr/>
        </p:nvSpPr>
        <p:spPr bwMode="auto">
          <a:xfrm>
            <a:off x="7474933" y="41917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7470247" y="5350020"/>
            <a:ext cx="198278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five-layer Internet protocol stack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2"/>
          <p:cNvSpPr>
            <a:spLocks noChangeArrowheads="1"/>
          </p:cNvSpPr>
          <p:nvPr/>
        </p:nvSpPr>
        <p:spPr bwMode="auto">
          <a:xfrm>
            <a:off x="9895870" y="1413668"/>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8" name="Rectangle 6"/>
          <p:cNvSpPr>
            <a:spLocks noChangeArrowheads="1"/>
          </p:cNvSpPr>
          <p:nvPr/>
        </p:nvSpPr>
        <p:spPr bwMode="auto">
          <a:xfrm>
            <a:off x="9781570" y="1550193"/>
            <a:ext cx="1892300" cy="3586163"/>
          </a:xfrm>
          <a:prstGeom prst="rect">
            <a:avLst/>
          </a:prstGeom>
          <a:solidFill>
            <a:schemeClr val="bg1"/>
          </a:solidFill>
          <a:ln w="381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9" name="Text Box 7"/>
          <p:cNvSpPr txBox="1">
            <a:spLocks noChangeArrowheads="1"/>
          </p:cNvSpPr>
          <p:nvPr/>
        </p:nvSpPr>
        <p:spPr bwMode="auto">
          <a:xfrm>
            <a:off x="9738708" y="1721643"/>
            <a:ext cx="1982787"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application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presentation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session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transport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network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link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7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0" name="Line 8"/>
          <p:cNvSpPr>
            <a:spLocks noChangeShapeType="1"/>
          </p:cNvSpPr>
          <p:nvPr/>
        </p:nvSpPr>
        <p:spPr bwMode="auto">
          <a:xfrm>
            <a:off x="9760933" y="2142331"/>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Line 9"/>
          <p:cNvSpPr>
            <a:spLocks noChangeShapeType="1"/>
          </p:cNvSpPr>
          <p:nvPr/>
        </p:nvSpPr>
        <p:spPr bwMode="auto">
          <a:xfrm>
            <a:off x="9775220" y="311864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10"/>
          <p:cNvSpPr>
            <a:spLocks noChangeShapeType="1"/>
          </p:cNvSpPr>
          <p:nvPr/>
        </p:nvSpPr>
        <p:spPr bwMode="auto">
          <a:xfrm>
            <a:off x="9775220" y="36583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11"/>
          <p:cNvSpPr>
            <a:spLocks noChangeShapeType="1"/>
          </p:cNvSpPr>
          <p:nvPr/>
        </p:nvSpPr>
        <p:spPr bwMode="auto">
          <a:xfrm>
            <a:off x="9776808" y="46743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12"/>
          <p:cNvSpPr>
            <a:spLocks noChangeShapeType="1"/>
          </p:cNvSpPr>
          <p:nvPr/>
        </p:nvSpPr>
        <p:spPr bwMode="auto">
          <a:xfrm>
            <a:off x="9760933" y="419179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13"/>
          <p:cNvSpPr>
            <a:spLocks noChangeShapeType="1"/>
          </p:cNvSpPr>
          <p:nvPr/>
        </p:nvSpPr>
        <p:spPr bwMode="auto">
          <a:xfrm>
            <a:off x="9759345" y="2661443"/>
            <a:ext cx="1885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TextBox 25"/>
          <p:cNvSpPr txBox="1"/>
          <p:nvPr/>
        </p:nvSpPr>
        <p:spPr>
          <a:xfrm>
            <a:off x="9543666" y="5301813"/>
            <a:ext cx="226800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seven-layer OSI/ISO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reference model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96693"/>
    </mc:Choice>
    <mc:Fallback>
      <p:transition spd="slow" advTm="966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02"/>
          <p:cNvSpPr>
            <a:spLocks noChangeArrowheads="1"/>
          </p:cNvSpPr>
          <p:nvPr/>
        </p:nvSpPr>
        <p:spPr bwMode="auto">
          <a:xfrm>
            <a:off x="1127762" y="3093194"/>
            <a:ext cx="2982925" cy="1012930"/>
          </a:xfrm>
          <a:prstGeom prst="rect">
            <a:avLst/>
          </a:prstGeom>
          <a:solidFill>
            <a:srgbClr val="FFFFFF"/>
          </a:solidFill>
          <a:ln w="28575">
            <a:solidFill>
              <a:srgbClr val="CC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Arial" panose="020B0604020202020204"/>
            </a:endParaRPr>
          </a:p>
        </p:txBody>
      </p:sp>
      <p:sp>
        <p:nvSpPr>
          <p:cNvPr id="159" name="Freeform 3"/>
          <p:cNvSpPr/>
          <p:nvPr/>
        </p:nvSpPr>
        <p:spPr bwMode="auto">
          <a:xfrm>
            <a:off x="8348670" y="2522533"/>
            <a:ext cx="638175" cy="830263"/>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05" name="Group 304"/>
          <p:cNvGrpSpPr/>
          <p:nvPr/>
        </p:nvGrpSpPr>
        <p:grpSpPr>
          <a:xfrm>
            <a:off x="8737109" y="2942202"/>
            <a:ext cx="959348" cy="478062"/>
            <a:chOff x="3668110" y="2448910"/>
            <a:chExt cx="3794234" cy="2165130"/>
          </a:xfrm>
        </p:grpSpPr>
        <p:sp>
          <p:nvSpPr>
            <p:cNvPr id="306" name="Rectangle 305"/>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 name="Freeform 306"/>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8" name="Group 307"/>
            <p:cNvGrpSpPr/>
            <p:nvPr/>
          </p:nvGrpSpPr>
          <p:grpSpPr>
            <a:xfrm>
              <a:off x="3941378" y="2603243"/>
              <a:ext cx="3202061" cy="1066110"/>
              <a:chOff x="7939341" y="3037317"/>
              <a:chExt cx="897649" cy="353919"/>
            </a:xfrm>
          </p:grpSpPr>
          <p:sp>
            <p:nvSpPr>
              <p:cNvPr id="309" name="Freeform 308"/>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 name="Freeform 309"/>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 name="Freeform 310"/>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2" name="Freeform 311"/>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58" name="Freeform 99"/>
          <p:cNvSpPr/>
          <p:nvPr/>
        </p:nvSpPr>
        <p:spPr bwMode="auto">
          <a:xfrm>
            <a:off x="8197856" y="4410071"/>
            <a:ext cx="655638" cy="1135063"/>
          </a:xfrm>
          <a:custGeom>
            <a:avLst/>
            <a:gdLst>
              <a:gd name="T0" fmla="*/ 2147483646 w 413"/>
              <a:gd name="T1" fmla="*/ 2147483646 h 715"/>
              <a:gd name="T2" fmla="*/ 2147483646 w 413"/>
              <a:gd name="T3" fmla="*/ 0 h 715"/>
              <a:gd name="T4" fmla="*/ 0 w 413"/>
              <a:gd name="T5" fmla="*/ 2147483646 h 715"/>
              <a:gd name="T6" fmla="*/ 2147483646 w 413"/>
              <a:gd name="T7" fmla="*/ 2147483646 h 715"/>
              <a:gd name="T8" fmla="*/ 2147483646 w 413"/>
              <a:gd name="T9" fmla="*/ 2147483646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296"/>
          <p:cNvGrpSpPr/>
          <p:nvPr/>
        </p:nvGrpSpPr>
        <p:grpSpPr>
          <a:xfrm>
            <a:off x="8696333" y="5120193"/>
            <a:ext cx="958850" cy="476251"/>
            <a:chOff x="7493876" y="2774731"/>
            <a:chExt cx="1481958" cy="894622"/>
          </a:xfrm>
        </p:grpSpPr>
        <p:sp>
          <p:nvSpPr>
            <p:cNvPr id="298" name="Freeform 29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9" name="Oval 29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00" name="Group 299"/>
            <p:cNvGrpSpPr/>
            <p:nvPr/>
          </p:nvGrpSpPr>
          <p:grpSpPr>
            <a:xfrm>
              <a:off x="7713663" y="2848339"/>
              <a:ext cx="1042107" cy="425543"/>
              <a:chOff x="7786941" y="2884917"/>
              <a:chExt cx="897649" cy="353919"/>
            </a:xfrm>
          </p:grpSpPr>
          <p:sp>
            <p:nvSpPr>
              <p:cNvPr id="301" name="Freeform 30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2" name="Freeform 30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3" name="Freeform 30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4" name="Freeform 30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p:cNvSpPr>
            <a:spLocks noGrp="1"/>
          </p:cNvSpPr>
          <p:nvPr>
            <p:ph type="title"/>
          </p:nvPr>
        </p:nvSpPr>
        <p:spPr>
          <a:xfrm>
            <a:off x="6873882" y="579543"/>
            <a:ext cx="4178067" cy="894622"/>
          </a:xfrm>
        </p:spPr>
        <p:txBody>
          <a:bodyPr>
            <a:normAutofit/>
          </a:bodyPr>
          <a:lstStyle/>
          <a:p>
            <a:r>
              <a:rPr lang="en-US" altLang="en-US" sz="4400" dirty="0">
                <a:ea typeface="MS PGothic" panose="020B0600070205080204" pitchFamily="34" charset="-128"/>
              </a:rPr>
              <a:t>Encapsulation</a:t>
            </a:r>
            <a:endParaRPr lang="en-US" sz="4400" dirty="0"/>
          </a:p>
        </p:txBody>
      </p:sp>
      <p:sp>
        <p:nvSpPr>
          <p:cNvPr id="6" name="Slide Number Placeholder 5"/>
          <p:cNvSpPr>
            <a:spLocks noGrp="1"/>
          </p:cNvSpPr>
          <p:nvPr>
            <p:ph type="sldNum" sz="quarter" idx="4"/>
          </p:nvPr>
        </p:nvSpPr>
        <p:spPr>
          <a:xfrm>
            <a:off x="9219616" y="6443089"/>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75" name="Freeform 2"/>
          <p:cNvSpPr/>
          <p:nvPr/>
        </p:nvSpPr>
        <p:spPr bwMode="auto">
          <a:xfrm>
            <a:off x="5037145" y="1701796"/>
            <a:ext cx="4048125" cy="3833813"/>
          </a:xfrm>
          <a:custGeom>
            <a:avLst/>
            <a:gdLst>
              <a:gd name="T0" fmla="*/ 2147483646 w 2550"/>
              <a:gd name="T1" fmla="*/ 0 h 2415"/>
              <a:gd name="T2" fmla="*/ 2147483646 w 2550"/>
              <a:gd name="T3" fmla="*/ 0 h 2415"/>
              <a:gd name="T4" fmla="*/ 2147483646 w 2550"/>
              <a:gd name="T5" fmla="*/ 2147483646 h 2415"/>
              <a:gd name="T6" fmla="*/ 0 w 2550"/>
              <a:gd name="T7" fmla="*/ 2147483646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Text Box 8"/>
          <p:cNvSpPr txBox="1">
            <a:spLocks noChangeArrowheads="1"/>
          </p:cNvSpPr>
          <p:nvPr/>
        </p:nvSpPr>
        <p:spPr bwMode="auto">
          <a:xfrm>
            <a:off x="3935420" y="477833"/>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1"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endParaRPr kumimoji="0" lang="en-US" altLang="en-US" sz="2400" b="0" i="1"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Freeform 10"/>
          <p:cNvSpPr/>
          <p:nvPr/>
        </p:nvSpPr>
        <p:spPr bwMode="auto">
          <a:xfrm>
            <a:off x="5087944" y="904871"/>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Rectangle 23"/>
          <p:cNvSpPr>
            <a:spLocks noChangeArrowheads="1"/>
          </p:cNvSpPr>
          <p:nvPr/>
        </p:nvSpPr>
        <p:spPr bwMode="auto">
          <a:xfrm>
            <a:off x="3863981" y="914396"/>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9" name="Rectangle 24"/>
          <p:cNvSpPr>
            <a:spLocks noChangeArrowheads="1"/>
          </p:cNvSpPr>
          <p:nvPr/>
        </p:nvSpPr>
        <p:spPr bwMode="auto">
          <a:xfrm>
            <a:off x="3816357" y="985833"/>
            <a:ext cx="1273175" cy="1536700"/>
          </a:xfrm>
          <a:prstGeom prst="rect">
            <a:avLst/>
          </a:prstGeom>
          <a:solidFill>
            <a:schemeClr val="bg1"/>
          </a:solidFill>
          <a:ln w="2857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0" name="Line 25"/>
          <p:cNvSpPr>
            <a:spLocks noChangeShapeType="1"/>
          </p:cNvSpPr>
          <p:nvPr/>
        </p:nvSpPr>
        <p:spPr bwMode="auto">
          <a:xfrm>
            <a:off x="3816356" y="130333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Text Box 26"/>
          <p:cNvSpPr txBox="1">
            <a:spLocks noChangeArrowheads="1"/>
          </p:cNvSpPr>
          <p:nvPr/>
        </p:nvSpPr>
        <p:spPr bwMode="auto">
          <a:xfrm>
            <a:off x="3773495" y="952495"/>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application</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transport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Line 27"/>
          <p:cNvSpPr>
            <a:spLocks noChangeShapeType="1"/>
          </p:cNvSpPr>
          <p:nvPr/>
        </p:nvSpPr>
        <p:spPr bwMode="auto">
          <a:xfrm>
            <a:off x="3824294" y="162400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Line 28"/>
          <p:cNvSpPr>
            <a:spLocks noChangeShapeType="1"/>
          </p:cNvSpPr>
          <p:nvPr/>
        </p:nvSpPr>
        <p:spPr bwMode="auto">
          <a:xfrm>
            <a:off x="3829056" y="190499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Line 29"/>
          <p:cNvSpPr>
            <a:spLocks noChangeShapeType="1"/>
          </p:cNvSpPr>
          <p:nvPr/>
        </p:nvSpPr>
        <p:spPr bwMode="auto">
          <a:xfrm>
            <a:off x="3829056" y="2181221"/>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5" name="Group 39"/>
          <p:cNvGrpSpPr/>
          <p:nvPr/>
        </p:nvGrpSpPr>
        <p:grpSpPr bwMode="auto">
          <a:xfrm>
            <a:off x="2438406" y="1622421"/>
            <a:ext cx="1208088" cy="303213"/>
            <a:chOff x="501" y="1990"/>
            <a:chExt cx="761" cy="191"/>
          </a:xfrm>
        </p:grpSpPr>
        <p:sp>
          <p:nvSpPr>
            <p:cNvPr id="186"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Rectangle 41"/>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Rectangle 42"/>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Rectangle 43"/>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Line 44"/>
            <p:cNvSpPr>
              <a:spLocks noChangeShapeType="1"/>
            </p:cNvSpPr>
            <p:nvPr/>
          </p:nvSpPr>
          <p:spPr bwMode="auto">
            <a:xfrm>
              <a:off x="688" y="2013"/>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Line 45"/>
            <p:cNvSpPr>
              <a:spLocks noChangeShapeType="1"/>
            </p:cNvSpPr>
            <p:nvPr/>
          </p:nvSpPr>
          <p:spPr bwMode="auto">
            <a:xfrm>
              <a:off x="880" y="2010"/>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92" name="Text Box 5"/>
          <p:cNvSpPr txBox="1">
            <a:spLocks noChangeArrowheads="1"/>
          </p:cNvSpPr>
          <p:nvPr/>
        </p:nvSpPr>
        <p:spPr bwMode="auto">
          <a:xfrm>
            <a:off x="1614494" y="1250945"/>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segment</a:t>
            </a:r>
            <a:endPar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93" name="Group 178"/>
          <p:cNvGrpSpPr/>
          <p:nvPr/>
        </p:nvGrpSpPr>
        <p:grpSpPr bwMode="auto">
          <a:xfrm>
            <a:off x="2752732" y="1287458"/>
            <a:ext cx="301625" cy="292100"/>
            <a:chOff x="1962" y="2058"/>
            <a:chExt cx="190" cy="184"/>
          </a:xfrm>
        </p:grpSpPr>
        <p:sp>
          <p:nvSpPr>
            <p:cNvPr id="194"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Rectangle 48"/>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96" name="Text Box 4"/>
          <p:cNvSpPr txBox="1">
            <a:spLocks noChangeArrowheads="1"/>
          </p:cNvSpPr>
          <p:nvPr/>
        </p:nvSpPr>
        <p:spPr bwMode="auto">
          <a:xfrm>
            <a:off x="1414470" y="1590670"/>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datagram</a:t>
            </a:r>
            <a:endPar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Text Box 54"/>
          <p:cNvSpPr txBox="1">
            <a:spLocks noChangeArrowheads="1"/>
          </p:cNvSpPr>
          <p:nvPr/>
        </p:nvSpPr>
        <p:spPr bwMode="auto">
          <a:xfrm>
            <a:off x="2767020" y="4411659"/>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000" b="0" i="1"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destination</a:t>
            </a:r>
            <a:endParaRPr kumimoji="0" lang="en-US" altLang="en-US" sz="2000" b="0" i="1" u="none" strike="noStrike" kern="1200" cap="none" spc="0" normalizeH="0" baseline="0" noProof="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8" name="Freeform 56"/>
          <p:cNvSpPr/>
          <p:nvPr/>
        </p:nvSpPr>
        <p:spPr bwMode="auto">
          <a:xfrm>
            <a:off x="4198944" y="4794246"/>
            <a:ext cx="360362"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9" name="Rectangle 57"/>
          <p:cNvSpPr>
            <a:spLocks noChangeArrowheads="1"/>
          </p:cNvSpPr>
          <p:nvPr/>
        </p:nvSpPr>
        <p:spPr bwMode="auto">
          <a:xfrm>
            <a:off x="2974981" y="4800596"/>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0" name="Rectangle 58"/>
          <p:cNvSpPr>
            <a:spLocks noChangeArrowheads="1"/>
          </p:cNvSpPr>
          <p:nvPr/>
        </p:nvSpPr>
        <p:spPr bwMode="auto">
          <a:xfrm>
            <a:off x="2927357" y="4872033"/>
            <a:ext cx="1273175" cy="1536700"/>
          </a:xfrm>
          <a:prstGeom prst="rect">
            <a:avLst/>
          </a:prstGeom>
          <a:solidFill>
            <a:schemeClr val="bg1"/>
          </a:solidFill>
          <a:ln w="2857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1" name="Line 59"/>
          <p:cNvSpPr>
            <a:spLocks noChangeShapeType="1"/>
          </p:cNvSpPr>
          <p:nvPr/>
        </p:nvSpPr>
        <p:spPr bwMode="auto">
          <a:xfrm>
            <a:off x="2927356" y="5189534"/>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2" name="Text Box 60"/>
          <p:cNvSpPr txBox="1">
            <a:spLocks noChangeArrowheads="1"/>
          </p:cNvSpPr>
          <p:nvPr/>
        </p:nvSpPr>
        <p:spPr bwMode="auto">
          <a:xfrm>
            <a:off x="2884495" y="4838695"/>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application</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transport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3" name="Line 61"/>
          <p:cNvSpPr>
            <a:spLocks noChangeShapeType="1"/>
          </p:cNvSpPr>
          <p:nvPr/>
        </p:nvSpPr>
        <p:spPr bwMode="auto">
          <a:xfrm>
            <a:off x="2935294" y="5510209"/>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 name="Line 62"/>
          <p:cNvSpPr>
            <a:spLocks noChangeShapeType="1"/>
          </p:cNvSpPr>
          <p:nvPr/>
        </p:nvSpPr>
        <p:spPr bwMode="auto">
          <a:xfrm>
            <a:off x="2940056" y="5791196"/>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5" name="Line 63"/>
          <p:cNvSpPr>
            <a:spLocks noChangeShapeType="1"/>
          </p:cNvSpPr>
          <p:nvPr/>
        </p:nvSpPr>
        <p:spPr bwMode="auto">
          <a:xfrm>
            <a:off x="2940056" y="6067421"/>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06" name="Group 64"/>
          <p:cNvGrpSpPr/>
          <p:nvPr/>
        </p:nvGrpSpPr>
        <p:grpSpPr bwMode="auto">
          <a:xfrm>
            <a:off x="1371606" y="5781671"/>
            <a:ext cx="1479550" cy="303213"/>
            <a:chOff x="332" y="2224"/>
            <a:chExt cx="932" cy="191"/>
          </a:xfrm>
        </p:grpSpPr>
        <p:sp>
          <p:nvSpPr>
            <p:cNvPr id="207"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8" name="Rectangle 66"/>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9" name="Rectangle 67"/>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0" name="Rectangle 68"/>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1" name="Rectangle 69"/>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2" name="Line 70"/>
            <p:cNvSpPr>
              <a:spLocks noChangeShapeType="1"/>
            </p:cNvSpPr>
            <p:nvPr/>
          </p:nvSpPr>
          <p:spPr bwMode="auto">
            <a:xfrm>
              <a:off x="510" y="2241"/>
              <a:ext cx="0" cy="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3" name="Line 71"/>
            <p:cNvSpPr>
              <a:spLocks noChangeShapeType="1"/>
            </p:cNvSpPr>
            <p:nvPr/>
          </p:nvSpPr>
          <p:spPr bwMode="auto">
            <a:xfrm>
              <a:off x="690" y="2247"/>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Line 72"/>
            <p:cNvSpPr>
              <a:spLocks noChangeShapeType="1"/>
            </p:cNvSpPr>
            <p:nvPr/>
          </p:nvSpPr>
          <p:spPr bwMode="auto">
            <a:xfrm>
              <a:off x="882" y="2244"/>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5" name="Group 73"/>
          <p:cNvGrpSpPr/>
          <p:nvPr/>
        </p:nvGrpSpPr>
        <p:grpSpPr bwMode="auto">
          <a:xfrm>
            <a:off x="1639895" y="5483221"/>
            <a:ext cx="1208087" cy="303213"/>
            <a:chOff x="501" y="1990"/>
            <a:chExt cx="761" cy="191"/>
          </a:xfrm>
        </p:grpSpPr>
        <p:sp>
          <p:nvSpPr>
            <p:cNvPr id="216"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7" name="Rectangle 75"/>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8" name="Rectangle 76"/>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9" name="Rectangle 77"/>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0" name="Line 78"/>
            <p:cNvSpPr>
              <a:spLocks noChangeShapeType="1"/>
            </p:cNvSpPr>
            <p:nvPr/>
          </p:nvSpPr>
          <p:spPr bwMode="auto">
            <a:xfrm>
              <a:off x="688" y="2013"/>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Line 79"/>
            <p:cNvSpPr>
              <a:spLocks noChangeShapeType="1"/>
            </p:cNvSpPr>
            <p:nvPr/>
          </p:nvSpPr>
          <p:spPr bwMode="auto">
            <a:xfrm>
              <a:off x="880" y="2010"/>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22" name="Group 80"/>
          <p:cNvGrpSpPr/>
          <p:nvPr/>
        </p:nvGrpSpPr>
        <p:grpSpPr bwMode="auto">
          <a:xfrm>
            <a:off x="1943106" y="5175246"/>
            <a:ext cx="890588" cy="303213"/>
            <a:chOff x="645" y="1734"/>
            <a:chExt cx="561" cy="191"/>
          </a:xfrm>
        </p:grpSpPr>
        <p:sp>
          <p:nvSpPr>
            <p:cNvPr id="223"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Rectangle 82"/>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 name="Rectangle 83"/>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6" name="Line 84"/>
            <p:cNvSpPr>
              <a:spLocks noChangeShapeType="1"/>
            </p:cNvSpPr>
            <p:nvPr/>
          </p:nvSpPr>
          <p:spPr bwMode="auto">
            <a:xfrm>
              <a:off x="824" y="1754"/>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27" name="Group 85"/>
          <p:cNvGrpSpPr/>
          <p:nvPr/>
        </p:nvGrpSpPr>
        <p:grpSpPr bwMode="auto">
          <a:xfrm>
            <a:off x="2149481" y="4864096"/>
            <a:ext cx="679450" cy="301625"/>
            <a:chOff x="780" y="1553"/>
            <a:chExt cx="428" cy="190"/>
          </a:xfrm>
        </p:grpSpPr>
        <p:sp>
          <p:nvSpPr>
            <p:cNvPr id="228"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9" name="Rectangle 8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30" name="Group 88"/>
          <p:cNvGrpSpPr/>
          <p:nvPr/>
        </p:nvGrpSpPr>
        <p:grpSpPr bwMode="auto">
          <a:xfrm>
            <a:off x="6873882" y="4418008"/>
            <a:ext cx="1387475" cy="1035050"/>
            <a:chOff x="3601" y="168"/>
            <a:chExt cx="874" cy="652"/>
          </a:xfrm>
        </p:grpSpPr>
        <p:sp>
          <p:nvSpPr>
            <p:cNvPr id="23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3" name="Line 91"/>
            <p:cNvSpPr>
              <a:spLocks noChangeShapeType="1"/>
            </p:cNvSpPr>
            <p:nvPr/>
          </p:nvSpPr>
          <p:spPr bwMode="auto">
            <a:xfrm>
              <a:off x="3628" y="413"/>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5" name="Line 93"/>
            <p:cNvSpPr>
              <a:spLocks noChangeShapeType="1"/>
            </p:cNvSpPr>
            <p:nvPr/>
          </p:nvSpPr>
          <p:spPr bwMode="auto">
            <a:xfrm>
              <a:off x="3633" y="615"/>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6" name="Group 94"/>
          <p:cNvGrpSpPr/>
          <p:nvPr/>
        </p:nvGrpSpPr>
        <p:grpSpPr bwMode="auto">
          <a:xfrm>
            <a:off x="7040570" y="2525709"/>
            <a:ext cx="1387475" cy="733425"/>
            <a:chOff x="4696" y="597"/>
            <a:chExt cx="874" cy="462"/>
          </a:xfrm>
        </p:grpSpPr>
        <p:sp>
          <p:nvSpPr>
            <p:cNvPr id="237" name="Rectangle 95"/>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8"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9" name="Line 97"/>
            <p:cNvSpPr>
              <a:spLocks noChangeShapeType="1"/>
            </p:cNvSpPr>
            <p:nvPr/>
          </p:nvSpPr>
          <p:spPr bwMode="auto">
            <a:xfrm>
              <a:off x="4723" y="842"/>
              <a:ext cx="796"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41" name="Freeform 114"/>
          <p:cNvSpPr/>
          <p:nvPr/>
        </p:nvSpPr>
        <p:spPr bwMode="auto">
          <a:xfrm>
            <a:off x="3048006" y="787395"/>
            <a:ext cx="5264150" cy="5494338"/>
          </a:xfrm>
          <a:custGeom>
            <a:avLst/>
            <a:gdLst>
              <a:gd name="T0" fmla="*/ 2147483646 w 3316"/>
              <a:gd name="T1" fmla="*/ 0 h 3461"/>
              <a:gd name="T2" fmla="*/ 2147483646 w 3316"/>
              <a:gd name="T3" fmla="*/ 2147483646 h 3461"/>
              <a:gd name="T4" fmla="*/ 2147483646 w 3316"/>
              <a:gd name="T5" fmla="*/ 2147483646 h 3461"/>
              <a:gd name="T6" fmla="*/ 2147483646 w 3316"/>
              <a:gd name="T7" fmla="*/ 2147483646 h 3461"/>
              <a:gd name="T8" fmla="*/ 2147483646 w 3316"/>
              <a:gd name="T9" fmla="*/ 2147483646 h 3461"/>
              <a:gd name="T10" fmla="*/ 2147483646 w 3316"/>
              <a:gd name="T11" fmla="*/ 2147483646 h 3461"/>
              <a:gd name="T12" fmla="*/ 2147483646 w 3316"/>
              <a:gd name="T13" fmla="*/ 2147483646 h 3461"/>
              <a:gd name="T14" fmla="*/ 2147483646 w 3316"/>
              <a:gd name="T15" fmla="*/ 2147483646 h 3461"/>
              <a:gd name="T16" fmla="*/ 2147483646 w 3316"/>
              <a:gd name="T17" fmla="*/ 2147483646 h 3461"/>
              <a:gd name="T18" fmla="*/ 2147483646 w 3316"/>
              <a:gd name="T19" fmla="*/ 2147483646 h 3461"/>
              <a:gd name="T20" fmla="*/ 2147483646 w 3316"/>
              <a:gd name="T21" fmla="*/ 2147483646 h 3461"/>
              <a:gd name="T22" fmla="*/ 0 w 3316"/>
              <a:gd name="T23" fmla="*/ 2147483646 h 3461"/>
              <a:gd name="T24" fmla="*/ 0 w 3316"/>
              <a:gd name="T25" fmla="*/ 2147483646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2" name="Group 115"/>
          <p:cNvGrpSpPr/>
          <p:nvPr/>
        </p:nvGrpSpPr>
        <p:grpSpPr bwMode="auto">
          <a:xfrm>
            <a:off x="5457831" y="4800596"/>
            <a:ext cx="1479550" cy="303213"/>
            <a:chOff x="332" y="2224"/>
            <a:chExt cx="932" cy="191"/>
          </a:xfrm>
        </p:grpSpPr>
        <p:sp>
          <p:nvSpPr>
            <p:cNvPr id="243"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4" name="Rectangle 117"/>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5" name="Rectangle 118"/>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6" name="Rectangle 119"/>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7" name="Rectangle 120"/>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8" name="Line 121"/>
            <p:cNvSpPr>
              <a:spLocks noChangeShapeType="1"/>
            </p:cNvSpPr>
            <p:nvPr/>
          </p:nvSpPr>
          <p:spPr bwMode="auto">
            <a:xfrm>
              <a:off x="510" y="2241"/>
              <a:ext cx="0" cy="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Line 122"/>
            <p:cNvSpPr>
              <a:spLocks noChangeShapeType="1"/>
            </p:cNvSpPr>
            <p:nvPr/>
          </p:nvSpPr>
          <p:spPr bwMode="auto">
            <a:xfrm>
              <a:off x="690" y="2247"/>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Line 123"/>
            <p:cNvSpPr>
              <a:spLocks noChangeShapeType="1"/>
            </p:cNvSpPr>
            <p:nvPr/>
          </p:nvSpPr>
          <p:spPr bwMode="auto">
            <a:xfrm>
              <a:off x="882" y="2244"/>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1" name="Group 124"/>
          <p:cNvGrpSpPr/>
          <p:nvPr/>
        </p:nvGrpSpPr>
        <p:grpSpPr bwMode="auto">
          <a:xfrm>
            <a:off x="5716595" y="4494208"/>
            <a:ext cx="1208087" cy="303212"/>
            <a:chOff x="501" y="1990"/>
            <a:chExt cx="761" cy="191"/>
          </a:xfrm>
        </p:grpSpPr>
        <p:sp>
          <p:nvSpPr>
            <p:cNvPr id="252"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3" name="Rectangle 126"/>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4" name="Rectangle 127"/>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5" name="Rectangle 128"/>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6" name="Line 129"/>
            <p:cNvSpPr>
              <a:spLocks noChangeShapeType="1"/>
            </p:cNvSpPr>
            <p:nvPr/>
          </p:nvSpPr>
          <p:spPr bwMode="auto">
            <a:xfrm>
              <a:off x="688" y="2013"/>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Line 130"/>
            <p:cNvSpPr>
              <a:spLocks noChangeShapeType="1"/>
            </p:cNvSpPr>
            <p:nvPr/>
          </p:nvSpPr>
          <p:spPr bwMode="auto">
            <a:xfrm>
              <a:off x="880" y="2010"/>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8" name="Group 140"/>
          <p:cNvGrpSpPr/>
          <p:nvPr/>
        </p:nvGrpSpPr>
        <p:grpSpPr bwMode="auto">
          <a:xfrm>
            <a:off x="8488370" y="4860921"/>
            <a:ext cx="1208087" cy="303213"/>
            <a:chOff x="501" y="1990"/>
            <a:chExt cx="761" cy="191"/>
          </a:xfrm>
        </p:grpSpPr>
        <p:sp>
          <p:nvSpPr>
            <p:cNvPr id="259"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0" name="Rectangle 142"/>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1" name="Rectangle 143"/>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2" name="Rectangle 144"/>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3" name="Line 145"/>
            <p:cNvSpPr>
              <a:spLocks noChangeShapeType="1"/>
            </p:cNvSpPr>
            <p:nvPr/>
          </p:nvSpPr>
          <p:spPr bwMode="auto">
            <a:xfrm>
              <a:off x="688" y="2013"/>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Line 146"/>
            <p:cNvSpPr>
              <a:spLocks noChangeShapeType="1"/>
            </p:cNvSpPr>
            <p:nvPr/>
          </p:nvSpPr>
          <p:spPr bwMode="auto">
            <a:xfrm>
              <a:off x="880" y="2010"/>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65" name="Group 156"/>
          <p:cNvGrpSpPr/>
          <p:nvPr/>
        </p:nvGrpSpPr>
        <p:grpSpPr bwMode="auto">
          <a:xfrm>
            <a:off x="2157419" y="1919283"/>
            <a:ext cx="1479550" cy="303212"/>
            <a:chOff x="332" y="2224"/>
            <a:chExt cx="932" cy="191"/>
          </a:xfrm>
        </p:grpSpPr>
        <p:sp>
          <p:nvSpPr>
            <p:cNvPr id="266"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7" name="Rectangle 158"/>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8" name="Rectangle 159"/>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9" name="Rectangle 160"/>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0" name="Rectangle 161"/>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1" name="Line 162"/>
            <p:cNvSpPr>
              <a:spLocks noChangeShapeType="1"/>
            </p:cNvSpPr>
            <p:nvPr/>
          </p:nvSpPr>
          <p:spPr bwMode="auto">
            <a:xfrm>
              <a:off x="510" y="2241"/>
              <a:ext cx="0" cy="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Line 163"/>
            <p:cNvSpPr>
              <a:spLocks noChangeShapeType="1"/>
            </p:cNvSpPr>
            <p:nvPr/>
          </p:nvSpPr>
          <p:spPr bwMode="auto">
            <a:xfrm>
              <a:off x="690" y="2247"/>
              <a:ext cx="0" cy="1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3" name="Line 164"/>
            <p:cNvSpPr>
              <a:spLocks noChangeShapeType="1"/>
            </p:cNvSpPr>
            <p:nvPr/>
          </p:nvSpPr>
          <p:spPr bwMode="auto">
            <a:xfrm>
              <a:off x="882" y="2244"/>
              <a:ext cx="0" cy="1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74" name="Text Box 166"/>
          <p:cNvSpPr txBox="1">
            <a:spLocks noChangeArrowheads="1"/>
          </p:cNvSpPr>
          <p:nvPr/>
        </p:nvSpPr>
        <p:spPr bwMode="auto">
          <a:xfrm>
            <a:off x="9140831" y="5665783"/>
            <a:ext cx="841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router</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275" name="Text Box 167"/>
          <p:cNvSpPr txBox="1">
            <a:spLocks noChangeArrowheads="1"/>
          </p:cNvSpPr>
          <p:nvPr/>
        </p:nvSpPr>
        <p:spPr bwMode="auto">
          <a:xfrm>
            <a:off x="9155119" y="3386662"/>
            <a:ext cx="8692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switch</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276" name="Text Box 174"/>
          <p:cNvSpPr txBox="1">
            <a:spLocks noChangeArrowheads="1"/>
          </p:cNvSpPr>
          <p:nvPr/>
        </p:nvSpPr>
        <p:spPr bwMode="auto">
          <a:xfrm>
            <a:off x="1922469" y="946145"/>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message</a:t>
            </a:r>
            <a:endPar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77" name="Group 175"/>
          <p:cNvGrpSpPr/>
          <p:nvPr/>
        </p:nvGrpSpPr>
        <p:grpSpPr bwMode="auto">
          <a:xfrm>
            <a:off x="2982919" y="973134"/>
            <a:ext cx="679450" cy="301625"/>
            <a:chOff x="780" y="1553"/>
            <a:chExt cx="428" cy="190"/>
          </a:xfrm>
        </p:grpSpPr>
        <p:sp>
          <p:nvSpPr>
            <p:cNvPr id="27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9"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80" name="Group 185"/>
          <p:cNvGrpSpPr/>
          <p:nvPr/>
        </p:nvGrpSpPr>
        <p:grpSpPr bwMode="auto">
          <a:xfrm>
            <a:off x="2747970" y="1293809"/>
            <a:ext cx="903287" cy="301625"/>
            <a:chOff x="1851" y="2046"/>
            <a:chExt cx="569" cy="190"/>
          </a:xfrm>
        </p:grpSpPr>
        <p:grpSp>
          <p:nvGrpSpPr>
            <p:cNvPr id="281" name="Group 179"/>
            <p:cNvGrpSpPr/>
            <p:nvPr/>
          </p:nvGrpSpPr>
          <p:grpSpPr bwMode="auto">
            <a:xfrm>
              <a:off x="1851" y="2047"/>
              <a:ext cx="190" cy="184"/>
              <a:chOff x="1962" y="2058"/>
              <a:chExt cx="190" cy="184"/>
            </a:xfrm>
          </p:grpSpPr>
          <p:sp>
            <p:nvSpPr>
              <p:cNvPr id="285"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6" name="Rectangle 18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82" name="Group 182"/>
            <p:cNvGrpSpPr/>
            <p:nvPr/>
          </p:nvGrpSpPr>
          <p:grpSpPr bwMode="auto">
            <a:xfrm>
              <a:off x="1992" y="2046"/>
              <a:ext cx="428" cy="190"/>
              <a:chOff x="780" y="1553"/>
              <a:chExt cx="428" cy="190"/>
            </a:xfrm>
          </p:grpSpPr>
          <p:sp>
            <p:nvSpPr>
              <p:cNvPr id="283"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4" name="Rectangle 18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grpSp>
        <p:nvGrpSpPr>
          <p:cNvPr id="287" name="Group 187"/>
          <p:cNvGrpSpPr/>
          <p:nvPr/>
        </p:nvGrpSpPr>
        <p:grpSpPr bwMode="auto">
          <a:xfrm>
            <a:off x="2454282" y="1617658"/>
            <a:ext cx="301625" cy="292100"/>
            <a:chOff x="1962" y="2058"/>
            <a:chExt cx="190" cy="184"/>
          </a:xfrm>
        </p:grpSpPr>
        <p:sp>
          <p:nvSpPr>
            <p:cNvPr id="288"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9" name="Rectangle 189"/>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endPar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90" name="Text Box 7"/>
          <p:cNvSpPr txBox="1">
            <a:spLocks noChangeArrowheads="1"/>
          </p:cNvSpPr>
          <p:nvPr/>
        </p:nvSpPr>
        <p:spPr bwMode="auto">
          <a:xfrm>
            <a:off x="1376369" y="1897058"/>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frame</a:t>
            </a:r>
            <a:endPar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91" name="Group 187"/>
          <p:cNvGrpSpPr/>
          <p:nvPr/>
        </p:nvGrpSpPr>
        <p:grpSpPr bwMode="auto">
          <a:xfrm flipH="1">
            <a:off x="4397382" y="5224459"/>
            <a:ext cx="803275" cy="771525"/>
            <a:chOff x="-44" y="1473"/>
            <a:chExt cx="981" cy="1105"/>
          </a:xfrm>
        </p:grpSpPr>
        <p:pic>
          <p:nvPicPr>
            <p:cNvPr id="292" name="Picture 18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 name="Freeform 189"/>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4" name="Group 190"/>
          <p:cNvGrpSpPr/>
          <p:nvPr/>
        </p:nvGrpSpPr>
        <p:grpSpPr bwMode="auto">
          <a:xfrm flipH="1">
            <a:off x="5359407" y="1341434"/>
            <a:ext cx="803275" cy="771525"/>
            <a:chOff x="-44" y="1473"/>
            <a:chExt cx="981" cy="1105"/>
          </a:xfrm>
        </p:grpSpPr>
        <p:pic>
          <p:nvPicPr>
            <p:cNvPr id="295" name="Picture 19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 name="Freeform 192"/>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extBox 2"/>
          <p:cNvSpPr txBox="1"/>
          <p:nvPr/>
        </p:nvSpPr>
        <p:spPr>
          <a:xfrm>
            <a:off x="1108611" y="3147270"/>
            <a:ext cx="295049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Transmit: encapsulate</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Receive: decapsulate</a:t>
            </a: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234361"/>
    </mc:Choice>
    <mc:Fallback>
      <p:transition spd="slow" advTm="234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0.0037 L 3.95833E-6 0.04583 " pathEditMode="relative" rAng="0" ptsTypes="AA">
                                      <p:cBhvr>
                                        <p:cTn id="6" dur="2000" fill="hold"/>
                                        <p:tgtEl>
                                          <p:spTgt spid="27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276"/>
                                        </p:tgtEl>
                                      </p:cBhvr>
                                    </p:animEffect>
                                    <p:set>
                                      <p:cBhvr>
                                        <p:cTn id="9" dur="1" fill="hold">
                                          <p:stCondLst>
                                            <p:cond delay="1999"/>
                                          </p:stCondLst>
                                        </p:cTn>
                                        <p:tgtEl>
                                          <p:spTgt spid="27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7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93"/>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9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80"/>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2.08333E-7 -0.00926 L 2.08333E-7 0.04791 " pathEditMode="relative" rAng="0" ptsTypes="AA">
                                      <p:cBhvr>
                                        <p:cTn id="28" dur="2000" fill="hold"/>
                                        <p:tgtEl>
                                          <p:spTgt spid="280"/>
                                        </p:tgtEl>
                                        <p:attrNameLst>
                                          <p:attrName>ppt_x</p:attrName>
                                          <p:attrName>ppt_y</p:attrName>
                                        </p:attrNameLst>
                                      </p:cBhvr>
                                      <p:rCtr x="0" y="284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8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9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8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8.33333E-7 -4.81481E-6 L 8.33333E-7 0.04213 " pathEditMode="relative" rAng="0" ptsTypes="AA">
                                      <p:cBhvr>
                                        <p:cTn id="46" dur="2000" fill="hold"/>
                                        <p:tgtEl>
                                          <p:spTgt spid="185"/>
                                        </p:tgtEl>
                                        <p:attrNameLst>
                                          <p:attrName>ppt_x</p:attrName>
                                          <p:attrName>ppt_y</p:attrName>
                                        </p:attrNameLst>
                                      </p:cBhvr>
                                      <p:rCtr x="0" y="2106"/>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8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90"/>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2.08333E-7 -1.85185E-6 L -2.08333E-7 0.1375 L 0.26732 0.1375 L 0.26732 0.09838 L 0.55482 0.09699 C 0.55534 0.25046 0.56029 0.44746 0.56198 0.60185 C 0.52161 0.57037 0.50326 0.57546 0.46302 0.54398 C 0.46302 0.51713 0.46315 0.47801 0.46315 0.45185 " pathEditMode="relative" rAng="0" ptsTypes="AAAAAAAA">
                                      <p:cBhvr>
                                        <p:cTn id="61" dur="3000" fill="hold"/>
                                        <p:tgtEl>
                                          <p:spTgt spid="265"/>
                                        </p:tgtEl>
                                        <p:attrNameLst>
                                          <p:attrName>ppt_x</p:attrName>
                                          <p:attrName>ppt_y</p:attrName>
                                        </p:attrNameLst>
                                      </p:cBhvr>
                                      <p:rCtr x="28099" y="30093"/>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65"/>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25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7 -0.00047 L 0.00157 -0.04815 " pathEditMode="relative" rAng="0" ptsTypes="AA">
                                      <p:cBhvr>
                                        <p:cTn id="71" dur="2000" fill="hold"/>
                                        <p:tgtEl>
                                          <p:spTgt spid="258"/>
                                        </p:tgtEl>
                                        <p:attrNameLst>
                                          <p:attrName>ppt_x</p:attrName>
                                          <p:attrName>ppt_y</p:attrName>
                                        </p:attrNameLst>
                                      </p:cBhvr>
                                      <p:rCtr x="0" y="-2384"/>
                                    </p:animMotion>
                                  </p:childTnLst>
                                  <p:subTnLst>
                                    <p:set>
                                      <p:cBhvr override="childStyle">
                                        <p:cTn dur="1" fill="hold" display="0" masterRel="nextClick" afterEffect="1"/>
                                        <p:tgtEl>
                                          <p:spTgt spid="25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51"/>
                                        </p:tgtEl>
                                        <p:attrNameLst>
                                          <p:attrName>style.visibility</p:attrName>
                                        </p:attrNameLst>
                                      </p:cBhvr>
                                      <p:to>
                                        <p:strVal val="visible"/>
                                      </p:to>
                                    </p:set>
                                    <p:animEffect transition="in" filter="fade">
                                      <p:cBhvr>
                                        <p:cTn id="76" dur="500"/>
                                        <p:tgtEl>
                                          <p:spTgt spid="251"/>
                                        </p:tgtEl>
                                      </p:cBhvr>
                                    </p:animEffect>
                                  </p:childTnLst>
                                  <p:subTnLst>
                                    <p:set>
                                      <p:cBhvr override="childStyle">
                                        <p:cTn dur="1" fill="hold" display="0" masterRel="nextClick" afterEffect="1"/>
                                        <p:tgtEl>
                                          <p:spTgt spid="251"/>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42"/>
                                        </p:tgtEl>
                                        <p:attrNameLst>
                                          <p:attrName>style.visibility</p:attrName>
                                        </p:attrNameLst>
                                      </p:cBhvr>
                                      <p:to>
                                        <p:strVal val="visible"/>
                                      </p:to>
                                    </p:set>
                                    <p:animEffect transition="in" filter="fade">
                                      <p:cBhvr>
                                        <p:cTn id="81" dur="500"/>
                                        <p:tgtEl>
                                          <p:spTgt spid="242"/>
                                        </p:tgtEl>
                                      </p:cBhvr>
                                    </p:animEffect>
                                  </p:childTnLst>
                                  <p:subTnLst>
                                    <p:set>
                                      <p:cBhvr override="childStyle">
                                        <p:cTn dur="1" fill="hold" display="0" masterRel="nextClick" afterEffect="1"/>
                                        <p:tgtEl>
                                          <p:spTgt spid="242"/>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06"/>
                                        </p:tgtEl>
                                        <p:attrNameLst>
                                          <p:attrName>style.visibility</p:attrName>
                                        </p:attrNameLst>
                                      </p:cBhvr>
                                      <p:to>
                                        <p:strVal val="visible"/>
                                      </p:to>
                                    </p:set>
                                    <p:animEffect transition="in" filter="fade">
                                      <p:cBhvr>
                                        <p:cTn id="86" dur="500"/>
                                        <p:tgtEl>
                                          <p:spTgt spid="206"/>
                                        </p:tgtEl>
                                      </p:cBhvr>
                                    </p:animEffec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15"/>
                                        </p:tgtEl>
                                        <p:attrNameLst>
                                          <p:attrName>style.visibility</p:attrName>
                                        </p:attrNameLst>
                                      </p:cBhvr>
                                      <p:to>
                                        <p:strVal val="visible"/>
                                      </p:to>
                                    </p:set>
                                    <p:animEffect transition="in" filter="fade">
                                      <p:cBhvr>
                                        <p:cTn id="91" dur="500"/>
                                        <p:tgtEl>
                                          <p:spTgt spid="215"/>
                                        </p:tgtEl>
                                      </p:cBhvr>
                                    </p:animEffect>
                                  </p:childTnLst>
                                  <p:subTnLst>
                                    <p:set>
                                      <p:cBhvr override="childStyle">
                                        <p:cTn dur="1" fill="hold" display="0" masterRel="nextClick" afterEffect="1"/>
                                        <p:tgtEl>
                                          <p:spTgt spid="215"/>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22"/>
                                        </p:tgtEl>
                                        <p:attrNameLst>
                                          <p:attrName>style.visibility</p:attrName>
                                        </p:attrNameLst>
                                      </p:cBhvr>
                                      <p:to>
                                        <p:strVal val="visible"/>
                                      </p:to>
                                    </p:set>
                                    <p:animEffect transition="in" filter="fade">
                                      <p:cBhvr>
                                        <p:cTn id="96" dur="500"/>
                                        <p:tgtEl>
                                          <p:spTgt spid="222"/>
                                        </p:tgtEl>
                                      </p:cBhvr>
                                    </p:animEffect>
                                  </p:childTnLst>
                                  <p:subTnLst>
                                    <p:set>
                                      <p:cBhvr override="childStyle">
                                        <p:cTn dur="1" fill="hold" display="0" masterRel="nextClick" afterEffect="1"/>
                                        <p:tgtEl>
                                          <p:spTgt spid="222"/>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27"/>
                                        </p:tgtEl>
                                        <p:attrNameLst>
                                          <p:attrName>style.visibility</p:attrName>
                                        </p:attrNameLst>
                                      </p:cBhvr>
                                      <p:to>
                                        <p:strVal val="visible"/>
                                      </p:to>
                                    </p:set>
                                    <p:animEffect transition="in" filter="fade">
                                      <p:cBhvr>
                                        <p:cTn id="101" dur="500"/>
                                        <p:tgtEl>
                                          <p:spTgt spid="22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45"/>
                                        </p:tgtEl>
                                        <p:attrNameLst>
                                          <p:attrName>style.visibility</p:attrName>
                                        </p:attrNameLst>
                                      </p:cBhvr>
                                      <p:to>
                                        <p:strVal val="visible"/>
                                      </p:to>
                                    </p:set>
                                    <p:animEffect transition="in" filter="wipe(down)">
                                      <p:cBhvr>
                                        <p:cTn id="106" dur="500"/>
                                        <p:tgtEl>
                                          <p:spTgt spid="145"/>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down)">
                                      <p:cBhvr>
                                        <p:cTn id="10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92" grpId="0"/>
      <p:bldP spid="192" grpId="1"/>
      <p:bldP spid="196" grpId="0"/>
      <p:bldP spid="196" grpId="1"/>
      <p:bldP spid="276" grpId="0"/>
      <p:bldP spid="290" grpId="0"/>
      <p:bldP spid="290" grpId="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p:nvPr/>
        </p:nvSpPr>
        <p:spPr>
          <a:xfrm>
            <a:off x="7603196" y="5520372"/>
            <a:ext cx="1154120" cy="736980"/>
          </a:xfrm>
          <a:prstGeom prst="rect">
            <a:avLst/>
          </a:prstGeom>
          <a:solidFill>
            <a:schemeClr val="accent2"/>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defPPr>
              <a:defRPr lang="en-US"/>
            </a:defPPr>
            <a:lvl1pPr marL="114300" indent="0" algn="ctr">
              <a:spcBef>
                <a:spcPct val="20000"/>
              </a:spcBef>
              <a:buClr>
                <a:schemeClr val="bg1"/>
              </a:buClr>
              <a:buFont typeface="Arial" panose="020B0604020202020204" pitchFamily="34" charset="0"/>
              <a:buNone/>
              <a:defRPr>
                <a:solidFill>
                  <a:schemeClr val="bg1"/>
                </a:solidFill>
              </a:defRPr>
            </a:lvl1pPr>
            <a:lvl2pPr marL="640080" indent="-228600">
              <a:spcBef>
                <a:spcPct val="20000"/>
              </a:spcBef>
              <a:buClr>
                <a:schemeClr val="accent2"/>
              </a:buClr>
              <a:buFont typeface="Arial" panose="020B0604020202020204" pitchFamily="34" charset="0"/>
              <a:buChar char="•"/>
              <a:defRPr sz="2000">
                <a:solidFill>
                  <a:schemeClr val="tx1"/>
                </a:solidFill>
              </a:defRPr>
            </a:lvl2pPr>
            <a:lvl3pPr marL="1005840" indent="-228600">
              <a:spcBef>
                <a:spcPct val="20000"/>
              </a:spcBef>
              <a:buClr>
                <a:schemeClr val="accent3"/>
              </a:buClr>
              <a:buFont typeface="Arial" panose="020B0604020202020204" pitchFamily="34" charset="0"/>
              <a:buChar char="•"/>
              <a:defRPr>
                <a:solidFill>
                  <a:schemeClr val="tx1"/>
                </a:solidFill>
              </a:defRPr>
            </a:lvl3pPr>
            <a:lvl4pPr marL="1280160" indent="-228600">
              <a:spcBef>
                <a:spcPct val="20000"/>
              </a:spcBef>
              <a:buClr>
                <a:schemeClr val="accent4"/>
              </a:buClr>
              <a:buFont typeface="Arial" panose="020B0604020202020204" pitchFamily="34" charset="0"/>
              <a:buChar char="•"/>
              <a:defRPr sz="1600">
                <a:solidFill>
                  <a:schemeClr val="tx1"/>
                </a:solidFill>
              </a:defRPr>
            </a:lvl4pPr>
            <a:lvl5pPr marL="1554480" indent="-228600">
              <a:spcBef>
                <a:spcPct val="20000"/>
              </a:spcBef>
              <a:buClr>
                <a:schemeClr val="accent5"/>
              </a:buClr>
              <a:buFont typeface="Arial" panose="020B0604020202020204" pitchFamily="34" charset="0"/>
              <a:buChar char="•"/>
              <a:defRPr sz="1400" baseline="0">
                <a:solidFill>
                  <a:schemeClr val="tx1"/>
                </a:solidFill>
              </a:defRPr>
            </a:lvl5pPr>
            <a:lvl6pPr marL="1737360" indent="-182880">
              <a:spcBef>
                <a:spcPct val="20000"/>
              </a:spcBef>
              <a:buClr>
                <a:schemeClr val="accent1"/>
              </a:buClr>
              <a:buFont typeface="Arial" panose="020B0604020202020204" pitchFamily="34" charset="0"/>
              <a:buChar char="•"/>
              <a:defRPr sz="1400" baseline="0">
                <a:solidFill>
                  <a:schemeClr val="tx1"/>
                </a:solidFill>
              </a:defRPr>
            </a:lvl6pPr>
            <a:lvl7pPr marL="1920240" indent="-182880">
              <a:spcBef>
                <a:spcPct val="20000"/>
              </a:spcBef>
              <a:buClr>
                <a:schemeClr val="accent2"/>
              </a:buClr>
              <a:buFont typeface="Arial" panose="020B0604020202020204" pitchFamily="34" charset="0"/>
              <a:buChar char="•"/>
              <a:defRPr sz="1400">
                <a:solidFill>
                  <a:schemeClr val="tx1"/>
                </a:solidFill>
              </a:defRPr>
            </a:lvl7pPr>
            <a:lvl8pPr marL="2103120" indent="-182880">
              <a:spcBef>
                <a:spcPct val="20000"/>
              </a:spcBef>
              <a:buClr>
                <a:schemeClr val="accent3"/>
              </a:buClr>
              <a:buFont typeface="Arial" panose="020B0604020202020204" pitchFamily="34" charset="0"/>
              <a:buChar char="•"/>
              <a:defRPr sz="1400">
                <a:solidFill>
                  <a:schemeClr val="tx1"/>
                </a:solidFill>
              </a:defRPr>
            </a:lvl8pPr>
            <a:lvl9pPr marL="2286000" indent="-182880">
              <a:spcBef>
                <a:spcPct val="20000"/>
              </a:spcBef>
              <a:buClr>
                <a:schemeClr val="accent4"/>
              </a:buClr>
              <a:buFont typeface="Arial" panose="020B0604020202020204" pitchFamily="34" charset="0"/>
              <a:buChar char="•"/>
              <a:defRPr sz="1400">
                <a:solidFill>
                  <a:schemeClr val="tx1"/>
                </a:solidFill>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Ethernet Trailer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p:cNvCxnSpPr/>
          <p:nvPr/>
        </p:nvCxnSpPr>
        <p:spPr>
          <a:xfrm>
            <a:off x="9571748" y="2033489"/>
            <a:ext cx="0" cy="385537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4" name="Content Placeholder 2"/>
          <p:cNvSpPr txBox="1"/>
          <p:nvPr/>
        </p:nvSpPr>
        <p:spPr>
          <a:xfrm>
            <a:off x="9013902" y="1664999"/>
            <a:ext cx="1131919" cy="736980"/>
          </a:xfrm>
          <a:prstGeom prst="rect">
            <a:avLst/>
          </a:prstGeom>
          <a:solidFill>
            <a:srgbClr val="DEC7EF"/>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Web Server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2"/>
          <p:cNvSpPr txBox="1"/>
          <p:nvPr/>
        </p:nvSpPr>
        <p:spPr>
          <a:xfrm>
            <a:off x="9002974" y="2636200"/>
            <a:ext cx="1137551" cy="736980"/>
          </a:xfrm>
          <a:prstGeom prst="rect">
            <a:avLst/>
          </a:prstGeom>
          <a:solidFill>
            <a:schemeClr val="accent5">
              <a:lumMod val="75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TCP</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Content Placeholder 2"/>
          <p:cNvSpPr txBox="1"/>
          <p:nvPr/>
        </p:nvSpPr>
        <p:spPr>
          <a:xfrm>
            <a:off x="9002974" y="4110146"/>
            <a:ext cx="1137551" cy="736980"/>
          </a:xfrm>
          <a:prstGeom prst="rect">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IP</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ontent Placeholder 2"/>
          <p:cNvSpPr txBox="1"/>
          <p:nvPr/>
        </p:nvSpPr>
        <p:spPr>
          <a:xfrm>
            <a:off x="9002974" y="5520369"/>
            <a:ext cx="1137551" cy="736980"/>
          </a:xfrm>
          <a:prstGeom prst="rect">
            <a:avLst/>
          </a:prstGeom>
          <a:solidFill>
            <a:schemeClr val="accent2"/>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Ethernet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p:cNvSpPr txBox="1"/>
          <p:nvPr/>
        </p:nvSpPr>
        <p:spPr>
          <a:xfrm>
            <a:off x="5302455" y="1664996"/>
            <a:ext cx="1311220" cy="736980"/>
          </a:xfrm>
          <a:prstGeom prst="rect">
            <a:avLst/>
          </a:prstGeom>
          <a:solidFill>
            <a:srgbClr val="DEC7EF"/>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HTTP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2"/>
          <p:cNvSpPr txBox="1"/>
          <p:nvPr/>
        </p:nvSpPr>
        <p:spPr>
          <a:xfrm>
            <a:off x="4083679" y="2636197"/>
            <a:ext cx="1218776" cy="736980"/>
          </a:xfrm>
          <a:prstGeom prst="rect">
            <a:avLst/>
          </a:prstGeom>
          <a:solidFill>
            <a:schemeClr val="accent5">
              <a:lumMod val="75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TCP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ontent Placeholder 2"/>
          <p:cNvSpPr txBox="1"/>
          <p:nvPr/>
        </p:nvSpPr>
        <p:spPr>
          <a:xfrm>
            <a:off x="3022971" y="4110143"/>
            <a:ext cx="1060708" cy="736980"/>
          </a:xfrm>
          <a:prstGeom prst="rect">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ntent Placeholder 2"/>
          <p:cNvSpPr txBox="1"/>
          <p:nvPr/>
        </p:nvSpPr>
        <p:spPr>
          <a:xfrm>
            <a:off x="1865655" y="5520369"/>
            <a:ext cx="1157317" cy="736980"/>
          </a:xfrm>
          <a:prstGeom prst="rect">
            <a:avLst/>
          </a:prstGeom>
          <a:solidFill>
            <a:schemeClr val="accent2"/>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defPPr>
              <a:defRPr lang="en-US"/>
            </a:defPPr>
            <a:lvl1pPr marL="114300" indent="0" algn="ctr">
              <a:spcBef>
                <a:spcPct val="20000"/>
              </a:spcBef>
              <a:buClr>
                <a:schemeClr val="bg1"/>
              </a:buClr>
              <a:buFont typeface="Arial" panose="020B0604020202020204" pitchFamily="34" charset="0"/>
              <a:buNone/>
              <a:defRPr>
                <a:solidFill>
                  <a:schemeClr val="bg1"/>
                </a:solidFill>
              </a:defRPr>
            </a:lvl1pPr>
            <a:lvl2pPr marL="640080" indent="-228600">
              <a:spcBef>
                <a:spcPct val="20000"/>
              </a:spcBef>
              <a:buClr>
                <a:schemeClr val="accent2"/>
              </a:buClr>
              <a:buFont typeface="Arial" panose="020B0604020202020204" pitchFamily="34" charset="0"/>
              <a:buChar char="•"/>
              <a:defRPr sz="2000">
                <a:solidFill>
                  <a:schemeClr val="tx1"/>
                </a:solidFill>
              </a:defRPr>
            </a:lvl2pPr>
            <a:lvl3pPr marL="1005840" indent="-228600">
              <a:spcBef>
                <a:spcPct val="20000"/>
              </a:spcBef>
              <a:buClr>
                <a:schemeClr val="accent3"/>
              </a:buClr>
              <a:buFont typeface="Arial" panose="020B0604020202020204" pitchFamily="34" charset="0"/>
              <a:buChar char="•"/>
              <a:defRPr>
                <a:solidFill>
                  <a:schemeClr val="tx1"/>
                </a:solidFill>
              </a:defRPr>
            </a:lvl3pPr>
            <a:lvl4pPr marL="1280160" indent="-228600">
              <a:spcBef>
                <a:spcPct val="20000"/>
              </a:spcBef>
              <a:buClr>
                <a:schemeClr val="accent4"/>
              </a:buClr>
              <a:buFont typeface="Arial" panose="020B0604020202020204" pitchFamily="34" charset="0"/>
              <a:buChar char="•"/>
              <a:defRPr sz="1600">
                <a:solidFill>
                  <a:schemeClr val="tx1"/>
                </a:solidFill>
              </a:defRPr>
            </a:lvl4pPr>
            <a:lvl5pPr marL="1554480" indent="-228600">
              <a:spcBef>
                <a:spcPct val="20000"/>
              </a:spcBef>
              <a:buClr>
                <a:schemeClr val="accent5"/>
              </a:buClr>
              <a:buFont typeface="Arial" panose="020B0604020202020204" pitchFamily="34" charset="0"/>
              <a:buChar char="•"/>
              <a:defRPr sz="1400" baseline="0">
                <a:solidFill>
                  <a:schemeClr val="tx1"/>
                </a:solidFill>
              </a:defRPr>
            </a:lvl5pPr>
            <a:lvl6pPr marL="1737360" indent="-182880">
              <a:spcBef>
                <a:spcPct val="20000"/>
              </a:spcBef>
              <a:buClr>
                <a:schemeClr val="accent1"/>
              </a:buClr>
              <a:buFont typeface="Arial" panose="020B0604020202020204" pitchFamily="34" charset="0"/>
              <a:buChar char="•"/>
              <a:defRPr sz="1400" baseline="0">
                <a:solidFill>
                  <a:schemeClr val="tx1"/>
                </a:solidFill>
              </a:defRPr>
            </a:lvl6pPr>
            <a:lvl7pPr marL="1920240" indent="-182880">
              <a:spcBef>
                <a:spcPct val="20000"/>
              </a:spcBef>
              <a:buClr>
                <a:schemeClr val="accent2"/>
              </a:buClr>
              <a:buFont typeface="Arial" panose="020B0604020202020204" pitchFamily="34" charset="0"/>
              <a:buChar char="•"/>
              <a:defRPr sz="1400">
                <a:solidFill>
                  <a:schemeClr val="tx1"/>
                </a:solidFill>
              </a:defRPr>
            </a:lvl7pPr>
            <a:lvl8pPr marL="2103120" indent="-182880">
              <a:spcBef>
                <a:spcPct val="20000"/>
              </a:spcBef>
              <a:buClr>
                <a:schemeClr val="accent3"/>
              </a:buClr>
              <a:buFont typeface="Arial" panose="020B0604020202020204" pitchFamily="34" charset="0"/>
              <a:buChar char="•"/>
              <a:defRPr sz="1400">
                <a:solidFill>
                  <a:schemeClr val="tx1"/>
                </a:solidFill>
              </a:defRPr>
            </a:lvl8pPr>
            <a:lvl9pPr marL="2286000" indent="-182880">
              <a:spcBef>
                <a:spcPct val="20000"/>
              </a:spcBef>
              <a:buClr>
                <a:schemeClr val="accent4"/>
              </a:buClr>
              <a:buFont typeface="Arial" panose="020B0604020202020204" pitchFamily="34" charset="0"/>
              <a:buChar char="•"/>
              <a:defRPr sz="1400">
                <a:solidFill>
                  <a:schemeClr val="tx1"/>
                </a:solidFill>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Ethernet 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Content Placeholder 2"/>
          <p:cNvSpPr txBox="1"/>
          <p:nvPr/>
        </p:nvSpPr>
        <p:spPr>
          <a:xfrm>
            <a:off x="6620960" y="1664996"/>
            <a:ext cx="963567" cy="736980"/>
          </a:xfrm>
          <a:prstGeom prst="rect">
            <a:avLst/>
          </a:prstGeom>
          <a:solidFill>
            <a:schemeClr val="accent1">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Web Page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Content Placeholder 2"/>
          <p:cNvSpPr txBox="1"/>
          <p:nvPr/>
        </p:nvSpPr>
        <p:spPr>
          <a:xfrm>
            <a:off x="5302455" y="2636200"/>
            <a:ext cx="1311220" cy="736980"/>
          </a:xfrm>
          <a:prstGeom prst="rect">
            <a:avLst/>
          </a:prstGeom>
          <a:solidFill>
            <a:srgbClr val="DEC7EF"/>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HTTP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ntent Placeholder 2"/>
          <p:cNvSpPr txBox="1"/>
          <p:nvPr/>
        </p:nvSpPr>
        <p:spPr>
          <a:xfrm>
            <a:off x="6620960" y="2636200"/>
            <a:ext cx="963567" cy="736980"/>
          </a:xfrm>
          <a:prstGeom prst="rect">
            <a:avLst/>
          </a:prstGeom>
          <a:solidFill>
            <a:schemeClr val="accent1">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Web Page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ontent Placeholder 2"/>
          <p:cNvSpPr txBox="1"/>
          <p:nvPr/>
        </p:nvSpPr>
        <p:spPr>
          <a:xfrm>
            <a:off x="4083679" y="4110143"/>
            <a:ext cx="1218776" cy="736980"/>
          </a:xfrm>
          <a:prstGeom prst="rect">
            <a:avLst/>
          </a:prstGeom>
          <a:solidFill>
            <a:schemeClr val="accent5">
              <a:lumMod val="75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TCP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Content Placeholder 2"/>
          <p:cNvSpPr txBox="1"/>
          <p:nvPr/>
        </p:nvSpPr>
        <p:spPr>
          <a:xfrm>
            <a:off x="5302455" y="4110146"/>
            <a:ext cx="1311220" cy="736980"/>
          </a:xfrm>
          <a:prstGeom prst="rect">
            <a:avLst/>
          </a:prstGeom>
          <a:solidFill>
            <a:srgbClr val="DEC7EF"/>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HTTP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Content Placeholder 2"/>
          <p:cNvSpPr txBox="1"/>
          <p:nvPr/>
        </p:nvSpPr>
        <p:spPr>
          <a:xfrm>
            <a:off x="6620960" y="4110146"/>
            <a:ext cx="963567" cy="736980"/>
          </a:xfrm>
          <a:prstGeom prst="rect">
            <a:avLst/>
          </a:prstGeom>
          <a:solidFill>
            <a:schemeClr val="accent1">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Web Page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Content Placeholder 2"/>
          <p:cNvSpPr txBox="1"/>
          <p:nvPr/>
        </p:nvSpPr>
        <p:spPr>
          <a:xfrm>
            <a:off x="3022971" y="5520369"/>
            <a:ext cx="1060708" cy="736980"/>
          </a:xfrm>
          <a:prstGeom prst="rect">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Content Placeholder 2"/>
          <p:cNvSpPr txBox="1"/>
          <p:nvPr/>
        </p:nvSpPr>
        <p:spPr>
          <a:xfrm>
            <a:off x="4083679" y="5520369"/>
            <a:ext cx="1218776" cy="736980"/>
          </a:xfrm>
          <a:prstGeom prst="rect">
            <a:avLst/>
          </a:prstGeom>
          <a:solidFill>
            <a:schemeClr val="accent5">
              <a:lumMod val="75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TCP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ontent Placeholder 2"/>
          <p:cNvSpPr txBox="1"/>
          <p:nvPr/>
        </p:nvSpPr>
        <p:spPr>
          <a:xfrm>
            <a:off x="5302455" y="5520372"/>
            <a:ext cx="1311220" cy="736980"/>
          </a:xfrm>
          <a:prstGeom prst="rect">
            <a:avLst/>
          </a:prstGeom>
          <a:solidFill>
            <a:srgbClr val="DEC7EF"/>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HTTP Header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ontent Placeholder 2"/>
          <p:cNvSpPr txBox="1"/>
          <p:nvPr/>
        </p:nvSpPr>
        <p:spPr>
          <a:xfrm>
            <a:off x="6620960" y="5520372"/>
            <a:ext cx="963567" cy="736980"/>
          </a:xfrm>
          <a:prstGeom prst="rect">
            <a:avLst/>
          </a:prstGeom>
          <a:solidFill>
            <a:schemeClr val="accent1">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a:lstStyle>
          <a:p>
            <a:pPr marL="114300" marR="0" lvl="0" indent="0" algn="ctr" defTabSz="914400" rtl="0" eaLnBrk="1" fontAlgn="auto" latinLnBrk="0" hangingPunct="1">
              <a:lnSpc>
                <a:spcPct val="100000"/>
              </a:lnSpc>
              <a:spcBef>
                <a:spcPct val="20000"/>
              </a:spcBef>
              <a:spcAft>
                <a:spcPts val="0"/>
              </a:spcAft>
              <a:buClr>
                <a:prstClr val="white"/>
              </a:buClr>
              <a:buSzTx/>
              <a:buFont typeface="Arial" panose="020B0604020202020204" pitchFamily="34" charset="0"/>
              <a:buNone/>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Web Page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3" name="Straight Connector 22"/>
          <p:cNvCxnSpPr/>
          <p:nvPr/>
        </p:nvCxnSpPr>
        <p:spPr>
          <a:xfrm>
            <a:off x="4083680" y="3643948"/>
            <a:ext cx="3519517" cy="0"/>
          </a:xfrm>
          <a:prstGeom prst="line">
            <a:avLst/>
          </a:prstGeom>
          <a:ln w="57150">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8576" y="3415303"/>
            <a:ext cx="1820178"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TCP Segment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Connector 24"/>
          <p:cNvCxnSpPr/>
          <p:nvPr/>
        </p:nvCxnSpPr>
        <p:spPr>
          <a:xfrm>
            <a:off x="3022972" y="5106346"/>
            <a:ext cx="4580225" cy="2186"/>
          </a:xfrm>
          <a:prstGeom prst="line">
            <a:avLst/>
          </a:prstGeom>
          <a:ln w="57150">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40793" y="4877701"/>
            <a:ext cx="1744580"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IP Datagram</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 name="Straight Connector 26"/>
          <p:cNvCxnSpPr/>
          <p:nvPr/>
        </p:nvCxnSpPr>
        <p:spPr>
          <a:xfrm>
            <a:off x="1865654" y="6517653"/>
            <a:ext cx="6891662" cy="0"/>
          </a:xfrm>
          <a:prstGeom prst="line">
            <a:avLst/>
          </a:prstGeom>
          <a:ln w="57150">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04569" y="6289008"/>
            <a:ext cx="2131994"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Ethernet Frame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itle 1"/>
          <p:cNvSpPr txBox="1"/>
          <p:nvPr/>
        </p:nvSpPr>
        <p:spPr>
          <a:xfrm>
            <a:off x="825267" y="291947"/>
            <a:ext cx="10515600" cy="894622"/>
          </a:xfrm>
          <a:prstGeom prst="rect">
            <a:avLst/>
          </a:prstGeom>
        </p:spPr>
        <p:txBody>
          <a:bodyPr vert="horz" lIns="91440" tIns="45720" rIns="91440" bIns="45720" rtlCol="0" anchor="ctr">
            <a:normAutofit/>
          </a:bodyPr>
          <a:lstStyle>
            <a:lvl1pPr algn="l" defTabSz="914400" rtl="0" eaLnBrk="1" latinLnBrk="0" hangingPunct="1">
              <a:lnSpc>
                <a:spcPts val="3500"/>
              </a:lnSpc>
              <a:spcBef>
                <a:spcPct val="0"/>
              </a:spcBef>
              <a:buNone/>
              <a:defRPr sz="3600" b="1" kern="1200">
                <a:solidFill>
                  <a:srgbClr val="B5121B"/>
                </a:solidFill>
                <a:latin typeface="+mj-lt"/>
                <a:ea typeface="+mj-ea"/>
                <a:cs typeface="+mj-cs"/>
              </a:defRPr>
            </a:lvl1pPr>
          </a:lstStyle>
          <a:p>
            <a:pPr marL="0" marR="0" lvl="0" indent="0" algn="ctr" defTabSz="914400" rtl="0" eaLnBrk="1" fontAlgn="auto" latinLnBrk="0" hangingPunct="1">
              <a:lnSpc>
                <a:spcPts val="3500"/>
              </a:lnSpc>
              <a:spcBef>
                <a:spcPct val="0"/>
              </a:spcBef>
              <a:spcAft>
                <a:spcPts val="0"/>
              </a:spcAft>
              <a:buClrTx/>
              <a:buSzTx/>
              <a:buFontTx/>
              <a:buNone/>
              <a:defRPr/>
            </a:pPr>
            <a:r>
              <a:rPr kumimoji="0" lang="en-US" altLang="en-US" sz="4400" b="1"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Encapsulation in practice</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3082"/>
    </mc:Choice>
    <mc:Fallback>
      <p:transition spd="slow" advTm="1030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anim calcmode="lin" valueType="num">
                                      <p:cBhvr>
                                        <p:cTn id="37" dur="500" fill="hold"/>
                                        <p:tgtEl>
                                          <p:spTgt spid="23"/>
                                        </p:tgtEl>
                                        <p:attrNameLst>
                                          <p:attrName>ppt_x</p:attrName>
                                        </p:attrNameLst>
                                      </p:cBhvr>
                                      <p:tavLst>
                                        <p:tav tm="0">
                                          <p:val>
                                            <p:strVal val="#ppt_x"/>
                                          </p:val>
                                        </p:tav>
                                        <p:tav tm="100000">
                                          <p:val>
                                            <p:strVal val="#ppt_x"/>
                                          </p:val>
                                        </p:tav>
                                      </p:tavLst>
                                    </p:anim>
                                    <p:anim calcmode="lin" valueType="num">
                                      <p:cBhvr>
                                        <p:cTn id="38" dur="500" fill="hold"/>
                                        <p:tgtEl>
                                          <p:spTgt spid="2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ppt_x</p:attrName>
                                        </p:attrNameLst>
                                      </p:cBhvr>
                                      <p:tavLst>
                                        <p:tav tm="0">
                                          <p:val>
                                            <p:strVal val="#ppt_x"/>
                                          </p:val>
                                        </p:tav>
                                        <p:tav tm="100000">
                                          <p:val>
                                            <p:strVal val="#ppt_x"/>
                                          </p:val>
                                        </p:tav>
                                      </p:tavLst>
                                    </p:anim>
                                    <p:anim calcmode="lin" valueType="num">
                                      <p:cBhvr>
                                        <p:cTn id="50" dur="500" fill="hold"/>
                                        <p:tgtEl>
                                          <p:spTgt spid="1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strVal val="#ppt_x"/>
                                          </p:val>
                                        </p:tav>
                                        <p:tav tm="100000">
                                          <p:val>
                                            <p:strVal val="#ppt_x"/>
                                          </p:val>
                                        </p:tav>
                                      </p:tavLst>
                                    </p:anim>
                                    <p:anim calcmode="lin" valueType="num">
                                      <p:cBhvr>
                                        <p:cTn id="55" dur="500" fill="hold"/>
                                        <p:tgtEl>
                                          <p:spTgt spid="1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anim calcmode="lin" valueType="num">
                                      <p:cBhvr>
                                        <p:cTn id="59" dur="500" fill="hold"/>
                                        <p:tgtEl>
                                          <p:spTgt spid="16"/>
                                        </p:tgtEl>
                                        <p:attrNameLst>
                                          <p:attrName>ppt_x</p:attrName>
                                        </p:attrNameLst>
                                      </p:cBhvr>
                                      <p:tavLst>
                                        <p:tav tm="0">
                                          <p:val>
                                            <p:strVal val="#ppt_x"/>
                                          </p:val>
                                        </p:tav>
                                        <p:tav tm="100000">
                                          <p:val>
                                            <p:strVal val="#ppt_x"/>
                                          </p:val>
                                        </p:tav>
                                      </p:tavLst>
                                    </p:anim>
                                    <p:anim calcmode="lin" valueType="num">
                                      <p:cBhvr>
                                        <p:cTn id="60" dur="500" fill="hold"/>
                                        <p:tgtEl>
                                          <p:spTgt spid="16"/>
                                        </p:tgtEl>
                                        <p:attrNameLst>
                                          <p:attrName>ppt_y</p:attrName>
                                        </p:attrNameLst>
                                      </p:cBhvr>
                                      <p:tavLst>
                                        <p:tav tm="0">
                                          <p:val>
                                            <p:strVal val="#ppt_y+.1"/>
                                          </p:val>
                                        </p:tav>
                                        <p:tav tm="100000">
                                          <p:val>
                                            <p:strVal val="#ppt_y"/>
                                          </p:val>
                                        </p:tav>
                                      </p:tavLst>
                                    </p:anim>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anim calcmode="lin" valueType="num">
                                      <p:cBhvr>
                                        <p:cTn id="71" dur="500" fill="hold"/>
                                        <p:tgtEl>
                                          <p:spTgt spid="25"/>
                                        </p:tgtEl>
                                        <p:attrNameLst>
                                          <p:attrName>ppt_x</p:attrName>
                                        </p:attrNameLst>
                                      </p:cBhvr>
                                      <p:tavLst>
                                        <p:tav tm="0">
                                          <p:val>
                                            <p:strVal val="#ppt_x"/>
                                          </p:val>
                                        </p:tav>
                                        <p:tav tm="100000">
                                          <p:val>
                                            <p:strVal val="#ppt_x"/>
                                          </p:val>
                                        </p:tav>
                                      </p:tavLst>
                                    </p:anim>
                                    <p:anim calcmode="lin" valueType="num">
                                      <p:cBhvr>
                                        <p:cTn id="72" dur="500" fill="hold"/>
                                        <p:tgtEl>
                                          <p:spTgt spid="2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anim calcmode="lin" valueType="num">
                                      <p:cBhvr>
                                        <p:cTn id="76" dur="500" fill="hold"/>
                                        <p:tgtEl>
                                          <p:spTgt spid="26"/>
                                        </p:tgtEl>
                                        <p:attrNameLst>
                                          <p:attrName>ppt_x</p:attrName>
                                        </p:attrNameLst>
                                      </p:cBhvr>
                                      <p:tavLst>
                                        <p:tav tm="0">
                                          <p:val>
                                            <p:strVal val="#ppt_x"/>
                                          </p:val>
                                        </p:tav>
                                        <p:tav tm="100000">
                                          <p:val>
                                            <p:strVal val="#ppt_x"/>
                                          </p:val>
                                        </p:tav>
                                      </p:tavLst>
                                    </p:anim>
                                    <p:anim calcmode="lin" valueType="num">
                                      <p:cBhvr>
                                        <p:cTn id="7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anim calcmode="lin" valueType="num">
                                      <p:cBhvr>
                                        <p:cTn id="83" dur="500" fill="hold"/>
                                        <p:tgtEl>
                                          <p:spTgt spid="22"/>
                                        </p:tgtEl>
                                        <p:attrNameLst>
                                          <p:attrName>ppt_x</p:attrName>
                                        </p:attrNameLst>
                                      </p:cBhvr>
                                      <p:tavLst>
                                        <p:tav tm="0">
                                          <p:val>
                                            <p:strVal val="#ppt_x"/>
                                          </p:val>
                                        </p:tav>
                                        <p:tav tm="100000">
                                          <p:val>
                                            <p:strVal val="#ppt_x"/>
                                          </p:val>
                                        </p:tav>
                                      </p:tavLst>
                                    </p:anim>
                                    <p:anim calcmode="lin" valueType="num">
                                      <p:cBhvr>
                                        <p:cTn id="84" dur="500" fill="hold"/>
                                        <p:tgtEl>
                                          <p:spTgt spid="2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anim calcmode="lin" valueType="num">
                                      <p:cBhvr>
                                        <p:cTn id="88" dur="500" fill="hold"/>
                                        <p:tgtEl>
                                          <p:spTgt spid="21"/>
                                        </p:tgtEl>
                                        <p:attrNameLst>
                                          <p:attrName>ppt_x</p:attrName>
                                        </p:attrNameLst>
                                      </p:cBhvr>
                                      <p:tavLst>
                                        <p:tav tm="0">
                                          <p:val>
                                            <p:strVal val="#ppt_x"/>
                                          </p:val>
                                        </p:tav>
                                        <p:tav tm="100000">
                                          <p:val>
                                            <p:strVal val="#ppt_x"/>
                                          </p:val>
                                        </p:tav>
                                      </p:tavLst>
                                    </p:anim>
                                    <p:anim calcmode="lin" valueType="num">
                                      <p:cBhvr>
                                        <p:cTn id="89" dur="500" fill="hold"/>
                                        <p:tgtEl>
                                          <p:spTgt spid="2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anim calcmode="lin" valueType="num">
                                      <p:cBhvr>
                                        <p:cTn id="93" dur="500" fill="hold"/>
                                        <p:tgtEl>
                                          <p:spTgt spid="20"/>
                                        </p:tgtEl>
                                        <p:attrNameLst>
                                          <p:attrName>ppt_x</p:attrName>
                                        </p:attrNameLst>
                                      </p:cBhvr>
                                      <p:tavLst>
                                        <p:tav tm="0">
                                          <p:val>
                                            <p:strVal val="#ppt_x"/>
                                          </p:val>
                                        </p:tav>
                                        <p:tav tm="100000">
                                          <p:val>
                                            <p:strVal val="#ppt_x"/>
                                          </p:val>
                                        </p:tav>
                                      </p:tavLst>
                                    </p:anim>
                                    <p:anim calcmode="lin" valueType="num">
                                      <p:cBhvr>
                                        <p:cTn id="94" dur="5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anim calcmode="lin" valueType="num">
                                      <p:cBhvr>
                                        <p:cTn id="98" dur="500" fill="hold"/>
                                        <p:tgtEl>
                                          <p:spTgt spid="19"/>
                                        </p:tgtEl>
                                        <p:attrNameLst>
                                          <p:attrName>ppt_x</p:attrName>
                                        </p:attrNameLst>
                                      </p:cBhvr>
                                      <p:tavLst>
                                        <p:tav tm="0">
                                          <p:val>
                                            <p:strVal val="#ppt_x"/>
                                          </p:val>
                                        </p:tav>
                                        <p:tav tm="100000">
                                          <p:val>
                                            <p:strVal val="#ppt_x"/>
                                          </p:val>
                                        </p:tav>
                                      </p:tavLst>
                                    </p:anim>
                                    <p:anim calcmode="lin" valueType="num">
                                      <p:cBhvr>
                                        <p:cTn id="99" dur="500" fill="hold"/>
                                        <p:tgtEl>
                                          <p:spTgt spid="19"/>
                                        </p:tgtEl>
                                        <p:attrNameLst>
                                          <p:attrName>ppt_y</p:attrName>
                                        </p:attrNameLst>
                                      </p:cBhvr>
                                      <p:tavLst>
                                        <p:tav tm="0">
                                          <p:val>
                                            <p:strVal val="#ppt_y+.1"/>
                                          </p:val>
                                        </p:tav>
                                        <p:tav tm="100000">
                                          <p:val>
                                            <p:strVal val="#ppt_y"/>
                                          </p:val>
                                        </p:tav>
                                      </p:tavLst>
                                    </p:anim>
                                  </p:childTnLst>
                                </p:cTn>
                              </p:par>
                            </p:childTnLst>
                          </p:cTn>
                        </p:par>
                        <p:par>
                          <p:cTn id="100" fill="hold">
                            <p:stCondLst>
                              <p:cond delay="500"/>
                            </p:stCondLst>
                            <p:childTnLst>
                              <p:par>
                                <p:cTn id="101" presetID="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 calcmode="lin" valueType="num">
                                      <p:cBhvr additive="base">
                                        <p:cTn id="103" dur="500" fill="hold"/>
                                        <p:tgtEl>
                                          <p:spTgt spid="11"/>
                                        </p:tgtEl>
                                        <p:attrNameLst>
                                          <p:attrName>ppt_x</p:attrName>
                                        </p:attrNameLst>
                                      </p:cBhvr>
                                      <p:tavLst>
                                        <p:tav tm="0">
                                          <p:val>
                                            <p:strVal val="0-#ppt_w/2"/>
                                          </p:val>
                                        </p:tav>
                                        <p:tav tm="100000">
                                          <p:val>
                                            <p:strVal val="#ppt_x"/>
                                          </p:val>
                                        </p:tav>
                                      </p:tavLst>
                                    </p:anim>
                                    <p:anim calcmode="lin" valueType="num">
                                      <p:cBhvr additive="base">
                                        <p:cTn id="104" dur="500" fill="hold"/>
                                        <p:tgtEl>
                                          <p:spTgt spid="1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additive="base">
                                        <p:cTn id="107" dur="500" fill="hold"/>
                                        <p:tgtEl>
                                          <p:spTgt spid="12"/>
                                        </p:tgtEl>
                                        <p:attrNameLst>
                                          <p:attrName>ppt_x</p:attrName>
                                        </p:attrNameLst>
                                      </p:cBhvr>
                                      <p:tavLst>
                                        <p:tav tm="0">
                                          <p:val>
                                            <p:strVal val="1+#ppt_w/2"/>
                                          </p:val>
                                        </p:tav>
                                        <p:tav tm="100000">
                                          <p:val>
                                            <p:strVal val="#ppt_x"/>
                                          </p:val>
                                        </p:tav>
                                      </p:tavLst>
                                    </p:anim>
                                    <p:anim calcmode="lin" valueType="num">
                                      <p:cBhvr additive="base">
                                        <p:cTn id="10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500"/>
                                        <p:tgtEl>
                                          <p:spTgt spid="27"/>
                                        </p:tgtEl>
                                      </p:cBhvr>
                                    </p:animEffect>
                                    <p:anim calcmode="lin" valueType="num">
                                      <p:cBhvr>
                                        <p:cTn id="114" dur="500" fill="hold"/>
                                        <p:tgtEl>
                                          <p:spTgt spid="27"/>
                                        </p:tgtEl>
                                        <p:attrNameLst>
                                          <p:attrName>ppt_x</p:attrName>
                                        </p:attrNameLst>
                                      </p:cBhvr>
                                      <p:tavLst>
                                        <p:tav tm="0">
                                          <p:val>
                                            <p:strVal val="#ppt_x"/>
                                          </p:val>
                                        </p:tav>
                                        <p:tav tm="100000">
                                          <p:val>
                                            <p:strVal val="#ppt_x"/>
                                          </p:val>
                                        </p:tav>
                                      </p:tavLst>
                                    </p:anim>
                                    <p:anim calcmode="lin" valueType="num">
                                      <p:cBhvr>
                                        <p:cTn id="115" dur="500" fill="hold"/>
                                        <p:tgtEl>
                                          <p:spTgt spid="27"/>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anim calcmode="lin" valueType="num">
                                      <p:cBhvr>
                                        <p:cTn id="119" dur="500" fill="hold"/>
                                        <p:tgtEl>
                                          <p:spTgt spid="28"/>
                                        </p:tgtEl>
                                        <p:attrNameLst>
                                          <p:attrName>ppt_x</p:attrName>
                                        </p:attrNameLst>
                                      </p:cBhvr>
                                      <p:tavLst>
                                        <p:tav tm="0">
                                          <p:val>
                                            <p:strVal val="#ppt_x"/>
                                          </p:val>
                                        </p:tav>
                                        <p:tav tm="100000">
                                          <p:val>
                                            <p:strVal val="#ppt_x"/>
                                          </p:val>
                                        </p:tav>
                                      </p:tavLst>
                                    </p:anim>
                                    <p:anim calcmode="lin" valueType="num">
                                      <p:cBhvr>
                                        <p:cTn id="120"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6" grpId="0" animBg="1"/>
      <p:bldP spid="28" grpId="0" animBg="1"/>
    </p:bldLst>
  </p:timing>
</p:sld>
</file>

<file path=ppt/tags/tag1.xml><?xml version="1.0" encoding="utf-8"?>
<p:tagLst xmlns:p="http://schemas.openxmlformats.org/presentationml/2006/main">
  <p:tag name="TIMING" val="|12.2|7.3|39.8|7|21.7|4.4|23.2|21.1|9.1|3.9|6.1|8.1|12.8|1.4|1.8|11.6"/>
</p:tagLst>
</file>

<file path=ppt/tags/tag2.xml><?xml version="1.0" encoding="utf-8"?>
<p:tagLst xmlns:p="http://schemas.openxmlformats.org/presentationml/2006/main">
  <p:tag name="TIMING" val="|6|2.9|6|7.1|9.7|5.9|4.8|8.8"/>
</p:tagLst>
</file>

<file path=ppt/tags/tag3.xml><?xml version="1.0" encoding="utf-8"?>
<p:tagLst xmlns:p="http://schemas.openxmlformats.org/presentationml/2006/main">
  <p:tag name="TIMING" val="|0.7|1|8.5|9.1|5.1|1.2|7.6"/>
</p:tagLst>
</file>

<file path=ppt/tags/tag4.xml><?xml version="1.0" encoding="utf-8"?>
<p:tagLst xmlns:p="http://schemas.openxmlformats.org/presentationml/2006/main">
  <p:tag name="KSO_WPP_MARK_KEY" val="af8542e1-b848-487f-94c5-1c36ef106b65"/>
  <p:tag name="COMMONDATA" val="eyJoZGlkIjoiNzY3ZmQyNGM1MWJhYjJhYzU3NTJjZTdiYzk3YzRhOGI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5973</Words>
  <Application>WPS 演示</Application>
  <PresentationFormat>Widescreen</PresentationFormat>
  <Paragraphs>421</Paragraphs>
  <Slides>17</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Arial</vt:lpstr>
      <vt:lpstr>MS PGothic</vt:lpstr>
      <vt:lpstr>Calibri</vt:lpstr>
      <vt:lpstr>Times New Roman</vt:lpstr>
      <vt:lpstr>Gill Sans MT</vt:lpstr>
      <vt:lpstr>Comic Sans MS</vt:lpstr>
      <vt:lpstr>Calibri Light</vt:lpstr>
      <vt:lpstr>微软雅黑</vt:lpstr>
      <vt:lpstr>Arial Unicode MS</vt:lpstr>
      <vt:lpstr>等线</vt:lpstr>
      <vt:lpstr>1_Office Theme</vt:lpstr>
      <vt:lpstr>Internet protocol stack</vt:lpstr>
      <vt:lpstr>Internet protocol stack</vt:lpstr>
      <vt:lpstr>Internet protocol stack</vt:lpstr>
      <vt:lpstr>Internet protocol stack</vt:lpstr>
      <vt:lpstr>Internet protocol stack</vt:lpstr>
      <vt:lpstr>Internet protocol stack</vt:lpstr>
      <vt:lpstr>ISO/OSI reference model</vt:lpstr>
      <vt:lpstr>Encapsulation</vt:lpstr>
      <vt:lpstr>PowerPoint 演示文稿</vt:lpstr>
      <vt:lpstr>PowerPoint 演示文稿</vt:lpstr>
      <vt:lpstr>Layering sometimes can be harmful</vt:lpstr>
      <vt:lpstr>Summary of protocol layers</vt:lpstr>
      <vt:lpstr>Week 1 &amp; 2: summary</vt:lpstr>
      <vt:lpstr>Additional Week 2 slides</vt:lpstr>
      <vt:lpstr>Supplementary materials</vt:lpstr>
      <vt:lpstr>Supplementary materials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 stack</dc:title>
  <dc:creator>yu wenjuan</dc:creator>
  <cp:lastModifiedBy>.</cp:lastModifiedBy>
  <cp:revision>5</cp:revision>
  <dcterms:created xsi:type="dcterms:W3CDTF">2020-09-13T19:08:00Z</dcterms:created>
  <dcterms:modified xsi:type="dcterms:W3CDTF">2023-02-09T10:26:24Z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CC7CBA1253644741AE51157E985DD73F</vt:lpwstr>
  </property>
  <property fmtid="{D5CDD505-2E9C-101B-9397-08002B2CF9AE}" pid="3" name="KSOProductBuildVer">
    <vt:lpwstr>2052-11.1.0.13703</vt:lpwstr>
  </property>
</Properties>
</file>