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10" r:id="rId3"/>
    <p:sldId id="313" r:id="rId5"/>
    <p:sldId id="1220" r:id="rId6"/>
    <p:sldId id="1227" r:id="rId7"/>
    <p:sldId id="1174" r:id="rId8"/>
    <p:sldId id="1175" r:id="rId9"/>
    <p:sldId id="1176" r:id="rId10"/>
    <p:sldId id="1177" r:id="rId11"/>
    <p:sldId id="1178" r:id="rId12"/>
    <p:sldId id="1179" r:id="rId13"/>
    <p:sldId id="1181" r:id="rId14"/>
    <p:sldId id="511" r:id="rId15"/>
    <p:sldId id="1213" r:id="rId16"/>
    <p:sldId id="1214" r:id="rId17"/>
    <p:sldId id="1212" r:id="rId18"/>
    <p:sldId id="1224" r:id="rId19"/>
    <p:sldId id="1183" r:id="rId20"/>
    <p:sldId id="1079" r:id="rId21"/>
    <p:sldId id="1205" r:id="rId22"/>
    <p:sldId id="1206" r:id="rId23"/>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62" d="100"/>
          <a:sy n="6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9.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D6C9-731C-44AA-9F50-82FF233E0FB6}"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DE2D-081A-45F5-A6C2-B1FAF3099D4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two parts of the three-way handshake take one RTT. After completing the</a:t>
            </a:r>
            <a:endParaRPr lang="en-GB" dirty="0"/>
          </a:p>
          <a:p>
            <a:r>
              <a:rPr lang="en-GB" dirty="0"/>
              <a:t>first two parts of the handshake, the client sends the HTTP request message combined with the third part of the three-way handshake (the acknowledgment) into the TCP connection. Once the request message arrives at the server, the server sends the HTML file into the TCP connection. This HTTP request/response eats up another RTT. </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ltLang="x-none" dirty="0">
              <a:latin typeface="Times New Roman" panose="02020603050405020304" pitchFamily="18" charset="0"/>
              <a:ea typeface="MS PGothic" panose="020B0600070205080204" pitchFamily="34" charset="-128"/>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rPr>
              <a:t>HTTP is implemented in two programs: a client program and a server program. The client program and server program, executing on different end systems, talk to each other by exchanging HTTP messages. HTTP defines the structure of these messages and how the client and server exchange the messages. </a:t>
            </a:r>
            <a:endPar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endParaRPr>
          </a:p>
          <a:p>
            <a:endParaRPr lang="en-US" altLang="x-none" sz="1200" b="0" i="0" u="none" strike="noStrike" kern="1200" baseline="0" dirty="0">
              <a:solidFill>
                <a:schemeClr val="tx1"/>
              </a:solidFill>
              <a:latin typeface="Arial" panose="020B0604020202020204" pitchFamily="34" charset="0"/>
              <a:ea typeface="+mn-ea"/>
              <a:cs typeface="Arial" panose="020B0604020202020204" pitchFamily="34" charset="0"/>
            </a:endParaRPr>
          </a:p>
          <a:p>
            <a:r>
              <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rPr>
              <a:t>When a user requests a Web page (for example, clicks on a hyperlink), the browser sends HTTP request messages for the objects in the page to the server. The server receives the requests and responds with HTTP response messages that contain the objects. </a:t>
            </a:r>
            <a:endPar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endParaRPr>
          </a:p>
          <a:p>
            <a:endParaRPr lang="en-US" sz="1200" b="0" i="0" u="none" strike="noStrike" kern="1200" baseline="0" dirty="0">
              <a:solidFill>
                <a:schemeClr val="tx1"/>
              </a:solidFill>
              <a:latin typeface="Arial" panose="020B0604020202020204" pitchFamily="34" charset="0"/>
              <a:ea typeface="+mn-ea"/>
              <a:cs typeface="Arial" panose="020B0604020202020204" pitchFamily="34" charset="0"/>
            </a:endParaRPr>
          </a:p>
          <a:p>
            <a:r>
              <a:rPr lang="en-GB" dirty="0"/>
              <a:t>The Web uses the client-server application architecture, as described before. A Web server is always on, with a fixed IP address, and it services requests from potentially millions of different browsers.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rPr>
              <a:t>HTTP uses TCP as its underlying transport protocol (rather than running on top of UDP).</a:t>
            </a:r>
            <a:endParaRPr lang="en-US" altLang="zh-CN" sz="1200" b="0" i="0" u="none" strike="noStrike" kern="1200" baseline="0" dirty="0">
              <a:solidFill>
                <a:schemeClr val="tx1"/>
              </a:solidFill>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zh-CN" sz="1200" b="0" i="0" u="none" strike="noStrike" kern="1200" dirty="0">
              <a:solidFill>
                <a:srgbClr val="000000"/>
              </a:solidFill>
              <a:effectLst/>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zh-CN" sz="1200" b="0" i="0" u="none" strike="noStrike" kern="1200" dirty="0">
              <a:solidFill>
                <a:srgbClr val="000000"/>
              </a:solidFill>
              <a:effectLst/>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x-none" sz="1200" b="0" i="0" u="none" strike="noStrike" kern="1200" baseline="0" dirty="0">
                <a:solidFill>
                  <a:schemeClr val="tx1"/>
                </a:solidFill>
                <a:latin typeface="Arial" panose="020B0604020202020204" pitchFamily="34" charset="0"/>
                <a:ea typeface="+mn-ea"/>
                <a:cs typeface="Arial" panose="020B0604020202020204" pitchFamily="34" charset="0"/>
              </a:rPr>
              <a:t>HTTP persistent connection is also called HTTP keep-alive. </a:t>
            </a:r>
            <a:endParaRPr lang="x-none" altLang="x-none" dirty="0">
              <a:latin typeface="Times New Roman" panose="02020603050405020304" pitchFamily="18" charset="0"/>
              <a:ea typeface="MS PGothic" panose="020B0600070205080204" pitchFamily="34" charset="-128"/>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steps above illustrate the use of non-persistent connections, where each TCP connection is closed</a:t>
            </a:r>
            <a:endParaRPr lang="en-GB" dirty="0"/>
          </a:p>
          <a:p>
            <a:r>
              <a:rPr lang="en-GB" dirty="0"/>
              <a:t>after the server sends the object—the connection does not persist for other objects. Note that each TCP</a:t>
            </a:r>
            <a:endParaRPr lang="en-GB" dirty="0"/>
          </a:p>
          <a:p>
            <a:r>
              <a:rPr lang="en-GB" dirty="0"/>
              <a:t>connection transports exactly one request message and one response message.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1C1C1C"/>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lstStyle>
            <a:lvl1pPr>
              <a:defRPr>
                <a:solidFill>
                  <a:srgbClr val="1C1C1C"/>
                </a:solidFill>
              </a:defRPr>
            </a:lvl1pPr>
          </a:lstStyle>
          <a:p>
            <a:r>
              <a:rPr lang="en-US" dirty="0"/>
              <a:t>Click to edit Master 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1C1C"/>
                </a:solidFill>
              </a:defRPr>
            </a:lvl1pPr>
          </a:lstStyle>
          <a:p>
            <a:r>
              <a:rPr lang="en-US" dirty="0"/>
              <a:t>Click to edit Master title style</a:t>
            </a:r>
            <a:endParaRPr lang="en-US" dirty="0"/>
          </a:p>
        </p:txBody>
      </p:sp>
      <p:sp>
        <p:nvSpPr>
          <p:cNvPr id="8"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panose="020B0604020202020204"/>
              <a:buNone/>
              <a:defRPr sz="2000">
                <a:solidFill>
                  <a:srgbClr val="000000"/>
                </a:solidFill>
                <a:latin typeface="Arial" panose="020B0604020202020204" pitchFamily="34" charset="0"/>
                <a:cs typeface="Arial" panose="020B060402020202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3000" indent="-228600"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200" indent="-228600"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400" indent="-228600"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endParaRPr lang="en-GB" dirty="0"/>
          </a:p>
        </p:txBody>
      </p:sp>
      <p:sp>
        <p:nvSpPr>
          <p:cNvPr id="6" name="Title 1"/>
          <p:cNvSpPr>
            <a:spLocks noGrp="1"/>
          </p:cNvSpPr>
          <p:nvPr>
            <p:ph type="ctrTitle"/>
          </p:nvPr>
        </p:nvSpPr>
        <p:spPr>
          <a:xfrm>
            <a:off x="335360" y="260648"/>
            <a:ext cx="11521280" cy="864096"/>
          </a:xfrm>
          <a:prstGeom prst="rect">
            <a:avLst/>
          </a:prstGeom>
        </p:spPr>
        <p:txBody>
          <a:bodyPr anchor="ctr"/>
          <a:lstStyle>
            <a:lvl1pPr algn="ctr">
              <a:lnSpc>
                <a:spcPct val="80000"/>
              </a:lnSpc>
              <a:defRPr sz="3200" b="1">
                <a:solidFill>
                  <a:srgbClr val="FF0000"/>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tags" Target="../tags/tag6.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hyperlink" Target="https://perso.telecom-paristech.fr/dufourd/cours/pesto/http.html#/17" TargetMode="External"/><Relationship Id="rId1" Type="http://schemas.openxmlformats.org/officeDocument/2006/relationships/hyperlink" Target="https://perso.telecom-paristech.fr/dufourd/cours/pesto/http.html#/16"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hyperlink" Target="https://blog.apnic.net/2019/01/24/five-years-at-the-edge-recording-the-evolution-of-web-usage-from-an-isp/" TargetMode="External"/><Relationship Id="rId3" Type="http://schemas.openxmlformats.org/officeDocument/2006/relationships/hyperlink" Target="https://people.csail.mit.edu/richterp/richter_pam15.pdf" TargetMode="Externa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w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Application layer: overview</a:t>
            </a:r>
            <a:endParaRPr lang="en-US" sz="4400" dirty="0"/>
          </a:p>
        </p:txBody>
      </p:sp>
      <p:sp>
        <p:nvSpPr>
          <p:cNvPr id="10" name="Content Placeholder 3"/>
          <p:cNvSpPr txBox="1"/>
          <p:nvPr/>
        </p:nvSpPr>
        <p:spPr>
          <a:xfrm>
            <a:off x="809242" y="1870563"/>
            <a:ext cx="5309184" cy="4351338"/>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Principles of network applications</a:t>
            </a:r>
            <a:endPar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white">
                    <a:lumMod val="75000"/>
                  </a:prstClr>
                </a:solidFill>
                <a:effectLst/>
                <a:uLnTx/>
                <a:uFillTx/>
                <a:latin typeface="Calibri" panose="020F0502020204030204"/>
                <a:ea typeface="MS PGothic" panose="020B0600070205080204" pitchFamily="34" charset="-128"/>
                <a:cs typeface="+mn-cs"/>
              </a:rPr>
              <a:t>Socket programming with UDP and TCP</a:t>
            </a:r>
            <a:endParaRPr kumimoji="0" lang="en-US" altLang="en-US" sz="3200" b="0" i="0" u="none" strike="noStrike" kern="1200" cap="none" spc="0" normalizeH="0" baseline="0" noProof="0" dirty="0">
              <a:ln>
                <a:noFill/>
              </a:ln>
              <a:solidFill>
                <a:prstClr val="white">
                  <a:lumMod val="75000"/>
                </a:prstClr>
              </a:solidFill>
              <a:effectLst/>
              <a:uLnTx/>
              <a:uFillTx/>
              <a:latin typeface="Calibri" panose="020F0502020204030204"/>
              <a:ea typeface="MS PGothic" panose="020B0600070205080204" pitchFamily="34" charset="-128"/>
              <a:cs typeface="+mn-cs"/>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Application architectures</a:t>
            </a:r>
            <a:endPar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Web and HTTP</a:t>
            </a: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prstClr val="white">
                  <a:lumMod val="75000"/>
                </a:prstClr>
              </a:buClr>
              <a:buSzTx/>
              <a:buFont typeface="Wingdings" panose="05000000000000000000" pitchFamily="2" charset="2"/>
              <a:buChar char="§"/>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E-mail, SMTP, IMAP</a:t>
            </a:r>
            <a:endPar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prstClr val="white">
                  <a:lumMod val="75000"/>
                </a:prstClr>
              </a:buClr>
              <a:buSzTx/>
              <a:buFont typeface="Wingdings" panose="05000000000000000000" pitchFamily="2" charset="2"/>
              <a:buChar char="§"/>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The Domain Name System DNS</a:t>
            </a:r>
            <a:endPar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01955" marR="0" lvl="0" indent="-4019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4"/>
          <p:cNvSpPr txBox="1">
            <a:spLocks noChangeArrowheads="1"/>
          </p:cNvSpPr>
          <p:nvPr/>
        </p:nvSpPr>
        <p:spPr>
          <a:xfrm>
            <a:off x="6557554" y="1422888"/>
            <a:ext cx="5405262" cy="4799013"/>
          </a:xfrm>
          <a:prstGeom prst="rect">
            <a:avLst/>
          </a:prstGeom>
        </p:spPr>
        <p:txBody>
          <a:bodyPr>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8" name="Picture 7" descr="A picture containing photo, person, playing&#10;&#10;Description automatically generated"/>
          <p:cNvPicPr>
            <a:picLocks noChangeAspect="1"/>
          </p:cNvPicPr>
          <p:nvPr/>
        </p:nvPicPr>
        <p:blipFill>
          <a:blip r:embed="rId1"/>
          <a:stretch>
            <a:fillRect/>
          </a:stretch>
        </p:blipFill>
        <p:spPr>
          <a:xfrm>
            <a:off x="7416799" y="1758965"/>
            <a:ext cx="4304058" cy="3923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435"/>
    </mc:Choice>
    <mc:Fallback>
      <p:transition spd="slow" advTm="94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Non-persistent HTTP: response time</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2" name="Rectangle 3"/>
          <p:cNvSpPr txBox="1">
            <a:spLocks noChangeArrowheads="1"/>
          </p:cNvSpPr>
          <p:nvPr/>
        </p:nvSpPr>
        <p:spPr>
          <a:xfrm>
            <a:off x="649307" y="1636150"/>
            <a:ext cx="5463648" cy="428370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Round-trip time (RTT)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definition: the time it takes for a small packet to travel from client to server and back to the client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HTTP response time (per object):</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one RTT to initiate TCP connection</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one RTT for HTTP request and first few bytes of HTTP response to return</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03275" marR="0" lvl="1" indent="-215900" algn="l" defTabSz="914400" rtl="0" eaLnBrk="1" fontAlgn="auto" latinLnBrk="0" hangingPunct="1">
              <a:lnSpc>
                <a:spcPct val="90000"/>
              </a:lnSpc>
              <a:spcBef>
                <a:spcPts val="400"/>
              </a:spcBef>
              <a:spcAft>
                <a:spcPts val="0"/>
              </a:spcAft>
              <a:buClr>
                <a:srgbClr val="0000A8"/>
              </a:buClr>
              <a:buSzTx/>
              <a:buFont typeface="Arial" panose="020B0604020202020204" pitchFamily="34" charset="0"/>
              <a:buChar char="•"/>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This assumes that the HTTP request message and the third part of the three-way handshake (ACK) are sent together. </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object/file transmission time</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63" name="Line 15"/>
          <p:cNvSpPr>
            <a:spLocks noChangeShapeType="1"/>
          </p:cNvSpPr>
          <p:nvPr/>
        </p:nvSpPr>
        <p:spPr bwMode="auto">
          <a:xfrm>
            <a:off x="8197229" y="2671284"/>
            <a:ext cx="0" cy="2832100"/>
          </a:xfrm>
          <a:prstGeom prst="line">
            <a:avLst/>
          </a:prstGeom>
          <a:noFill/>
          <a:ln w="952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16"/>
          <p:cNvSpPr>
            <a:spLocks noChangeShapeType="1"/>
          </p:cNvSpPr>
          <p:nvPr/>
        </p:nvSpPr>
        <p:spPr bwMode="auto">
          <a:xfrm>
            <a:off x="9887916" y="2664934"/>
            <a:ext cx="0" cy="2881312"/>
          </a:xfrm>
          <a:prstGeom prst="line">
            <a:avLst/>
          </a:prstGeom>
          <a:noFill/>
          <a:ln w="952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17"/>
          <p:cNvSpPr>
            <a:spLocks noChangeShapeType="1"/>
          </p:cNvSpPr>
          <p:nvPr/>
        </p:nvSpPr>
        <p:spPr bwMode="auto">
          <a:xfrm>
            <a:off x="8211516" y="2903059"/>
            <a:ext cx="1684338" cy="3905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18"/>
          <p:cNvSpPr>
            <a:spLocks noChangeShapeType="1"/>
          </p:cNvSpPr>
          <p:nvPr/>
        </p:nvSpPr>
        <p:spPr bwMode="auto">
          <a:xfrm flipH="1">
            <a:off x="8197229" y="3341209"/>
            <a:ext cx="1673225" cy="4032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19"/>
          <p:cNvSpPr>
            <a:spLocks noChangeShapeType="1"/>
          </p:cNvSpPr>
          <p:nvPr/>
        </p:nvSpPr>
        <p:spPr bwMode="auto">
          <a:xfrm>
            <a:off x="8205166" y="3849209"/>
            <a:ext cx="1684338" cy="3905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AutoShape 21"/>
          <p:cNvSpPr/>
          <p:nvPr/>
        </p:nvSpPr>
        <p:spPr bwMode="auto">
          <a:xfrm>
            <a:off x="9903942" y="4249143"/>
            <a:ext cx="99857" cy="161739"/>
          </a:xfrm>
          <a:prstGeom prst="rightBrace">
            <a:avLst>
              <a:gd name="adj1" fmla="val 2039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3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4" name="Text Box 22"/>
          <p:cNvSpPr txBox="1">
            <a:spLocks noChangeArrowheads="1"/>
          </p:cNvSpPr>
          <p:nvPr/>
        </p:nvSpPr>
        <p:spPr bwMode="auto">
          <a:xfrm>
            <a:off x="9997454" y="3944459"/>
            <a:ext cx="1123577" cy="87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time to </a:t>
            </a:r>
            <a:endParaRPr kumimoji="0" lang="en-US" altLang="en-US" sz="20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transmit </a:t>
            </a:r>
            <a:endParaRPr kumimoji="0" lang="en-US" altLang="en-US" sz="20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file</a:t>
            </a:r>
            <a:endParaRPr kumimoji="0" lang="en-US" altLang="en-US" sz="20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sp>
        <p:nvSpPr>
          <p:cNvPr id="75" name="Line 23"/>
          <p:cNvSpPr>
            <a:spLocks noChangeShapeType="1"/>
          </p:cNvSpPr>
          <p:nvPr/>
        </p:nvSpPr>
        <p:spPr bwMode="auto">
          <a:xfrm>
            <a:off x="7806704" y="2877659"/>
            <a:ext cx="390525"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Text Box 24"/>
          <p:cNvSpPr txBox="1">
            <a:spLocks noChangeArrowheads="1"/>
          </p:cNvSpPr>
          <p:nvPr/>
        </p:nvSpPr>
        <p:spPr bwMode="auto">
          <a:xfrm>
            <a:off x="6516660" y="2563010"/>
            <a:ext cx="1363707"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initiate TCP</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connection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77" name="AutoShape 25"/>
          <p:cNvSpPr/>
          <p:nvPr/>
        </p:nvSpPr>
        <p:spPr bwMode="auto">
          <a:xfrm>
            <a:off x="7941641" y="2928459"/>
            <a:ext cx="128588" cy="803275"/>
          </a:xfrm>
          <a:prstGeom prst="leftBrace">
            <a:avLst>
              <a:gd name="adj1" fmla="val 520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defRPr/>
            </a:pPr>
            <a:endParaRPr kumimoji="0" lang="en-US" altLang="en-US" sz="3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8" name="Text Box 26"/>
          <p:cNvSpPr txBox="1">
            <a:spLocks noChangeArrowheads="1"/>
          </p:cNvSpPr>
          <p:nvPr/>
        </p:nvSpPr>
        <p:spPr bwMode="auto">
          <a:xfrm>
            <a:off x="7459041" y="3139596"/>
            <a:ext cx="575222" cy="35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RTT</a:t>
            </a:r>
            <a:endPar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9" name="Line 27"/>
          <p:cNvSpPr>
            <a:spLocks noChangeShapeType="1"/>
          </p:cNvSpPr>
          <p:nvPr/>
        </p:nvSpPr>
        <p:spPr bwMode="auto">
          <a:xfrm>
            <a:off x="7855916" y="3782534"/>
            <a:ext cx="3540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Text Box 28"/>
          <p:cNvSpPr txBox="1">
            <a:spLocks noChangeArrowheads="1"/>
          </p:cNvSpPr>
          <p:nvPr/>
        </p:nvSpPr>
        <p:spPr bwMode="auto">
          <a:xfrm>
            <a:off x="6493113" y="3589815"/>
            <a:ext cx="1969956" cy="35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request file</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81" name="AutoShape 29"/>
          <p:cNvSpPr/>
          <p:nvPr/>
        </p:nvSpPr>
        <p:spPr bwMode="auto">
          <a:xfrm>
            <a:off x="7947991" y="3838096"/>
            <a:ext cx="128588" cy="803275"/>
          </a:xfrm>
          <a:prstGeom prst="leftBrace">
            <a:avLst>
              <a:gd name="adj1" fmla="val 520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defRPr/>
            </a:pPr>
            <a:endParaRPr kumimoji="0" lang="en-US" altLang="en-US" sz="3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2" name="Text Box 30"/>
          <p:cNvSpPr txBox="1">
            <a:spLocks noChangeArrowheads="1"/>
          </p:cNvSpPr>
          <p:nvPr/>
        </p:nvSpPr>
        <p:spPr bwMode="auto">
          <a:xfrm>
            <a:off x="7478091" y="4061934"/>
            <a:ext cx="575222" cy="35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RTT</a:t>
            </a:r>
            <a:endPar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3" name="Line 35"/>
          <p:cNvSpPr>
            <a:spLocks noChangeShapeType="1"/>
          </p:cNvSpPr>
          <p:nvPr/>
        </p:nvSpPr>
        <p:spPr bwMode="auto">
          <a:xfrm flipH="1">
            <a:off x="7922901" y="4823565"/>
            <a:ext cx="231642" cy="118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Text Box 36"/>
          <p:cNvSpPr txBox="1">
            <a:spLocks noChangeArrowheads="1"/>
          </p:cNvSpPr>
          <p:nvPr/>
        </p:nvSpPr>
        <p:spPr bwMode="auto">
          <a:xfrm>
            <a:off x="6478790" y="4640362"/>
            <a:ext cx="1647627" cy="35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file received</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85" name="Text Box 37"/>
          <p:cNvSpPr txBox="1">
            <a:spLocks noChangeArrowheads="1"/>
          </p:cNvSpPr>
          <p:nvPr/>
        </p:nvSpPr>
        <p:spPr bwMode="auto">
          <a:xfrm>
            <a:off x="7971804" y="5517671"/>
            <a:ext cx="663964" cy="35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time</a:t>
            </a:r>
            <a:endPar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6" name="Text Box 38"/>
          <p:cNvSpPr txBox="1">
            <a:spLocks noChangeArrowheads="1"/>
          </p:cNvSpPr>
          <p:nvPr/>
        </p:nvSpPr>
        <p:spPr bwMode="auto">
          <a:xfrm>
            <a:off x="9649791" y="5500209"/>
            <a:ext cx="663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time</a:t>
            </a:r>
            <a:endParaRPr kumimoji="0" lang="en-US" alt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87" name="Group 43"/>
          <p:cNvGrpSpPr/>
          <p:nvPr/>
        </p:nvGrpSpPr>
        <p:grpSpPr bwMode="auto">
          <a:xfrm>
            <a:off x="9687891" y="1898171"/>
            <a:ext cx="423863" cy="684213"/>
            <a:chOff x="4140" y="429"/>
            <a:chExt cx="1425" cy="2396"/>
          </a:xfrm>
        </p:grpSpPr>
        <p:sp>
          <p:nvSpPr>
            <p:cNvPr id="88" name="Freeform 44"/>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0" name="Freeform 46"/>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47"/>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93" name="Group 49"/>
            <p:cNvGrpSpPr/>
            <p:nvPr/>
          </p:nvGrpSpPr>
          <p:grpSpPr bwMode="auto">
            <a:xfrm>
              <a:off x="4749" y="668"/>
              <a:ext cx="581" cy="145"/>
              <a:chOff x="614" y="2568"/>
              <a:chExt cx="725" cy="139"/>
            </a:xfrm>
          </p:grpSpPr>
          <p:sp>
            <p:nvSpPr>
              <p:cNvPr id="118"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9"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94"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95" name="Group 53"/>
            <p:cNvGrpSpPr/>
            <p:nvPr/>
          </p:nvGrpSpPr>
          <p:grpSpPr bwMode="auto">
            <a:xfrm>
              <a:off x="4747" y="994"/>
              <a:ext cx="581" cy="134"/>
              <a:chOff x="614" y="2568"/>
              <a:chExt cx="725" cy="139"/>
            </a:xfrm>
          </p:grpSpPr>
          <p:sp>
            <p:nvSpPr>
              <p:cNvPr id="116"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7"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96"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7"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98" name="Group 58"/>
            <p:cNvGrpSpPr/>
            <p:nvPr/>
          </p:nvGrpSpPr>
          <p:grpSpPr bwMode="auto">
            <a:xfrm>
              <a:off x="4735" y="1627"/>
              <a:ext cx="582" cy="151"/>
              <a:chOff x="614" y="2568"/>
              <a:chExt cx="725" cy="139"/>
            </a:xfrm>
          </p:grpSpPr>
          <p:sp>
            <p:nvSpPr>
              <p:cNvPr id="114"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5"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99" name="Freeform 61"/>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0" name="Group 62"/>
            <p:cNvGrpSpPr/>
            <p:nvPr/>
          </p:nvGrpSpPr>
          <p:grpSpPr bwMode="auto">
            <a:xfrm>
              <a:off x="4739" y="1327"/>
              <a:ext cx="582" cy="139"/>
              <a:chOff x="614" y="2568"/>
              <a:chExt cx="725" cy="139"/>
            </a:xfrm>
          </p:grpSpPr>
          <p:sp>
            <p:nvSpPr>
              <p:cNvPr id="112"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3"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101"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2" name="Freeform 66"/>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67"/>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5" name="Freeform 69"/>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7"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8"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9"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110"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1"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grpSp>
        <p:nvGrpSpPr>
          <p:cNvPr id="120" name="Group 76"/>
          <p:cNvGrpSpPr/>
          <p:nvPr/>
        </p:nvGrpSpPr>
        <p:grpSpPr bwMode="auto">
          <a:xfrm>
            <a:off x="7686054" y="1920396"/>
            <a:ext cx="698500" cy="709613"/>
            <a:chOff x="-44" y="1473"/>
            <a:chExt cx="981" cy="1105"/>
          </a:xfrm>
        </p:grpSpPr>
        <p:pic>
          <p:nvPicPr>
            <p:cNvPr id="121" name="Picture 7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78"/>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Freeform 1"/>
          <p:cNvSpPr/>
          <p:nvPr/>
        </p:nvSpPr>
        <p:spPr>
          <a:xfrm>
            <a:off x="8188984" y="4246818"/>
            <a:ext cx="1700270" cy="558188"/>
          </a:xfrm>
          <a:custGeom>
            <a:avLst/>
            <a:gdLst>
              <a:gd name="connsiteX0" fmla="*/ 0 w 1700270"/>
              <a:gd name="connsiteY0" fmla="*/ 389262 h 543498"/>
              <a:gd name="connsiteX1" fmla="*/ 1700270 w 1700270"/>
              <a:gd name="connsiteY1" fmla="*/ 0 h 543498"/>
              <a:gd name="connsiteX2" fmla="*/ 1696598 w 1700270"/>
              <a:gd name="connsiteY2" fmla="*/ 176269 h 543498"/>
              <a:gd name="connsiteX3" fmla="*/ 0 w 1700270"/>
              <a:gd name="connsiteY3" fmla="*/ 543498 h 543498"/>
              <a:gd name="connsiteX4" fmla="*/ 0 w 1700270"/>
              <a:gd name="connsiteY4" fmla="*/ 389262 h 543498"/>
              <a:gd name="connsiteX0-1" fmla="*/ 0 w 1700270"/>
              <a:gd name="connsiteY0-2" fmla="*/ 389262 h 558188"/>
              <a:gd name="connsiteX1-3" fmla="*/ 1700270 w 1700270"/>
              <a:gd name="connsiteY1-4" fmla="*/ 0 h 558188"/>
              <a:gd name="connsiteX2-5" fmla="*/ 1696598 w 1700270"/>
              <a:gd name="connsiteY2-6" fmla="*/ 176269 h 558188"/>
              <a:gd name="connsiteX3-7" fmla="*/ 7344 w 1700270"/>
              <a:gd name="connsiteY3-8" fmla="*/ 558188 h 558188"/>
              <a:gd name="connsiteX4-9" fmla="*/ 0 w 1700270"/>
              <a:gd name="connsiteY4-10" fmla="*/ 389262 h 5581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00270" h="558188">
                <a:moveTo>
                  <a:pt x="0" y="389262"/>
                </a:moveTo>
                <a:lnTo>
                  <a:pt x="1700270" y="0"/>
                </a:lnTo>
                <a:lnTo>
                  <a:pt x="1696598" y="176269"/>
                </a:lnTo>
                <a:lnTo>
                  <a:pt x="7344" y="558188"/>
                </a:lnTo>
                <a:lnTo>
                  <a:pt x="0" y="389262"/>
                </a:lnTo>
                <a:close/>
              </a:path>
            </a:pathLst>
          </a:custGeom>
          <a:solidFill>
            <a:srgbClr val="000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AutoShape 21"/>
          <p:cNvSpPr/>
          <p:nvPr/>
        </p:nvSpPr>
        <p:spPr bwMode="auto">
          <a:xfrm flipH="1" flipV="1">
            <a:off x="7983248" y="4655299"/>
            <a:ext cx="99857" cy="161739"/>
          </a:xfrm>
          <a:prstGeom prst="rightBrace">
            <a:avLst>
              <a:gd name="adj1" fmla="val 2039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3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4" name="TextBox 3"/>
          <p:cNvSpPr txBox="1"/>
          <p:nvPr/>
        </p:nvSpPr>
        <p:spPr>
          <a:xfrm>
            <a:off x="1056514" y="5919854"/>
            <a:ext cx="9257241" cy="10464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Non-persistent HTTP response time =  2RTT+ file transmission time</a:t>
            </a:r>
            <a:endParaRPr kumimoji="0" lang="en-US" altLang="en-US" sz="24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sng" strike="noStrike" kern="1200" cap="none" spc="0" normalizeH="0" baseline="0" noProof="0" dirty="0">
                <a:ln>
                  <a:noFill/>
                </a:ln>
                <a:solidFill>
                  <a:prstClr val="black"/>
                </a:solidFill>
                <a:effectLst/>
                <a:uLnTx/>
                <a:uFillTx/>
                <a:latin typeface="Calibri" panose="020F0502020204030204"/>
                <a:ea typeface="+mn-ea"/>
                <a:cs typeface="+mn-cs"/>
              </a:rPr>
              <a:t>Concurrent (parallel) TCP connections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can be used to make things faster.</a:t>
            </a: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45716"/>
    </mc:Choice>
    <mc:Fallback>
      <p:transition spd="slow" advTm="14571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Persistent HTTP </a:t>
            </a:r>
            <a:r>
              <a:rPr lang="en-US" altLang="en-US" sz="3200" dirty="0">
                <a:cs typeface="Calibri" panose="020F0502020204030204" pitchFamily="34" charset="0"/>
              </a:rPr>
              <a:t>(HTTP 1.1)</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 name="Rectangle 3"/>
          <p:cNvSpPr txBox="1">
            <a:spLocks noChangeArrowheads="1"/>
          </p:cNvSpPr>
          <p:nvPr/>
        </p:nvSpPr>
        <p:spPr>
          <a:xfrm>
            <a:off x="798691" y="1401764"/>
            <a:ext cx="5165547"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505" marR="0" lvl="0" indent="-21590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Non-persistent HTTP issues:</a:t>
            </a:r>
            <a:endPar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requires 2 RTTs per object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OS overhead for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each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TCP connection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browsers often open multiple parallel TCP connections to fetch referenced objects in parallel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10"/>
          <p:cNvSpPr txBox="1">
            <a:spLocks noChangeArrowheads="1"/>
          </p:cNvSpPr>
          <p:nvPr/>
        </p:nvSpPr>
        <p:spPr>
          <a:xfrm>
            <a:off x="6227762" y="1414463"/>
            <a:ext cx="5735053"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505" marR="0" lvl="0" indent="-21590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Persistent  HTTP </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(HTTP1.1):</a:t>
            </a:r>
            <a:endPar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server leaves connection open after sending response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subsequent HTTP messages  between same client/server sent over open connection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sends requests as soon as it encounters a referenced object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6075" marR="0" lvl="0" indent="-2178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little as one RTT for all the referenced objects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0400"/>
    </mc:Choice>
    <mc:Fallback>
      <p:transition spd="slow" advTm="904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6"/>
          <p:cNvSpPr>
            <a:spLocks noGrp="1"/>
          </p:cNvSpPr>
          <p:nvPr>
            <p:ph type="sldNum" sz="quarter" idx="12"/>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Tx/>
              <a:buNone/>
            </a:pPr>
            <a:fld id="{C5AB7A7F-ECAC-A944-82A9-768B682C8238}" type="slidenum">
              <a:rPr lang="en-US" smtClean="0"/>
            </a:fld>
            <a:endParaRPr lang="en-US" altLang="en-US" sz="1400">
              <a:latin typeface="Times New Roman" panose="02020603050405020304" pitchFamily="18" charset="0"/>
            </a:endParaRPr>
          </a:p>
        </p:txBody>
      </p:sp>
      <p:sp>
        <p:nvSpPr>
          <p:cNvPr id="45060" name="Rectangle 3"/>
          <p:cNvSpPr>
            <a:spLocks noGrp="1" noChangeArrowheads="1"/>
          </p:cNvSpPr>
          <p:nvPr>
            <p:ph type="body" sz="half" idx="2"/>
          </p:nvPr>
        </p:nvSpPr>
        <p:spPr>
          <a:xfrm>
            <a:off x="3225306" y="3154929"/>
            <a:ext cx="3810000" cy="1533525"/>
          </a:xfrm>
        </p:spPr>
        <p:txBody>
          <a:bodyPr/>
          <a:lstStyle/>
          <a:p>
            <a:pPr>
              <a:buFont typeface="ZapfDingbats" charset="2"/>
              <a:buNone/>
            </a:pPr>
            <a:r>
              <a:rPr lang="en-US" altLang="en-US" sz="2000" dirty="0">
                <a:solidFill>
                  <a:srgbClr val="C00000"/>
                </a:solidFill>
              </a:rPr>
              <a:t>5</a:t>
            </a:r>
            <a:r>
              <a:rPr lang="en-US" altLang="en-US" sz="1800" dirty="0">
                <a:solidFill>
                  <a:srgbClr val="C00000"/>
                </a:solidFill>
              </a:rPr>
              <a:t>.</a:t>
            </a:r>
            <a:r>
              <a:rPr lang="en-US" altLang="en-US" sz="1800" dirty="0"/>
              <a:t> HTTP client receives response message containing html file, displays html.  Parsing html file, finds 10 referenced jpeg  objects</a:t>
            </a:r>
            <a:endParaRPr lang="en-US" altLang="en-US" sz="2000" dirty="0"/>
          </a:p>
        </p:txBody>
      </p:sp>
      <p:sp>
        <p:nvSpPr>
          <p:cNvPr id="45061" name="Rectangle 4"/>
          <p:cNvSpPr>
            <a:spLocks noChangeArrowheads="1"/>
          </p:cNvSpPr>
          <p:nvPr/>
        </p:nvSpPr>
        <p:spPr bwMode="auto">
          <a:xfrm>
            <a:off x="3215781" y="4675753"/>
            <a:ext cx="642154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r"/>
              <a:defRPr sz="28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buChar char="•"/>
              <a:defRPr sz="2000">
                <a:solidFill>
                  <a:schemeClr val="tx1"/>
                </a:solidFill>
                <a:latin typeface="Comic Sans MS" panose="030F0702030302020204" pitchFamily="66" charset="0"/>
              </a:defRPr>
            </a:lvl3pPr>
            <a:lvl4pPr marL="1600200" indent="-228600">
              <a:buChar char="–"/>
              <a:defRPr sz="2000">
                <a:solidFill>
                  <a:schemeClr val="tx1"/>
                </a:solidFill>
                <a:latin typeface="Times New Roman" panose="02020603050405020304" pitchFamily="18" charset="0"/>
              </a:defRPr>
            </a:lvl4pPr>
            <a:lvl5pPr marL="2057400" indent="-2286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charset="2"/>
              <a:buNone/>
            </a:pPr>
            <a:r>
              <a:rPr lang="en-US" altLang="en-US" dirty="0">
                <a:latin typeface="Helvetica" pitchFamily="2" charset="0"/>
              </a:rPr>
              <a:t>The 10 objects can be requested over the </a:t>
            </a:r>
            <a:r>
              <a:rPr lang="en-US" altLang="en-US" dirty="0">
                <a:solidFill>
                  <a:srgbClr val="C00000"/>
                </a:solidFill>
                <a:latin typeface="Helvetica" pitchFamily="2" charset="0"/>
              </a:rPr>
              <a:t>same</a:t>
            </a:r>
            <a:r>
              <a:rPr lang="en-US" altLang="en-US" dirty="0">
                <a:latin typeface="Helvetica" pitchFamily="2" charset="0"/>
              </a:rPr>
              <a:t> TCP connection.</a:t>
            </a:r>
            <a:endParaRPr lang="en-US" altLang="en-US" dirty="0">
              <a:latin typeface="Helvetica" pitchFamily="2" charset="0"/>
            </a:endParaRPr>
          </a:p>
          <a:p>
            <a:pPr>
              <a:buFont typeface="ZapfDingbats" charset="2"/>
              <a:buNone/>
            </a:pPr>
            <a:r>
              <a:rPr lang="en-US" altLang="en-US" dirty="0">
                <a:latin typeface="Helvetica" pitchFamily="2" charset="0"/>
              </a:rPr>
              <a:t>i.e., save an RTT trying to open a new TCP connection per object.</a:t>
            </a:r>
            <a:endParaRPr lang="en-US" altLang="en-US" dirty="0">
              <a:latin typeface="Helvetica" pitchFamily="2" charset="0"/>
            </a:endParaRPr>
          </a:p>
        </p:txBody>
      </p:sp>
      <p:sp>
        <p:nvSpPr>
          <p:cNvPr id="45062" name="Rectangle 5"/>
          <p:cNvSpPr>
            <a:spLocks noChangeArrowheads="1"/>
          </p:cNvSpPr>
          <p:nvPr/>
        </p:nvSpPr>
        <p:spPr bwMode="auto">
          <a:xfrm>
            <a:off x="7162305" y="2599304"/>
            <a:ext cx="4695865" cy="115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r"/>
              <a:defRPr sz="28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buChar char="•"/>
              <a:defRPr sz="2000">
                <a:solidFill>
                  <a:schemeClr val="tx1"/>
                </a:solidFill>
                <a:latin typeface="Comic Sans MS" panose="030F0702030302020204" pitchFamily="66" charset="0"/>
              </a:defRPr>
            </a:lvl3pPr>
            <a:lvl4pPr marL="1600200" indent="-228600">
              <a:buChar char="–"/>
              <a:defRPr sz="2000">
                <a:solidFill>
                  <a:schemeClr val="tx1"/>
                </a:solidFill>
                <a:latin typeface="Times New Roman" panose="02020603050405020304" pitchFamily="18" charset="0"/>
              </a:defRPr>
            </a:lvl4pPr>
            <a:lvl5pPr marL="2057400" indent="-2286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charset="2"/>
              <a:buNone/>
            </a:pPr>
            <a:r>
              <a:rPr lang="en-US" altLang="en-US" sz="2000" dirty="0">
                <a:solidFill>
                  <a:srgbClr val="C00000"/>
                </a:solidFill>
                <a:latin typeface="Helvetica" pitchFamily="2" charset="0"/>
              </a:rPr>
              <a:t>4.</a:t>
            </a:r>
            <a:r>
              <a:rPr lang="en-US" altLang="en-US" sz="2000" dirty="0">
                <a:latin typeface="Helvetica" pitchFamily="2" charset="0"/>
              </a:rPr>
              <a:t> HTTP</a:t>
            </a:r>
            <a:r>
              <a:rPr lang="en-US" altLang="en-US" sz="1800" dirty="0">
                <a:latin typeface="Helvetica" pitchFamily="2" charset="0"/>
              </a:rPr>
              <a:t> server sends a response.</a:t>
            </a:r>
            <a:endParaRPr lang="en-US" altLang="en-US" sz="1800" dirty="0">
              <a:latin typeface="Helvetica" pitchFamily="2" charset="0"/>
            </a:endParaRPr>
          </a:p>
          <a:p>
            <a:pPr>
              <a:buFont typeface="ZapfDingbats" charset="2"/>
              <a:buNone/>
            </a:pPr>
            <a:r>
              <a:rPr lang="en-US" altLang="en-US" sz="2400" dirty="0">
                <a:solidFill>
                  <a:srgbClr val="C00000"/>
                </a:solidFill>
                <a:latin typeface="Helvetica" pitchFamily="2" charset="0"/>
              </a:rPr>
              <a:t>Server keeps the TCP connection alive.</a:t>
            </a:r>
            <a:endParaRPr lang="en-US" altLang="en-US" dirty="0">
              <a:solidFill>
                <a:srgbClr val="C00000"/>
              </a:solidFill>
              <a:latin typeface="Helvetica" pitchFamily="2" charset="0"/>
            </a:endParaRPr>
          </a:p>
        </p:txBody>
      </p:sp>
      <p:sp>
        <p:nvSpPr>
          <p:cNvPr id="45063" name="Line 6"/>
          <p:cNvSpPr>
            <a:spLocks noChangeShapeType="1"/>
          </p:cNvSpPr>
          <p:nvPr/>
        </p:nvSpPr>
        <p:spPr bwMode="auto">
          <a:xfrm flipH="1">
            <a:off x="2672855" y="1690688"/>
            <a:ext cx="23477" cy="3507353"/>
          </a:xfrm>
          <a:prstGeom prst="line">
            <a:avLst/>
          </a:prstGeom>
          <a:noFill/>
          <a:ln w="1905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4" name="Rectangle 7"/>
          <p:cNvSpPr>
            <a:spLocks noChangeArrowheads="1"/>
          </p:cNvSpPr>
          <p:nvPr/>
        </p:nvSpPr>
        <p:spPr bwMode="auto">
          <a:xfrm>
            <a:off x="2434731" y="4626542"/>
            <a:ext cx="342900"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har char="r"/>
              <a:defRPr sz="28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buChar char="•"/>
              <a:defRPr sz="2000">
                <a:solidFill>
                  <a:schemeClr val="tx1"/>
                </a:solidFill>
                <a:latin typeface="Comic Sans MS" panose="030F0702030302020204" pitchFamily="66" charset="0"/>
              </a:defRPr>
            </a:lvl3pPr>
            <a:lvl4pPr marL="1600200" indent="-228600">
              <a:buChar char="–"/>
              <a:defRPr sz="2000">
                <a:solidFill>
                  <a:schemeClr val="tx1"/>
                </a:solidFill>
                <a:latin typeface="Times New Roman" panose="02020603050405020304" pitchFamily="18" charset="0"/>
              </a:defRPr>
            </a:lvl4pPr>
            <a:lvl5pPr marL="2057400" indent="-2286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charset="2"/>
              <a:buNone/>
            </a:pPr>
            <a:endParaRPr lang="en-US" altLang="en-US" sz="2400"/>
          </a:p>
        </p:txBody>
      </p:sp>
      <p:sp>
        <p:nvSpPr>
          <p:cNvPr id="45065" name="Text Box 8"/>
          <p:cNvSpPr txBox="1">
            <a:spLocks noChangeArrowheads="1"/>
          </p:cNvSpPr>
          <p:nvPr/>
        </p:nvSpPr>
        <p:spPr bwMode="auto">
          <a:xfrm>
            <a:off x="2304660" y="4490016"/>
            <a:ext cx="766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r"/>
              <a:defRPr sz="2800">
                <a:solidFill>
                  <a:schemeClr val="tx1"/>
                </a:solidFill>
                <a:latin typeface="Comic Sans MS" panose="030F0702030302020204" pitchFamily="66" charset="0"/>
              </a:defRPr>
            </a:lvl1pPr>
            <a:lvl2pPr marL="742950" indent="-285750">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buChar char="•"/>
              <a:defRPr sz="2000">
                <a:solidFill>
                  <a:schemeClr val="tx1"/>
                </a:solidFill>
                <a:latin typeface="Comic Sans MS" panose="030F0702030302020204" pitchFamily="66" charset="0"/>
              </a:defRPr>
            </a:lvl3pPr>
            <a:lvl4pPr marL="1600200" indent="-228600">
              <a:buChar char="–"/>
              <a:defRPr sz="2000">
                <a:solidFill>
                  <a:schemeClr val="tx1"/>
                </a:solidFill>
                <a:latin typeface="Times New Roman" panose="02020603050405020304" pitchFamily="18" charset="0"/>
              </a:defRPr>
            </a:lvl4pPr>
            <a:lvl5pPr marL="2057400" indent="-2286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solidFill>
                  <a:srgbClr val="C00000"/>
                </a:solidFill>
                <a:latin typeface="Helvetica" pitchFamily="2" charset="0"/>
              </a:rPr>
              <a:t>time</a:t>
            </a:r>
            <a:endParaRPr lang="en-US" altLang="en-US" sz="2400" dirty="0">
              <a:solidFill>
                <a:srgbClr val="C00000"/>
              </a:solidFill>
              <a:latin typeface="Helvetica" pitchFamily="2" charset="0"/>
            </a:endParaRPr>
          </a:p>
        </p:txBody>
      </p:sp>
      <p:sp>
        <p:nvSpPr>
          <p:cNvPr id="45066" name="Line 9"/>
          <p:cNvSpPr>
            <a:spLocks noChangeShapeType="1"/>
          </p:cNvSpPr>
          <p:nvPr/>
        </p:nvSpPr>
        <p:spPr bwMode="auto">
          <a:xfrm flipH="1">
            <a:off x="5892307" y="2556442"/>
            <a:ext cx="1095375" cy="523875"/>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Title 2"/>
          <p:cNvSpPr>
            <a:spLocks noGrp="1"/>
          </p:cNvSpPr>
          <p:nvPr>
            <p:ph type="title"/>
          </p:nvPr>
        </p:nvSpPr>
        <p:spPr/>
        <p:txBody>
          <a:bodyPr/>
          <a:lstStyle/>
          <a:p>
            <a:r>
              <a:rPr lang="en-US" altLang="en-US" dirty="0">
                <a:solidFill>
                  <a:srgbClr val="C00000"/>
                </a:solidFill>
              </a:rPr>
              <a:t>Persistent HTTP:</a:t>
            </a:r>
            <a:r>
              <a:rPr lang="en-US" altLang="en-US" dirty="0"/>
              <a:t> jumping to steps 4/5</a:t>
            </a:r>
            <a:endParaRPr lang="en-US" dirty="0"/>
          </a:p>
        </p:txBody>
      </p:sp>
      <p:pic>
        <p:nvPicPr>
          <p:cNvPr id="15" name="Picture 27" descr="ANd9GcTxPLH7geI9YctTbt0tziC9-zZAWvCxFSthtLXwscnWaTnRXLSlc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48335" y="1492525"/>
            <a:ext cx="709254" cy="55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2"/>
          <a:stretch>
            <a:fillRect/>
          </a:stretch>
        </p:blipFill>
        <p:spPr>
          <a:xfrm>
            <a:off x="8539684" y="1297353"/>
            <a:ext cx="1097645" cy="13165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79983" y="94657"/>
            <a:ext cx="10515600" cy="700469"/>
          </a:xfrm>
        </p:spPr>
        <p:txBody>
          <a:bodyPr>
            <a:normAutofit/>
          </a:bodyPr>
          <a:lstStyle/>
          <a:p>
            <a:r>
              <a:rPr lang="en-US" altLang="en-US" sz="4400" dirty="0">
                <a:cs typeface="Calibri" panose="020F0502020204030204" pitchFamily="34" charset="0"/>
              </a:rPr>
              <a:t>Persistent HTTP </a:t>
            </a:r>
            <a:r>
              <a:rPr lang="en-US" altLang="en-US" sz="3200" dirty="0">
                <a:cs typeface="Calibri" panose="020F0502020204030204" pitchFamily="34" charset="0"/>
              </a:rPr>
              <a:t>(HTTP 1.1)</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Rectangle 10"/>
          <p:cNvSpPr txBox="1">
            <a:spLocks noChangeArrowheads="1"/>
          </p:cNvSpPr>
          <p:nvPr/>
        </p:nvSpPr>
        <p:spPr>
          <a:xfrm>
            <a:off x="149352" y="980268"/>
            <a:ext cx="11893296" cy="226308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“persistent HTTP”</a:t>
            </a:r>
            <a:r>
              <a:rPr kumimoji="0" lang="ja-JP" altLang="en-US" sz="28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approach, also called HTTP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keep-alive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can re-use the same TCP connection to send and receive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HTTP requests/responses,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one after another, serially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Amortizes TCP overhead, but maintains TCP state longer at server.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10"/>
          <p:cNvSpPr txBox="1">
            <a:spLocks noChangeArrowheads="1"/>
          </p:cNvSpPr>
          <p:nvPr/>
        </p:nvSpPr>
        <p:spPr>
          <a:xfrm>
            <a:off x="149352" y="3428490"/>
            <a:ext cx="11582865" cy="301459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just"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rPr>
              <a:t>Persistent With Pipelining</a:t>
            </a:r>
            <a:endPar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marR="0" lvl="0" indent="0" algn="just"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GB" sz="2800" b="0" i="1" u="none" strike="noStrike" kern="1200" cap="none" spc="0" normalizeH="0" baseline="0" noProof="0" dirty="0">
                <a:ln>
                  <a:noFill/>
                </a:ln>
                <a:solidFill>
                  <a:srgbClr val="C00000"/>
                </a:solidFill>
                <a:effectLst/>
                <a:uLnTx/>
                <a:uFillTx/>
                <a:latin typeface="Calibri" panose="020F0502020204030204"/>
                <a:ea typeface="+mn-ea"/>
                <a:cs typeface="+mn-cs"/>
              </a:rPr>
              <a:t>pipelining</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feature in HTTP 1.1 allows to </a:t>
            </a:r>
            <a:r>
              <a:rPr kumimoji="0" lang="en-GB" sz="2800" b="0" i="0" u="sng" strike="noStrike" kern="1200" cap="none" spc="0" normalizeH="0" baseline="0" noProof="0" dirty="0">
                <a:ln>
                  <a:noFill/>
                </a:ln>
                <a:solidFill>
                  <a:prstClr val="black"/>
                </a:solidFill>
                <a:effectLst/>
                <a:uLnTx/>
                <a:uFillTx/>
                <a:latin typeface="Calibri" panose="020F0502020204030204"/>
                <a:ea typeface="+mn-ea"/>
                <a:cs typeface="+mn-cs"/>
              </a:rPr>
              <a:t>send successive requests, over the same persistent connection, </a:t>
            </a:r>
            <a:r>
              <a:rPr kumimoji="0" lang="en-GB" sz="2800" b="0" i="1" u="sng" strike="noStrike" kern="1200" cap="none" spc="0" normalizeH="0" baseline="0" noProof="0" dirty="0">
                <a:ln>
                  <a:noFill/>
                </a:ln>
                <a:solidFill>
                  <a:srgbClr val="C00000"/>
                </a:solidFill>
                <a:effectLst/>
                <a:uLnTx/>
                <a:uFillTx/>
                <a:latin typeface="Calibri" panose="020F0502020204030204"/>
                <a:ea typeface="+mn-ea"/>
                <a:cs typeface="+mn-cs"/>
              </a:rPr>
              <a:t>without waiting for replies to pending requests</a:t>
            </a:r>
            <a:r>
              <a:rPr kumimoji="0" lang="en-GB" sz="2800" b="0" i="0" u="sng"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GB" sz="2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130175" marR="0" lvl="0" indent="0" algn="just"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lang="en-GB" dirty="0">
              <a:solidFill>
                <a:prstClr val="black"/>
              </a:solidFill>
              <a:latin typeface="Calibri" panose="020F0502020204030204"/>
            </a:endParaRPr>
          </a:p>
          <a:p>
            <a:pPr marL="130175" marR="0" lvl="0" indent="0" algn="just"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When the server receives the successive requests, it sends the objects in a successive manner.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9620"/>
    </mc:Choice>
    <mc:Fallback>
      <p:transition spd="slow" advTm="296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86046" y="148198"/>
            <a:ext cx="10515600" cy="894622"/>
          </a:xfrm>
        </p:spPr>
        <p:txBody>
          <a:bodyPr>
            <a:normAutofit/>
          </a:bodyPr>
          <a:lstStyle/>
          <a:p>
            <a:r>
              <a:rPr lang="en-US" altLang="en-US" sz="4400" dirty="0">
                <a:cs typeface="Calibri" panose="020F0502020204030204" pitchFamily="34" charset="0"/>
              </a:rPr>
              <a:t>Persistent HTTP with Pipelining</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4" name="Picture 3"/>
          <p:cNvPicPr>
            <a:picLocks noChangeAspect="1"/>
          </p:cNvPicPr>
          <p:nvPr/>
        </p:nvPicPr>
        <p:blipFill>
          <a:blip r:embed="rId1"/>
          <a:stretch>
            <a:fillRect/>
          </a:stretch>
        </p:blipFill>
        <p:spPr>
          <a:xfrm>
            <a:off x="8497426" y="1173641"/>
            <a:ext cx="3173612" cy="2255359"/>
          </a:xfrm>
          <a:prstGeom prst="rect">
            <a:avLst/>
          </a:prstGeom>
          <a:ln w="76200">
            <a:solidFill>
              <a:srgbClr val="FF0000"/>
            </a:solidFill>
          </a:ln>
        </p:spPr>
      </p:pic>
      <p:sp>
        <p:nvSpPr>
          <p:cNvPr id="11" name="Rectangle 10"/>
          <p:cNvSpPr txBox="1">
            <a:spLocks noChangeArrowheads="1"/>
          </p:cNvSpPr>
          <p:nvPr/>
        </p:nvSpPr>
        <p:spPr>
          <a:xfrm>
            <a:off x="120697" y="1234738"/>
            <a:ext cx="4776768" cy="578599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just"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Persistent Without Pipelining</a:t>
            </a:r>
            <a:endPar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Client issues new request only when previous response</a:t>
            </a:r>
            <a:r>
              <a:rPr kumimoji="0" lang="en-GB" sz="2400" b="0" i="0" u="none" strike="noStrike" kern="1200" cap="none" spc="0" normalizeH="0" noProof="0" dirty="0">
                <a:ln>
                  <a:noFill/>
                </a:ln>
                <a:solidFill>
                  <a:prstClr val="black"/>
                </a:solidFill>
                <a:effectLst/>
                <a:uLnTx/>
                <a:uFillTx/>
                <a:latin typeface="Calibri" panose="020F0502020204030204"/>
                <a:ea typeface="+mn-ea"/>
                <a:cs typeface="+mn-cs"/>
              </a:rPr>
              <a:t> has been received.</a:t>
            </a:r>
            <a:endParaRPr kumimoji="0" lang="en-GB" sz="2400" b="0" i="0" u="none" strike="noStrike" kern="1200" cap="none" spc="0" normalizeH="0" noProof="0" dirty="0">
              <a:ln>
                <a:noFill/>
              </a:ln>
              <a:solidFill>
                <a:prstClr val="black"/>
              </a:solidFill>
              <a:effectLst/>
              <a:uLnTx/>
              <a:uFillTx/>
              <a:latin typeface="Calibri" panose="020F0502020204030204"/>
              <a:ea typeface="+mn-ea"/>
              <a:cs typeface="+mn-cs"/>
            </a:endParaRPr>
          </a:p>
          <a:p>
            <a:pPr algn="ju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One RTT for</a:t>
            </a:r>
            <a:r>
              <a:rPr kumimoji="0" lang="en-GB" sz="2400" b="0" i="0" u="none" strike="noStrike" kern="1200" cap="none" spc="0" normalizeH="0" noProof="0" dirty="0">
                <a:ln>
                  <a:noFill/>
                </a:ln>
                <a:solidFill>
                  <a:prstClr val="black"/>
                </a:solidFill>
                <a:effectLst/>
                <a:uLnTx/>
                <a:uFillTx/>
                <a:latin typeface="Calibri" panose="020F0502020204030204"/>
                <a:ea typeface="+mn-ea"/>
                <a:cs typeface="+mn-cs"/>
              </a:rPr>
              <a:t> each referenced object.</a:t>
            </a:r>
            <a:endParaRPr lang="en-GB" sz="2400" dirty="0">
              <a:solidFill>
                <a:prstClr val="black"/>
              </a:solidFill>
              <a:latin typeface="Calibri" panose="020F0502020204030204"/>
            </a:endParaRPr>
          </a:p>
          <a:p>
            <a:pPr marL="130175" lvl="0" indent="0" algn="just">
              <a:buNone/>
              <a:defRPr/>
            </a:pPr>
            <a:r>
              <a:rPr lang="en-GB" sz="2400" b="1" dirty="0">
                <a:solidFill>
                  <a:prstClr val="black"/>
                </a:solidFill>
              </a:rPr>
              <a:t>Persistent With Pipelining</a:t>
            </a:r>
            <a:endParaRPr lang="en-GB" sz="2400" b="1" dirty="0">
              <a:solidFill>
                <a:prstClr val="black"/>
              </a:solidFill>
            </a:endParaRPr>
          </a:p>
          <a:p>
            <a:pPr algn="just">
              <a:defRPr/>
            </a:pPr>
            <a:r>
              <a:rPr lang="en-GB" sz="2400" dirty="0">
                <a:solidFill>
                  <a:prstClr val="black"/>
                </a:solidFill>
              </a:rPr>
              <a:t>Default in HTTP/1.1</a:t>
            </a:r>
            <a:endParaRPr lang="en-GB" sz="2400" dirty="0">
              <a:solidFill>
                <a:prstClr val="black"/>
              </a:solidFill>
            </a:endParaRPr>
          </a:p>
          <a:p>
            <a:pPr algn="just">
              <a:defRPr/>
            </a:pPr>
            <a:r>
              <a:rPr lang="en-GB" sz="2400" dirty="0">
                <a:solidFill>
                  <a:prstClr val="black"/>
                </a:solidFill>
              </a:rPr>
              <a:t>Client sends requests as soon as it encounters a referenced object.</a:t>
            </a:r>
            <a:endParaRPr lang="en-GB" sz="2400" dirty="0">
              <a:solidFill>
                <a:prstClr val="black"/>
              </a:solidFill>
            </a:endParaRPr>
          </a:p>
          <a:p>
            <a:pPr algn="just">
              <a:defRPr/>
            </a:pPr>
            <a:r>
              <a:rPr lang="en-GB" sz="2400" dirty="0">
                <a:solidFill>
                  <a:prstClr val="black"/>
                </a:solidFill>
              </a:rPr>
              <a:t>As little as one RTT for each referenced object.</a:t>
            </a:r>
            <a:endParaRPr lang="en-GB" sz="2400" dirty="0">
              <a:solidFill>
                <a:prstClr val="black"/>
              </a:solidFill>
            </a:endParaRPr>
          </a:p>
          <a:p>
            <a:pPr marL="130175" indent="0" algn="just">
              <a:buNone/>
              <a:defRPr/>
            </a:pPr>
            <a:endParaRPr kumimoji="0" lang="en-GB" sz="2400" b="0" i="0" u="none" strike="noStrike" kern="1200" cap="none" spc="0" normalizeH="0" noProof="0" dirty="0">
              <a:ln>
                <a:noFill/>
              </a:ln>
              <a:solidFill>
                <a:prstClr val="black"/>
              </a:solidFill>
              <a:effectLst/>
              <a:uLnTx/>
              <a:uFillTx/>
              <a:latin typeface="Calibri" panose="020F0502020204030204"/>
              <a:ea typeface="+mn-ea"/>
              <a:cs typeface="+mn-cs"/>
            </a:endParaRPr>
          </a:p>
        </p:txBody>
      </p:sp>
      <p:pic>
        <p:nvPicPr>
          <p:cNvPr id="13" name="Picture 12"/>
          <p:cNvPicPr>
            <a:picLocks noChangeAspect="1"/>
          </p:cNvPicPr>
          <p:nvPr/>
        </p:nvPicPr>
        <p:blipFill>
          <a:blip r:embed="rId2"/>
          <a:stretch>
            <a:fillRect/>
          </a:stretch>
        </p:blipFill>
        <p:spPr>
          <a:xfrm>
            <a:off x="7050294" y="3820083"/>
            <a:ext cx="4912522" cy="2889719"/>
          </a:xfrm>
          <a:prstGeom prst="rect">
            <a:avLst/>
          </a:prstGeom>
          <a:ln w="57150">
            <a:solidFill>
              <a:srgbClr val="FF0000"/>
            </a:solid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5489"/>
    </mc:Choice>
    <mc:Fallback>
      <p:transition spd="slow" advTm="35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Non-persistent HTTP vs Persistent HTTP</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7" name="Rectangle 13"/>
          <p:cNvSpPr>
            <a:spLocks noChangeArrowheads="1"/>
          </p:cNvSpPr>
          <p:nvPr/>
        </p:nvSpPr>
        <p:spPr bwMode="auto">
          <a:xfrm>
            <a:off x="490358" y="5641558"/>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2" name="TextBox 11"/>
          <p:cNvSpPr txBox="1"/>
          <p:nvPr/>
        </p:nvSpPr>
        <p:spPr>
          <a:xfrm>
            <a:off x="1533378" y="2025748"/>
            <a:ext cx="9256542"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Additional reading material:</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1"/>
              </a:rPr>
              <a:t>https://perso.telecom-paristech.fr/dufourd/cours/pesto/http.html#/16</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When you click this link, you will see two figures. The left figure illustrates the non-persistent HTTP while the right figure illustrates the persistent HTTP. </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following link gives the illustration for persistent HTTP with pipelining. </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https://perso.telecom-paristech.fr/dufourd/cours/pesto/http.html#/17</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24628"/>
    </mc:Choice>
    <mc:Fallback>
      <p:transition spd="slow" advTm="2462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HTTP request </a:t>
            </a:r>
            <a:r>
              <a:rPr lang="en-US" altLang="en-US" dirty="0">
                <a:cs typeface="Calibri" panose="020F0502020204030204" pitchFamily="34" charset="0"/>
              </a:rPr>
              <a:t>m</a:t>
            </a:r>
            <a:r>
              <a:rPr lang="en-US" altLang="en-US" sz="4400" dirty="0">
                <a:cs typeface="Calibri" panose="020F0502020204030204" pitchFamily="34" charset="0"/>
              </a:rPr>
              <a:t>essage</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 name="Rectangle 3"/>
          <p:cNvSpPr txBox="1">
            <a:spLocks noChangeArrowheads="1"/>
          </p:cNvSpPr>
          <p:nvPr/>
        </p:nvSpPr>
        <p:spPr>
          <a:xfrm>
            <a:off x="533400" y="1444625"/>
            <a:ext cx="11658600" cy="142920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two types of HTTP messages: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request</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response</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HTTP request message:</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685800" marR="0" lvl="1" indent="-228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ASCII (human-readable format)</a:t>
            </a:r>
            <a:endParaRPr kumimoji="0" lang="en-US" altLang="en-US" sz="2400" b="0" i="0" u="none" strike="noStrike" kern="1200" cap="none" spc="0" normalizeH="0" baseline="0" noProof="0" dirty="0">
              <a:ln>
                <a:noFill/>
              </a:ln>
              <a:solidFill>
                <a:srgbClr val="ED7D31"/>
              </a:solidFill>
              <a:effectLst/>
              <a:uLnTx/>
              <a:uFillTx/>
              <a:latin typeface="Calibri" panose="020F0502020204030204"/>
              <a:ea typeface="MS PGothic" panose="020B0600070205080204" pitchFamily="34" charset="-128"/>
              <a:cs typeface="+mn-cs"/>
            </a:endParaRPr>
          </a:p>
        </p:txBody>
      </p:sp>
      <p:grpSp>
        <p:nvGrpSpPr>
          <p:cNvPr id="2" name="Group 1"/>
          <p:cNvGrpSpPr/>
          <p:nvPr/>
        </p:nvGrpSpPr>
        <p:grpSpPr>
          <a:xfrm>
            <a:off x="304572" y="2554061"/>
            <a:ext cx="10054299" cy="3918056"/>
            <a:chOff x="304572" y="2554061"/>
            <a:chExt cx="10054299" cy="3918056"/>
          </a:xfrm>
        </p:grpSpPr>
        <p:sp>
          <p:nvSpPr>
            <p:cNvPr id="10" name="Text Box 5"/>
            <p:cNvSpPr txBox="1">
              <a:spLocks noChangeArrowheads="1"/>
            </p:cNvSpPr>
            <p:nvPr/>
          </p:nvSpPr>
          <p:spPr bwMode="auto">
            <a:xfrm>
              <a:off x="304572" y="3050979"/>
              <a:ext cx="31631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request line (GET, POST, </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HEAD commands)</a:t>
              </a:r>
              <a:endPar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sp>
          <p:nvSpPr>
            <p:cNvPr id="12" name="Freeform 7"/>
            <p:cNvSpPr/>
            <p:nvPr/>
          </p:nvSpPr>
          <p:spPr bwMode="auto">
            <a:xfrm>
              <a:off x="3966709" y="3625624"/>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 Box 8"/>
            <p:cNvSpPr txBox="1">
              <a:spLocks noChangeArrowheads="1"/>
            </p:cNvSpPr>
            <p:nvPr/>
          </p:nvSpPr>
          <p:spPr bwMode="auto">
            <a:xfrm>
              <a:off x="2833669" y="4143149"/>
              <a:ext cx="10711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header</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 lines</a:t>
              </a:r>
              <a:endPar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sp>
          <p:nvSpPr>
            <p:cNvPr id="14" name="Line 10"/>
            <p:cNvSpPr>
              <a:spLocks noChangeShapeType="1"/>
            </p:cNvSpPr>
            <p:nvPr/>
          </p:nvSpPr>
          <p:spPr bwMode="auto">
            <a:xfrm>
              <a:off x="3499984" y="5710011"/>
              <a:ext cx="511175" cy="0"/>
            </a:xfrm>
            <a:prstGeom prst="line">
              <a:avLst/>
            </a:prstGeom>
            <a:noFill/>
            <a:ln w="19050">
              <a:solidFill>
                <a:srgbClr val="000099"/>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Text Box 11"/>
            <p:cNvSpPr txBox="1">
              <a:spLocks noChangeArrowheads="1"/>
            </p:cNvSpPr>
            <p:nvPr/>
          </p:nvSpPr>
          <p:spPr bwMode="auto">
            <a:xfrm>
              <a:off x="743905" y="5548787"/>
              <a:ext cx="27716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carriage return, line feed at start of line indicates end of header lines</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sp>
          <p:nvSpPr>
            <p:cNvPr id="16" name="Text Box 16"/>
            <p:cNvSpPr txBox="1">
              <a:spLocks noChangeArrowheads="1"/>
            </p:cNvSpPr>
            <p:nvPr/>
          </p:nvSpPr>
          <p:spPr bwMode="auto">
            <a:xfrm>
              <a:off x="4000046" y="3323999"/>
              <a:ext cx="6140450"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GET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index.html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 HTTP/1.1\r\n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Host: www-</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net.cs.umass.edu</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User-Agent: Firefox/3.6.10\r\n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 text/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html,application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xhtml+xml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Accept-Language: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en-us,en;q</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=0.5\r\n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Accept-Encoding: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gzip,deflate</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Accept-Charset: ISO-8859-1,utf-8;q=0.7\r\n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Keep-Alive: 115\r\n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Connection: keep-alive\r\n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sp>
          <p:nvSpPr>
            <p:cNvPr id="17" name="Line 17"/>
            <p:cNvSpPr>
              <a:spLocks noChangeShapeType="1"/>
            </p:cNvSpPr>
            <p:nvPr/>
          </p:nvSpPr>
          <p:spPr bwMode="auto">
            <a:xfrm flipH="1">
              <a:off x="7524296" y="2841399"/>
              <a:ext cx="166688" cy="514350"/>
            </a:xfrm>
            <a:prstGeom prst="line">
              <a:avLst/>
            </a:prstGeom>
            <a:noFill/>
            <a:ln w="9525">
              <a:solidFill>
                <a:srgbClr val="00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 Box 18"/>
            <p:cNvSpPr txBox="1">
              <a:spLocks noChangeArrowheads="1"/>
            </p:cNvSpPr>
            <p:nvPr/>
          </p:nvSpPr>
          <p:spPr bwMode="auto">
            <a:xfrm>
              <a:off x="7575096" y="2554061"/>
              <a:ext cx="2783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carriage return character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9" name="Text Box 19"/>
            <p:cNvSpPr txBox="1">
              <a:spLocks noChangeArrowheads="1"/>
            </p:cNvSpPr>
            <p:nvPr/>
          </p:nvSpPr>
          <p:spPr bwMode="auto">
            <a:xfrm>
              <a:off x="7727496" y="2850924"/>
              <a:ext cx="21493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line-feed character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0" name="Line 20"/>
            <p:cNvSpPr>
              <a:spLocks noChangeShapeType="1"/>
            </p:cNvSpPr>
            <p:nvPr/>
          </p:nvSpPr>
          <p:spPr bwMode="auto">
            <a:xfrm flipH="1">
              <a:off x="7805284" y="3150961"/>
              <a:ext cx="80962" cy="252413"/>
            </a:xfrm>
            <a:prstGeom prst="line">
              <a:avLst/>
            </a:prstGeom>
            <a:noFill/>
            <a:ln w="9525">
              <a:solidFill>
                <a:srgbClr val="00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 name="Straight Arrow Connector 3"/>
            <p:cNvCxnSpPr/>
            <p:nvPr/>
          </p:nvCxnSpPr>
          <p:spPr>
            <a:xfrm>
              <a:off x="2558822" y="3471412"/>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1100"/>
    </mc:Choice>
    <mc:Fallback>
      <p:transition spd="slow" advTm="181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ea typeface="MS PGothic" panose="020B0600070205080204" pitchFamily="34" charset="-128"/>
              </a:rPr>
              <a:t>HTTP request message: general format</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2" name="Text Box 9"/>
          <p:cNvSpPr txBox="1">
            <a:spLocks noChangeArrowheads="1"/>
          </p:cNvSpPr>
          <p:nvPr/>
        </p:nvSpPr>
        <p:spPr bwMode="auto">
          <a:xfrm>
            <a:off x="8704472" y="1752600"/>
            <a:ext cx="1030287"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request</a:t>
            </a:r>
            <a:endPar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line</a:t>
            </a:r>
            <a:endPar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sp>
        <p:nvSpPr>
          <p:cNvPr id="23" name="Text Box 11"/>
          <p:cNvSpPr txBox="1">
            <a:spLocks noChangeArrowheads="1"/>
          </p:cNvSpPr>
          <p:nvPr/>
        </p:nvSpPr>
        <p:spPr bwMode="auto">
          <a:xfrm>
            <a:off x="8699709" y="2768600"/>
            <a:ext cx="9747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header</a:t>
            </a:r>
            <a:endPar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lines</a:t>
            </a:r>
            <a:endPar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sp>
        <p:nvSpPr>
          <p:cNvPr id="24" name="Rectangle 12"/>
          <p:cNvSpPr>
            <a:spLocks noChangeArrowheads="1"/>
          </p:cNvSpPr>
          <p:nvPr/>
        </p:nvSpPr>
        <p:spPr bwMode="auto">
          <a:xfrm>
            <a:off x="8315534" y="2338387"/>
            <a:ext cx="346075" cy="1819275"/>
          </a:xfrm>
          <a:prstGeom prst="rect">
            <a:avLst/>
          </a:prstGeom>
          <a:noFill/>
          <a:ln w="19050">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5" name="Rectangle 13"/>
          <p:cNvSpPr>
            <a:spLocks noChangeArrowheads="1"/>
          </p:cNvSpPr>
          <p:nvPr/>
        </p:nvSpPr>
        <p:spPr bwMode="auto">
          <a:xfrm>
            <a:off x="8182184" y="2287587"/>
            <a:ext cx="290513" cy="2017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6" name="Rectangle 15"/>
          <p:cNvSpPr>
            <a:spLocks noChangeArrowheads="1"/>
          </p:cNvSpPr>
          <p:nvPr/>
        </p:nvSpPr>
        <p:spPr bwMode="auto">
          <a:xfrm>
            <a:off x="8550484" y="4394200"/>
            <a:ext cx="712788" cy="1216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7" name="Text Box 16"/>
          <p:cNvSpPr txBox="1">
            <a:spLocks noChangeArrowheads="1"/>
          </p:cNvSpPr>
          <p:nvPr/>
        </p:nvSpPr>
        <p:spPr bwMode="auto">
          <a:xfrm>
            <a:off x="8701297" y="4959350"/>
            <a:ext cx="735012"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body</a:t>
            </a:r>
            <a:endParaRPr kumimoji="0" lang="en-US" altLang="en-US" sz="20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sp>
        <p:nvSpPr>
          <p:cNvPr id="28" name="Rectangle 20"/>
          <p:cNvSpPr>
            <a:spLocks noChangeArrowheads="1"/>
          </p:cNvSpPr>
          <p:nvPr/>
        </p:nvSpPr>
        <p:spPr bwMode="auto">
          <a:xfrm>
            <a:off x="2879934" y="1789112"/>
            <a:ext cx="5638800" cy="44608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9" name="Line 22"/>
          <p:cNvSpPr>
            <a:spLocks noChangeShapeType="1"/>
          </p:cNvSpPr>
          <p:nvPr/>
        </p:nvSpPr>
        <p:spPr bwMode="auto">
          <a:xfrm>
            <a:off x="4188034" y="1792287"/>
            <a:ext cx="0" cy="4381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23"/>
          <p:cNvSpPr>
            <a:spLocks noChangeShapeType="1"/>
          </p:cNvSpPr>
          <p:nvPr/>
        </p:nvSpPr>
        <p:spPr bwMode="auto">
          <a:xfrm>
            <a:off x="4632534" y="1792287"/>
            <a:ext cx="0" cy="4381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24"/>
          <p:cNvSpPr>
            <a:spLocks noChangeShapeType="1"/>
          </p:cNvSpPr>
          <p:nvPr/>
        </p:nvSpPr>
        <p:spPr bwMode="auto">
          <a:xfrm>
            <a:off x="5940634" y="1792287"/>
            <a:ext cx="0" cy="4381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Line 25"/>
          <p:cNvSpPr>
            <a:spLocks noChangeShapeType="1"/>
          </p:cNvSpPr>
          <p:nvPr/>
        </p:nvSpPr>
        <p:spPr bwMode="auto">
          <a:xfrm>
            <a:off x="6366084" y="1785937"/>
            <a:ext cx="0" cy="4381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Line 26"/>
          <p:cNvSpPr>
            <a:spLocks noChangeShapeType="1"/>
          </p:cNvSpPr>
          <p:nvPr/>
        </p:nvSpPr>
        <p:spPr bwMode="auto">
          <a:xfrm>
            <a:off x="7667834" y="1792287"/>
            <a:ext cx="0" cy="4381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Line 27"/>
          <p:cNvSpPr>
            <a:spLocks noChangeShapeType="1"/>
          </p:cNvSpPr>
          <p:nvPr/>
        </p:nvSpPr>
        <p:spPr bwMode="auto">
          <a:xfrm>
            <a:off x="8105984" y="1792287"/>
            <a:ext cx="0" cy="4381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Text Box 28"/>
          <p:cNvSpPr txBox="1">
            <a:spLocks noChangeArrowheads="1"/>
          </p:cNvSpPr>
          <p:nvPr/>
        </p:nvSpPr>
        <p:spPr bwMode="auto">
          <a:xfrm>
            <a:off x="3003759" y="181610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rPr>
              <a:t>method</a:t>
            </a:r>
            <a:endPar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endParaRPr>
          </a:p>
        </p:txBody>
      </p:sp>
      <p:sp>
        <p:nvSpPr>
          <p:cNvPr id="36" name="Text Box 29"/>
          <p:cNvSpPr txBox="1">
            <a:spLocks noChangeArrowheads="1"/>
          </p:cNvSpPr>
          <p:nvPr/>
        </p:nvSpPr>
        <p:spPr bwMode="auto">
          <a:xfrm>
            <a:off x="4165809" y="1797050"/>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sp</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37" name="Text Box 30"/>
          <p:cNvSpPr txBox="1">
            <a:spLocks noChangeArrowheads="1"/>
          </p:cNvSpPr>
          <p:nvPr/>
        </p:nvSpPr>
        <p:spPr bwMode="auto">
          <a:xfrm>
            <a:off x="5931109" y="1803400"/>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sp</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38" name="Text Box 31"/>
          <p:cNvSpPr txBox="1">
            <a:spLocks noChangeArrowheads="1"/>
          </p:cNvSpPr>
          <p:nvPr/>
        </p:nvSpPr>
        <p:spPr bwMode="auto">
          <a:xfrm>
            <a:off x="7683709" y="1809750"/>
            <a:ext cx="403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cr</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39" name="Text Box 32"/>
          <p:cNvSpPr txBox="1">
            <a:spLocks noChangeArrowheads="1"/>
          </p:cNvSpPr>
          <p:nvPr/>
        </p:nvSpPr>
        <p:spPr bwMode="auto">
          <a:xfrm>
            <a:off x="8153609" y="182086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lf</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0" name="Text Box 33"/>
          <p:cNvSpPr txBox="1">
            <a:spLocks noChangeArrowheads="1"/>
          </p:cNvSpPr>
          <p:nvPr/>
        </p:nvSpPr>
        <p:spPr bwMode="auto">
          <a:xfrm>
            <a:off x="6521659" y="1803400"/>
            <a:ext cx="100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rPr>
              <a:t>version</a:t>
            </a:r>
            <a:endPar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endParaRPr>
          </a:p>
        </p:txBody>
      </p:sp>
      <p:sp>
        <p:nvSpPr>
          <p:cNvPr id="41" name="Text Box 34"/>
          <p:cNvSpPr txBox="1">
            <a:spLocks noChangeArrowheads="1"/>
          </p:cNvSpPr>
          <p:nvPr/>
        </p:nvSpPr>
        <p:spPr bwMode="auto">
          <a:xfrm>
            <a:off x="4896059" y="181610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rPr>
              <a:t>URL</a:t>
            </a:r>
            <a:endPar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endParaRPr>
          </a:p>
        </p:txBody>
      </p:sp>
      <p:grpSp>
        <p:nvGrpSpPr>
          <p:cNvPr id="42" name="Group 45"/>
          <p:cNvGrpSpPr/>
          <p:nvPr/>
        </p:nvGrpSpPr>
        <p:grpSpPr bwMode="auto">
          <a:xfrm>
            <a:off x="2879934" y="2233612"/>
            <a:ext cx="4565650" cy="446088"/>
            <a:chOff x="192" y="1894"/>
            <a:chExt cx="2876" cy="281"/>
          </a:xfrm>
        </p:grpSpPr>
        <p:sp>
          <p:nvSpPr>
            <p:cNvPr id="43" name="Rectangle 35"/>
            <p:cNvSpPr>
              <a:spLocks noChangeArrowheads="1"/>
            </p:cNvSpPr>
            <p:nvPr/>
          </p:nvSpPr>
          <p:spPr bwMode="auto">
            <a:xfrm>
              <a:off x="192" y="1894"/>
              <a:ext cx="2876" cy="28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4" name="Line 36"/>
            <p:cNvSpPr>
              <a:spLocks noChangeShapeType="1"/>
            </p:cNvSpPr>
            <p:nvPr/>
          </p:nvSpPr>
          <p:spPr bwMode="auto">
            <a:xfrm>
              <a:off x="1700"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Line 37"/>
            <p:cNvSpPr>
              <a:spLocks noChangeShapeType="1"/>
            </p:cNvSpPr>
            <p:nvPr/>
          </p:nvSpPr>
          <p:spPr bwMode="auto">
            <a:xfrm>
              <a:off x="1832"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Line 39"/>
            <p:cNvSpPr>
              <a:spLocks noChangeShapeType="1"/>
            </p:cNvSpPr>
            <p:nvPr/>
          </p:nvSpPr>
          <p:spPr bwMode="auto">
            <a:xfrm>
              <a:off x="2528"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Line 40"/>
            <p:cNvSpPr>
              <a:spLocks noChangeShapeType="1"/>
            </p:cNvSpPr>
            <p:nvPr/>
          </p:nvSpPr>
          <p:spPr bwMode="auto">
            <a:xfrm>
              <a:off x="2804"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Text Box 41"/>
            <p:cNvSpPr txBox="1">
              <a:spLocks noChangeArrowheads="1"/>
            </p:cNvSpPr>
            <p:nvPr/>
          </p:nvSpPr>
          <p:spPr bwMode="auto">
            <a:xfrm>
              <a:off x="2538" y="1907"/>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cr</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9" name="Text Box 42"/>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lf</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50" name="Text Box 43"/>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rPr>
                <a:t>value</a:t>
              </a:r>
              <a:endPar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endParaRPr>
            </a:p>
          </p:txBody>
        </p:sp>
        <p:sp>
          <p:nvSpPr>
            <p:cNvPr id="51" name="Text Box 44"/>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rPr>
                <a:t>header field name</a:t>
              </a:r>
              <a:endPar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endParaRPr>
            </a:p>
          </p:txBody>
        </p:sp>
      </p:grpSp>
      <p:grpSp>
        <p:nvGrpSpPr>
          <p:cNvPr id="52" name="Group 46"/>
          <p:cNvGrpSpPr/>
          <p:nvPr/>
        </p:nvGrpSpPr>
        <p:grpSpPr bwMode="auto">
          <a:xfrm>
            <a:off x="2876759" y="3709987"/>
            <a:ext cx="4565650" cy="446088"/>
            <a:chOff x="192" y="1894"/>
            <a:chExt cx="2876" cy="281"/>
          </a:xfrm>
        </p:grpSpPr>
        <p:sp>
          <p:nvSpPr>
            <p:cNvPr id="53" name="Rectangle 47"/>
            <p:cNvSpPr>
              <a:spLocks noChangeArrowheads="1"/>
            </p:cNvSpPr>
            <p:nvPr/>
          </p:nvSpPr>
          <p:spPr bwMode="auto">
            <a:xfrm>
              <a:off x="192" y="1894"/>
              <a:ext cx="2876" cy="28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54" name="Line 48"/>
            <p:cNvSpPr>
              <a:spLocks noChangeShapeType="1"/>
            </p:cNvSpPr>
            <p:nvPr/>
          </p:nvSpPr>
          <p:spPr bwMode="auto">
            <a:xfrm>
              <a:off x="1700"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Line 49"/>
            <p:cNvSpPr>
              <a:spLocks noChangeShapeType="1"/>
            </p:cNvSpPr>
            <p:nvPr/>
          </p:nvSpPr>
          <p:spPr bwMode="auto">
            <a:xfrm>
              <a:off x="1832"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Line 50"/>
            <p:cNvSpPr>
              <a:spLocks noChangeShapeType="1"/>
            </p:cNvSpPr>
            <p:nvPr/>
          </p:nvSpPr>
          <p:spPr bwMode="auto">
            <a:xfrm>
              <a:off x="2528"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Line 51"/>
            <p:cNvSpPr>
              <a:spLocks noChangeShapeType="1"/>
            </p:cNvSpPr>
            <p:nvPr/>
          </p:nvSpPr>
          <p:spPr bwMode="auto">
            <a:xfrm>
              <a:off x="2804" y="1896"/>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Text Box 52"/>
            <p:cNvSpPr txBox="1">
              <a:spLocks noChangeArrowheads="1"/>
            </p:cNvSpPr>
            <p:nvPr/>
          </p:nvSpPr>
          <p:spPr bwMode="auto">
            <a:xfrm>
              <a:off x="2538" y="1907"/>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cr</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59" name="Text Box 53"/>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lf</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0" name="Text Box 54"/>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rPr>
                <a:t>value</a:t>
              </a:r>
              <a:endPar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endParaRPr>
            </a:p>
          </p:txBody>
        </p:sp>
        <p:sp>
          <p:nvSpPr>
            <p:cNvPr id="61" name="Text Box 55"/>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rPr>
                <a:t>header field name</a:t>
              </a:r>
              <a:endPar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endParaRPr>
            </a:p>
          </p:txBody>
        </p:sp>
      </p:grpSp>
      <p:sp>
        <p:nvSpPr>
          <p:cNvPr id="62" name="Line 56"/>
          <p:cNvSpPr>
            <a:spLocks noChangeShapeType="1"/>
          </p:cNvSpPr>
          <p:nvPr/>
        </p:nvSpPr>
        <p:spPr bwMode="auto">
          <a:xfrm>
            <a:off x="2879934" y="2681287"/>
            <a:ext cx="0" cy="10414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61"/>
          <p:cNvGrpSpPr/>
          <p:nvPr/>
        </p:nvGrpSpPr>
        <p:grpSpPr bwMode="auto">
          <a:xfrm>
            <a:off x="2711659" y="2905125"/>
            <a:ext cx="331788" cy="461962"/>
            <a:chOff x="462" y="1727"/>
            <a:chExt cx="209" cy="291"/>
          </a:xfrm>
        </p:grpSpPr>
        <p:sp>
          <p:nvSpPr>
            <p:cNvPr id="64"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5" name="Text Box 5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6" name="Text Box 5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sp>
        <p:nvSpPr>
          <p:cNvPr id="67" name="Line 62"/>
          <p:cNvSpPr>
            <a:spLocks noChangeShapeType="1"/>
          </p:cNvSpPr>
          <p:nvPr/>
        </p:nvSpPr>
        <p:spPr bwMode="auto">
          <a:xfrm>
            <a:off x="7443997" y="2668587"/>
            <a:ext cx="0" cy="10414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8" name="Group 63"/>
          <p:cNvGrpSpPr/>
          <p:nvPr/>
        </p:nvGrpSpPr>
        <p:grpSpPr bwMode="auto">
          <a:xfrm>
            <a:off x="7275722" y="2892425"/>
            <a:ext cx="331787" cy="461962"/>
            <a:chOff x="462" y="1727"/>
            <a:chExt cx="209" cy="291"/>
          </a:xfrm>
        </p:grpSpPr>
        <p:sp>
          <p:nvSpPr>
            <p:cNvPr id="69" name="Rectangle 64"/>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0" name="Text Box 65"/>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1" name="Text Box 66"/>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grpSp>
        <p:nvGrpSpPr>
          <p:cNvPr id="72" name="Group 77"/>
          <p:cNvGrpSpPr/>
          <p:nvPr/>
        </p:nvGrpSpPr>
        <p:grpSpPr bwMode="auto">
          <a:xfrm>
            <a:off x="2875172" y="4156075"/>
            <a:ext cx="963612" cy="446087"/>
            <a:chOff x="3105" y="2650"/>
            <a:chExt cx="607" cy="281"/>
          </a:xfrm>
        </p:grpSpPr>
        <p:sp>
          <p:nvSpPr>
            <p:cNvPr id="73" name="Rectangle 68"/>
            <p:cNvSpPr>
              <a:spLocks noChangeArrowheads="1"/>
            </p:cNvSpPr>
            <p:nvPr/>
          </p:nvSpPr>
          <p:spPr bwMode="auto">
            <a:xfrm>
              <a:off x="3105" y="2650"/>
              <a:ext cx="607" cy="28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4" name="Line 72"/>
            <p:cNvSpPr>
              <a:spLocks noChangeShapeType="1"/>
            </p:cNvSpPr>
            <p:nvPr/>
          </p:nvSpPr>
          <p:spPr bwMode="auto">
            <a:xfrm>
              <a:off x="3406" y="2652"/>
              <a:ext cx="0" cy="2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Text Box 73"/>
            <p:cNvSpPr txBox="1">
              <a:spLocks noChangeArrowheads="1"/>
            </p:cNvSpPr>
            <p:nvPr/>
          </p:nvSpPr>
          <p:spPr bwMode="auto">
            <a:xfrm>
              <a:off x="3140" y="2663"/>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cr</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6" name="Text Box 74"/>
            <p:cNvSpPr txBox="1">
              <a:spLocks noChangeArrowheads="1"/>
            </p:cNvSpPr>
            <p:nvPr/>
          </p:nvSpPr>
          <p:spPr bwMode="auto">
            <a:xfrm>
              <a:off x="3436" y="267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lf</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sp>
        <p:nvSpPr>
          <p:cNvPr id="77" name="Rectangle 78"/>
          <p:cNvSpPr>
            <a:spLocks noChangeArrowheads="1"/>
          </p:cNvSpPr>
          <p:nvPr/>
        </p:nvSpPr>
        <p:spPr bwMode="auto">
          <a:xfrm>
            <a:off x="2875172" y="4603750"/>
            <a:ext cx="5170487" cy="112077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8" name="Text Box 80"/>
          <p:cNvSpPr txBox="1">
            <a:spLocks noChangeArrowheads="1"/>
          </p:cNvSpPr>
          <p:nvPr/>
        </p:nvSpPr>
        <p:spPr bwMode="auto">
          <a:xfrm>
            <a:off x="4811922" y="4927600"/>
            <a:ext cx="1411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rPr>
              <a:t>entity body</a:t>
            </a:r>
            <a:endParaRPr kumimoji="0" lang="en-US" altLang="en-US" sz="2000" b="0" i="0"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mn-cs"/>
            </a:endParaRPr>
          </a:p>
        </p:txBody>
      </p:sp>
      <p:grpSp>
        <p:nvGrpSpPr>
          <p:cNvPr id="79" name="Group 81"/>
          <p:cNvGrpSpPr/>
          <p:nvPr/>
        </p:nvGrpSpPr>
        <p:grpSpPr bwMode="auto">
          <a:xfrm>
            <a:off x="2711659" y="4941887"/>
            <a:ext cx="331788" cy="461963"/>
            <a:chOff x="462" y="1727"/>
            <a:chExt cx="209" cy="291"/>
          </a:xfrm>
        </p:grpSpPr>
        <p:sp>
          <p:nvSpPr>
            <p:cNvPr id="80"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1" name="Text Box 83"/>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2" name="Text Box 84"/>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grpSp>
        <p:nvGrpSpPr>
          <p:cNvPr id="83" name="Group 85"/>
          <p:cNvGrpSpPr/>
          <p:nvPr/>
        </p:nvGrpSpPr>
        <p:grpSpPr bwMode="auto">
          <a:xfrm>
            <a:off x="7871034" y="4932362"/>
            <a:ext cx="331788" cy="461963"/>
            <a:chOff x="462" y="1727"/>
            <a:chExt cx="209" cy="291"/>
          </a:xfrm>
        </p:grpSpPr>
        <p:sp>
          <p:nvSpPr>
            <p:cNvPr id="84"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5" name="Text Box 8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6" name="Text Box 8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72000"/>
    </mc:Choice>
    <mc:Fallback>
      <p:transition spd="slow" advTm="7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ea typeface="MS PGothic" panose="020B0600070205080204" pitchFamily="34" charset="-128"/>
              </a:rPr>
              <a:t>Other HTTP request </a:t>
            </a:r>
            <a:r>
              <a:rPr lang="en-US" altLang="en-US" dirty="0">
                <a:ea typeface="MS PGothic" panose="020B0600070205080204" pitchFamily="34" charset="-128"/>
              </a:rPr>
              <a:t>methods</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7" name="Rectangle 3"/>
          <p:cNvSpPr txBox="1">
            <a:spLocks noChangeArrowheads="1"/>
          </p:cNvSpPr>
          <p:nvPr/>
        </p:nvSpPr>
        <p:spPr>
          <a:xfrm>
            <a:off x="685573" y="1727394"/>
            <a:ext cx="4684713" cy="228313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60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rPr>
              <a:t>POST method:</a:t>
            </a:r>
            <a:endPar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web page often includes form input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user input is sent from client to server in entity body of HTTP POST request message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3"/>
          <p:cNvSpPr txBox="1">
            <a:spLocks noChangeArrowheads="1"/>
          </p:cNvSpPr>
          <p:nvPr/>
        </p:nvSpPr>
        <p:spPr>
          <a:xfrm>
            <a:off x="685573" y="4466964"/>
            <a:ext cx="5541055" cy="1701606"/>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60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rPr>
              <a:t>GET method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(for sending data to server):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include user data in URL field of HTTP GET request message (following a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Box 5"/>
          <p:cNvSpPr txBox="1">
            <a:spLocks noChangeArrowheads="1"/>
          </p:cNvSpPr>
          <p:nvPr/>
        </p:nvSpPr>
        <p:spPr bwMode="auto">
          <a:xfrm>
            <a:off x="798692" y="5806133"/>
            <a:ext cx="628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www.somesite.com</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animalsearch?monkeys&amp;banana</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sp>
        <p:nvSpPr>
          <p:cNvPr id="90" name="Rectangle 3"/>
          <p:cNvSpPr txBox="1">
            <a:spLocks noChangeArrowheads="1"/>
          </p:cNvSpPr>
          <p:nvPr/>
        </p:nvSpPr>
        <p:spPr>
          <a:xfrm>
            <a:off x="6991758" y="1752599"/>
            <a:ext cx="4684713" cy="1821927"/>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60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rPr>
              <a:t>HEAD method:</a:t>
            </a:r>
            <a:endPar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similar to the GET method but asks the server to leave out the requested object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used for debugging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Rectangle 3"/>
          <p:cNvSpPr txBox="1">
            <a:spLocks noChangeArrowheads="1"/>
          </p:cNvSpPr>
          <p:nvPr/>
        </p:nvSpPr>
        <p:spPr>
          <a:xfrm>
            <a:off x="6993371" y="3839527"/>
            <a:ext cx="4684713" cy="228313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60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rPr>
              <a:t>PUT method:</a:t>
            </a:r>
            <a:endParaRPr kumimoji="0" lang="en-US" sz="2800" b="0" i="0" u="sng" strike="noStrike" kern="1200" cap="none" spc="0" normalizeH="0" baseline="0" noProof="0" dirty="0">
              <a:ln>
                <a:noFill/>
              </a:ln>
              <a:solidFill>
                <a:srgbClr val="CC0000"/>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uploads new file (object) to server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33680" marR="0" lvl="0" indent="-23368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completely replaces file that exists at specified URL with content in entity body</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38500"/>
    </mc:Choice>
    <mc:Fallback>
      <p:transition spd="slow" advTm="1385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dissolv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HTTP request message - Quiz</a:t>
            </a:r>
            <a:endParaRPr lang="en-GB"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 name="TextBox 3"/>
          <p:cNvSpPr txBox="1"/>
          <p:nvPr/>
        </p:nvSpPr>
        <p:spPr>
          <a:xfrm>
            <a:off x="641684" y="3504622"/>
            <a:ext cx="11321132"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Consider the figure above, where a client is sending an HTTP GET message to a web server, gaia.cs.umass.edu. Suppose the client-to-server HTTP GET message is given below.</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kurose_ross_sandbox</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/interactive/quotation8.htm HTTP/1.1</a:t>
            </a:r>
            <a:b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Host: gaia.cs.umass.edu</a:t>
            </a:r>
            <a:b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Accept: text/plain, text/html, image/jpeg, image/gif, audio/basic, audio/</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vnf.wave</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 video/mpeg, video/</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wmv</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Accept-Language: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en</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-us,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en-gb;q</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=0.1,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en;q</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=0.3,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fr</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fr-ch</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zh</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 da, fi,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ar</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 cs</a:t>
            </a:r>
            <a:b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If-Modified-Since: Mon, 10 Aug 2020 14:02:13 -0700</a:t>
            </a:r>
            <a:b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User Agent: Mozilla/5.0 (Windows NT 6.1; WOW64) </a:t>
            </a:r>
            <a:r>
              <a:rPr kumimoji="0" lang="en-GB" sz="2000" b="0" i="1" u="none" strike="noStrike" kern="1200" cap="none" spc="0" normalizeH="0" baseline="0" noProof="0" dirty="0" err="1">
                <a:ln>
                  <a:noFill/>
                </a:ln>
                <a:solidFill>
                  <a:prstClr val="black"/>
                </a:solidFill>
                <a:effectLst/>
                <a:uLnTx/>
                <a:uFillTx/>
                <a:latin typeface="Calibri" panose="020F0502020204030204"/>
                <a:ea typeface="+mn-ea"/>
                <a:cs typeface="+mn-cs"/>
              </a:rPr>
              <a:t>AppleWebKit</a:t>
            </a: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/535.19 (KHTML, like Gecko) Chrome/18.0.1025.168 Safari/535.19</a:t>
            </a: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screen shot of a social media post&#10;&#10;Description automatically generated"/>
          <p:cNvPicPr>
            <a:picLocks noChangeAspect="1"/>
          </p:cNvPicPr>
          <p:nvPr/>
        </p:nvPicPr>
        <p:blipFill>
          <a:blip r:embed="rId1"/>
          <a:stretch>
            <a:fillRect/>
          </a:stretch>
        </p:blipFill>
        <p:spPr>
          <a:xfrm>
            <a:off x="2824280" y="1198442"/>
            <a:ext cx="6543440" cy="2230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236"/>
    </mc:Choice>
    <mc:Fallback>
      <p:transition spd="slow" advTm="202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957008" y="4221088"/>
            <a:ext cx="8277984" cy="2157214"/>
          </a:xfrm>
          <a:prstGeom prst="rect">
            <a:avLst/>
          </a:prstGeom>
        </p:spPr>
      </p:pic>
      <p:pic>
        <p:nvPicPr>
          <p:cNvPr id="5" name="Picture 4"/>
          <p:cNvPicPr>
            <a:picLocks noChangeAspect="1"/>
          </p:cNvPicPr>
          <p:nvPr/>
        </p:nvPicPr>
        <p:blipFill>
          <a:blip r:embed="rId2"/>
          <a:stretch>
            <a:fillRect/>
          </a:stretch>
        </p:blipFill>
        <p:spPr>
          <a:xfrm>
            <a:off x="4762384" y="1733321"/>
            <a:ext cx="5472608" cy="2166241"/>
          </a:xfrm>
          <a:prstGeom prst="rect">
            <a:avLst/>
          </a:prstGeom>
        </p:spPr>
      </p:pic>
      <p:sp>
        <p:nvSpPr>
          <p:cNvPr id="6" name="Rectangle 5"/>
          <p:cNvSpPr/>
          <p:nvPr/>
        </p:nvSpPr>
        <p:spPr>
          <a:xfrm>
            <a:off x="4929758" y="3899562"/>
            <a:ext cx="6858000"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https://people.csail.mit.edu/richterp/richter_pam15.pdf</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p:cNvSpPr/>
          <p:nvPr/>
        </p:nvSpPr>
        <p:spPr>
          <a:xfrm>
            <a:off x="2567085" y="6417798"/>
            <a:ext cx="7057833"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https://blog.apnic.net/2019/01/24/five-years-at-the-edge-recording-the-evolution-of-web-usage-from-an-isp/</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1989162" y="1950512"/>
            <a:ext cx="2940596"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HTTP and HTTPS (TLS) account for </a:t>
            </a:r>
            <a:b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800" b="0" i="0" u="none" strike="noStrike" kern="1200" cap="none" spc="0" normalizeH="0" baseline="0" noProof="0" dirty="0">
                <a:ln>
                  <a:noFill/>
                </a:ln>
                <a:solidFill>
                  <a:srgbClr val="C00000"/>
                </a:solidFill>
                <a:effectLst/>
                <a:uLnTx/>
                <a:uFillTx/>
                <a:latin typeface="Calibri" panose="020F0502020204030204"/>
                <a:ea typeface="+mn-ea"/>
                <a:cs typeface="+mn-cs"/>
              </a:rPr>
              <a:t>70%</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of the total internet traffic!</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itle 1"/>
          <p:cNvSpPr txBox="1"/>
          <p:nvPr/>
        </p:nvSpPr>
        <p:spPr>
          <a:xfrm>
            <a:off x="798691" y="430001"/>
            <a:ext cx="10515600" cy="894622"/>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3200" b="1" kern="1200">
                <a:solidFill>
                  <a:srgbClr val="FF000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0000"/>
              </a:lnSpc>
              <a:spcBef>
                <a:spcPct val="0"/>
              </a:spcBef>
              <a:spcAft>
                <a:spcPts val="0"/>
              </a:spcAft>
              <a:buClrTx/>
              <a:buSzTx/>
              <a:buFontTx/>
              <a:buNone/>
              <a:defRPr/>
            </a:pPr>
            <a:r>
              <a:rPr kumimoji="0" lang="en-US" altLang="en-US" sz="4400" b="1" i="0" u="none" strike="noStrike" kern="1200" cap="none" spc="0" normalizeH="0" baseline="0" noProof="0" dirty="0">
                <a:ln>
                  <a:noFill/>
                </a:ln>
                <a:solidFill>
                  <a:prstClr val="black"/>
                </a:solidFill>
                <a:effectLst/>
                <a:uLnTx/>
                <a:uFillTx/>
                <a:latin typeface="Calibri Light" panose="020F0302020204030204"/>
                <a:ea typeface="+mj-ea"/>
                <a:cs typeface="Calibri" panose="020F0502020204030204" pitchFamily="34" charset="0"/>
              </a:rPr>
              <a:t>Web and HTTP</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7149"/>
    </mc:Choice>
    <mc:Fallback>
      <p:transition spd="slow" advTm="1714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 name="Title 1"/>
          <p:cNvSpPr>
            <a:spLocks noGrp="1"/>
          </p:cNvSpPr>
          <p:nvPr>
            <p:ph type="title"/>
          </p:nvPr>
        </p:nvSpPr>
        <p:spPr>
          <a:xfrm>
            <a:off x="838200" y="451821"/>
            <a:ext cx="10515600" cy="894622"/>
          </a:xfrm>
        </p:spPr>
        <p:txBody>
          <a:bodyPr/>
          <a:lstStyle/>
          <a:p>
            <a:r>
              <a:rPr lang="en-GB" dirty="0"/>
              <a:t>HTTP request message - Quiz</a:t>
            </a:r>
            <a:endParaRPr lang="en-GB" dirty="0"/>
          </a:p>
        </p:txBody>
      </p:sp>
      <p:sp>
        <p:nvSpPr>
          <p:cNvPr id="5" name="TextBox 4"/>
          <p:cNvSpPr txBox="1"/>
          <p:nvPr/>
        </p:nvSpPr>
        <p:spPr>
          <a:xfrm>
            <a:off x="1171074" y="1524000"/>
            <a:ext cx="9785684"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1. What is the name of the file that is being retrieved in this GET message?</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2. What version of HTTP is the client running?</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3. True or False: The client will accept html files</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4. True or False: The client will accept jpeg images</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5. What is the client's preferred version of English?</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6. What is the client's least preferred version of English?</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7. True or False: The client will accept the German language</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8. True or False: The client already has a cached copy of the file</a:t>
            </a: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1957"/>
    </mc:Choice>
    <mc:Fallback>
      <p:transition spd="slow" advTm="119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Web and HTTP</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 name="Rectangle 3"/>
          <p:cNvSpPr txBox="1">
            <a:spLocks noChangeArrowheads="1"/>
          </p:cNvSpPr>
          <p:nvPr/>
        </p:nvSpPr>
        <p:spPr>
          <a:xfrm>
            <a:off x="669395" y="1559756"/>
            <a:ext cx="10969832"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02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web pages consist of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objects</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where an object can be HTML file, JPEG image, Java applet, audio file,…</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most web pages consist of a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base HTML-file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and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several referenced objects</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The base HTML file references the other objects in the page with the objects’ URLs.</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each object is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addressable by a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URL,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e.g.,</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13" name="Group 10"/>
          <p:cNvGrpSpPr/>
          <p:nvPr/>
        </p:nvGrpSpPr>
        <p:grpSpPr bwMode="auto">
          <a:xfrm>
            <a:off x="2547521" y="5251424"/>
            <a:ext cx="6835775" cy="1144588"/>
            <a:chOff x="788" y="3556"/>
            <a:chExt cx="4306" cy="721"/>
          </a:xfrm>
        </p:grpSpPr>
        <p:sp>
          <p:nvSpPr>
            <p:cNvPr id="14" name="Text Box 5"/>
            <p:cNvSpPr txBox="1">
              <a:spLocks noChangeArrowheads="1"/>
            </p:cNvSpPr>
            <p:nvPr/>
          </p:nvSpPr>
          <p:spPr bwMode="auto">
            <a:xfrm>
              <a:off x="788" y="3556"/>
              <a:ext cx="41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www.someschool.edu</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someDept</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pic.gif</a:t>
              </a:r>
              <a:endPar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sp>
          <p:nvSpPr>
            <p:cNvPr id="15" name="AutoShape 6"/>
            <p:cNvSpPr/>
            <p:nvPr/>
          </p:nvSpPr>
          <p:spPr bwMode="auto">
            <a:xfrm rot="16200000">
              <a:off x="1821" y="2882"/>
              <a:ext cx="57" cy="2083"/>
            </a:xfrm>
            <a:prstGeom prst="leftBrace">
              <a:avLst>
                <a:gd name="adj1" fmla="val 30453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16" name="AutoShape 7"/>
            <p:cNvSpPr/>
            <p:nvPr/>
          </p:nvSpPr>
          <p:spPr bwMode="auto">
            <a:xfrm rot="16200000">
              <a:off x="4024" y="2878"/>
              <a:ext cx="57" cy="2083"/>
            </a:xfrm>
            <a:prstGeom prst="leftBrace">
              <a:avLst>
                <a:gd name="adj1" fmla="val 30453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omic Sans MS" panose="030F0702030302020204" pitchFamily="66" charset="0"/>
                <a:ea typeface="MS PGothic" panose="020B0600070205080204" pitchFamily="34" charset="-128"/>
                <a:cs typeface="+mn-cs"/>
              </a:endParaRPr>
            </a:p>
          </p:txBody>
        </p:sp>
        <p:sp>
          <p:nvSpPr>
            <p:cNvPr id="17" name="Text Box 8"/>
            <p:cNvSpPr txBox="1">
              <a:spLocks noChangeArrowheads="1"/>
            </p:cNvSpPr>
            <p:nvPr/>
          </p:nvSpPr>
          <p:spPr bwMode="auto">
            <a:xfrm>
              <a:off x="1389" y="3989"/>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host name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8" name="Text Box 9"/>
            <p:cNvSpPr txBox="1">
              <a:spLocks noChangeArrowheads="1"/>
            </p:cNvSpPr>
            <p:nvPr/>
          </p:nvSpPr>
          <p:spPr bwMode="auto">
            <a:xfrm>
              <a:off x="3485" y="3939"/>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path</a:t>
              </a:r>
              <a:r>
                <a:rPr kumimoji="0" lang="en-US" altLang="en-US" sz="2400" b="0" i="0" u="none" strike="noStrike" kern="1200" cap="none" spc="0" normalizeH="0" baseline="0" noProof="0" dirty="0">
                  <a:ln>
                    <a:noFill/>
                  </a:ln>
                  <a:solidFill>
                    <a:prstClr val="black"/>
                  </a:solidFill>
                  <a:effectLst/>
                  <a:uLnTx/>
                  <a:uFillTx/>
                  <a:latin typeface="Comic Sans MS" panose="030F0702030302020204" pitchFamily="66" charset="0"/>
                  <a:ea typeface="MS PGothic"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name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6696"/>
    </mc:Choice>
    <mc:Fallback>
      <p:transition spd="slow" advTm="466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52162"/>
            <a:ext cx="11521280" cy="864096"/>
          </a:xfrm>
        </p:spPr>
        <p:txBody>
          <a:bodyPr>
            <a:normAutofit/>
          </a:bodyPr>
          <a:lstStyle/>
          <a:p>
            <a:r>
              <a:rPr lang="en-GB" sz="4400" dirty="0">
                <a:solidFill>
                  <a:schemeClr val="tx1"/>
                </a:solidFill>
                <a:latin typeface="+mj-lt"/>
              </a:rPr>
              <a:t>A web page can consist of many different files</a:t>
            </a:r>
            <a:endParaRPr lang="en-GB" sz="4400" dirty="0">
              <a:solidFill>
                <a:schemeClr val="tx1"/>
              </a:solidFill>
              <a:latin typeface="+mj-lt"/>
            </a:endParaRPr>
          </a:p>
        </p:txBody>
      </p:sp>
      <p:sp>
        <p:nvSpPr>
          <p:cNvPr id="5" name="Rectangle 3"/>
          <p:cNvSpPr>
            <a:spLocks noChangeArrowheads="1"/>
          </p:cNvSpPr>
          <p:nvPr/>
        </p:nvSpPr>
        <p:spPr bwMode="auto">
          <a:xfrm>
            <a:off x="3886200" y="1146327"/>
            <a:ext cx="4248150" cy="4572000"/>
          </a:xfrm>
          <a:prstGeom prst="rect">
            <a:avLst/>
          </a:prstGeom>
          <a:solidFill>
            <a:srgbClr val="CCCCFF"/>
          </a:solidFill>
          <a:ln w="9525">
            <a:solidFill>
              <a:schemeClr val="tx1"/>
            </a:solidFill>
            <a:miter lim="800000"/>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CA" sz="24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6" name="Text Box 4"/>
          <p:cNvSpPr txBox="1">
            <a:spLocks noChangeArrowheads="1"/>
          </p:cNvSpPr>
          <p:nvPr/>
        </p:nvSpPr>
        <p:spPr bwMode="auto">
          <a:xfrm>
            <a:off x="3851275" y="1232052"/>
            <a:ext cx="3125920" cy="523220"/>
          </a:xfrm>
          <a:prstGeom prst="rect">
            <a:avLst/>
          </a:prstGeom>
          <a:noFill/>
          <a:ln>
            <a:noFill/>
          </a:ln>
        </p:spPr>
        <p:txBody>
          <a:bodyPr wrap="none">
            <a:spAutoFit/>
          </a:bodyPr>
          <a:lstStyle>
            <a:lvl1pPr eaLnBrk="0" hangingPunct="0">
              <a:defRPr kumimoji="1" sz="1600">
                <a:solidFill>
                  <a:schemeClr val="tx1"/>
                </a:solidFill>
                <a:latin typeface="Arial" panose="020B0604020202020204" pitchFamily="34" charset="0"/>
                <a:ea typeface="MS PGothic" panose="020B0600070205080204" pitchFamily="34" charset="-128"/>
              </a:defRPr>
            </a:lvl1pPr>
            <a:lvl2pPr marL="742950" indent="-285750" eaLnBrk="0" hangingPunct="0">
              <a:defRPr kumimoji="1" sz="1600">
                <a:solidFill>
                  <a:schemeClr val="tx1"/>
                </a:solidFill>
                <a:latin typeface="Arial" panose="020B0604020202020204" pitchFamily="34" charset="0"/>
                <a:ea typeface="MS PGothic" panose="020B0600070205080204" pitchFamily="34" charset="-128"/>
              </a:defRPr>
            </a:lvl2pPr>
            <a:lvl3pPr marL="1143000" indent="-228600" eaLnBrk="0" hangingPunct="0">
              <a:defRPr kumimoji="1" sz="1600">
                <a:solidFill>
                  <a:schemeClr val="tx1"/>
                </a:solidFill>
                <a:latin typeface="Arial" panose="020B0604020202020204" pitchFamily="34" charset="0"/>
                <a:ea typeface="MS PGothic" panose="020B0600070205080204" pitchFamily="34" charset="-128"/>
              </a:defRPr>
            </a:lvl3pPr>
            <a:lvl4pPr marL="1600200" indent="-228600" eaLnBrk="0" hangingPunct="0">
              <a:defRPr kumimoji="1" sz="1600">
                <a:solidFill>
                  <a:schemeClr val="tx1"/>
                </a:solidFill>
                <a:latin typeface="Arial" panose="020B0604020202020204" pitchFamily="34" charset="0"/>
                <a:ea typeface="MS PGothic" panose="020B0600070205080204" pitchFamily="34" charset="-128"/>
              </a:defRPr>
            </a:lvl4pPr>
            <a:lvl5pPr marL="2057400" indent="-228600" eaLnBrk="0" hangingPunct="0">
              <a:defRPr kumimoji="1"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Harry Potter Movies</a:t>
            </a:r>
            <a:endParaRPr kumimoji="0" lang="en-CA" sz="2800" b="1"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p:txBody>
      </p:sp>
      <p:sp>
        <p:nvSpPr>
          <p:cNvPr id="7" name="Oval 5"/>
          <p:cNvSpPr>
            <a:spLocks noChangeArrowheads="1"/>
          </p:cNvSpPr>
          <p:nvPr/>
        </p:nvSpPr>
        <p:spPr bwMode="auto">
          <a:xfrm>
            <a:off x="7029450" y="1889277"/>
            <a:ext cx="628650" cy="914400"/>
          </a:xfrm>
          <a:prstGeom prst="ellipse">
            <a:avLst/>
          </a:prstGeom>
          <a:solidFill>
            <a:schemeClr val="accent1"/>
          </a:solid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8" name="Oval 6"/>
          <p:cNvSpPr>
            <a:spLocks noChangeArrowheads="1"/>
          </p:cNvSpPr>
          <p:nvPr/>
        </p:nvSpPr>
        <p:spPr bwMode="auto">
          <a:xfrm>
            <a:off x="7200900" y="2155977"/>
            <a:ext cx="133350" cy="209550"/>
          </a:xfrm>
          <a:prstGeom prst="ellipse">
            <a:avLst/>
          </a:prstGeom>
          <a:solidFill>
            <a:schemeClr val="accent1"/>
          </a:solid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9" name="Oval 7"/>
          <p:cNvSpPr>
            <a:spLocks noChangeArrowheads="1"/>
          </p:cNvSpPr>
          <p:nvPr/>
        </p:nvSpPr>
        <p:spPr bwMode="auto">
          <a:xfrm>
            <a:off x="7391400" y="2136927"/>
            <a:ext cx="133350" cy="209550"/>
          </a:xfrm>
          <a:prstGeom prst="ellipse">
            <a:avLst/>
          </a:prstGeom>
          <a:solidFill>
            <a:schemeClr val="accent1"/>
          </a:solid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0" name="Line 8"/>
          <p:cNvSpPr>
            <a:spLocks noChangeShapeType="1"/>
          </p:cNvSpPr>
          <p:nvPr/>
        </p:nvSpPr>
        <p:spPr bwMode="auto">
          <a:xfrm flipH="1" flipV="1">
            <a:off x="7067550" y="2136927"/>
            <a:ext cx="152400" cy="152400"/>
          </a:xfrm>
          <a:prstGeom prst="line">
            <a:avLst/>
          </a:prstGeom>
          <a:no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1" name="Line 9"/>
          <p:cNvSpPr>
            <a:spLocks noChangeShapeType="1"/>
          </p:cNvSpPr>
          <p:nvPr/>
        </p:nvSpPr>
        <p:spPr bwMode="auto">
          <a:xfrm>
            <a:off x="7353300" y="2232177"/>
            <a:ext cx="38100" cy="0"/>
          </a:xfrm>
          <a:prstGeom prst="line">
            <a:avLst/>
          </a:prstGeom>
          <a:no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2" name="Line 10"/>
          <p:cNvSpPr>
            <a:spLocks noChangeShapeType="1"/>
          </p:cNvSpPr>
          <p:nvPr/>
        </p:nvSpPr>
        <p:spPr bwMode="auto">
          <a:xfrm flipV="1">
            <a:off x="7524750" y="2079777"/>
            <a:ext cx="95250" cy="114300"/>
          </a:xfrm>
          <a:prstGeom prst="line">
            <a:avLst/>
          </a:prstGeom>
          <a:no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3" name="Line 11"/>
          <p:cNvSpPr>
            <a:spLocks noChangeShapeType="1"/>
          </p:cNvSpPr>
          <p:nvPr/>
        </p:nvSpPr>
        <p:spPr bwMode="auto">
          <a:xfrm>
            <a:off x="7296150" y="2575077"/>
            <a:ext cx="133350" cy="0"/>
          </a:xfrm>
          <a:prstGeom prst="line">
            <a:avLst/>
          </a:prstGeom>
          <a:no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4" name="Line 12"/>
          <p:cNvSpPr>
            <a:spLocks noChangeShapeType="1"/>
          </p:cNvSpPr>
          <p:nvPr/>
        </p:nvSpPr>
        <p:spPr bwMode="auto">
          <a:xfrm flipV="1">
            <a:off x="7429500" y="2479827"/>
            <a:ext cx="57150" cy="95250"/>
          </a:xfrm>
          <a:prstGeom prst="line">
            <a:avLst/>
          </a:prstGeom>
          <a:no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5" name="Line 13"/>
          <p:cNvSpPr>
            <a:spLocks noChangeShapeType="1"/>
          </p:cNvSpPr>
          <p:nvPr/>
        </p:nvSpPr>
        <p:spPr bwMode="auto">
          <a:xfrm flipH="1" flipV="1">
            <a:off x="7200900" y="2517927"/>
            <a:ext cx="95250" cy="76200"/>
          </a:xfrm>
          <a:prstGeom prst="line">
            <a:avLst/>
          </a:prstGeom>
          <a:no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16" name="Text Box 14"/>
          <p:cNvSpPr txBox="1">
            <a:spLocks noChangeArrowheads="1"/>
          </p:cNvSpPr>
          <p:nvPr/>
        </p:nvSpPr>
        <p:spPr bwMode="auto">
          <a:xfrm>
            <a:off x="4052888" y="1679727"/>
            <a:ext cx="2550442" cy="3785652"/>
          </a:xfrm>
          <a:prstGeom prst="rect">
            <a:avLst/>
          </a:prstGeom>
          <a:noFill/>
          <a:ln>
            <a:noFill/>
          </a:ln>
        </p:spPr>
        <p:txBody>
          <a:bodyPr wrap="none">
            <a:spAutoFit/>
          </a:bodyPr>
          <a:lstStyle>
            <a:lvl1pPr eaLnBrk="0" hangingPunct="0">
              <a:defRPr kumimoji="1" sz="1600">
                <a:solidFill>
                  <a:schemeClr val="tx1"/>
                </a:solidFill>
                <a:latin typeface="Arial" panose="020B0604020202020204" pitchFamily="34" charset="0"/>
                <a:ea typeface="MS PGothic" panose="020B0600070205080204" pitchFamily="34" charset="-128"/>
              </a:defRPr>
            </a:lvl1pPr>
            <a:lvl2pPr marL="742950" indent="-285750" eaLnBrk="0" hangingPunct="0">
              <a:defRPr kumimoji="1" sz="1600">
                <a:solidFill>
                  <a:schemeClr val="tx1"/>
                </a:solidFill>
                <a:latin typeface="Arial" panose="020B0604020202020204" pitchFamily="34" charset="0"/>
                <a:ea typeface="MS PGothic" panose="020B0600070205080204" pitchFamily="34" charset="-128"/>
              </a:defRPr>
            </a:lvl2pPr>
            <a:lvl3pPr marL="1143000" indent="-228600" eaLnBrk="0" hangingPunct="0">
              <a:defRPr kumimoji="1" sz="1600">
                <a:solidFill>
                  <a:schemeClr val="tx1"/>
                </a:solidFill>
                <a:latin typeface="Arial" panose="020B0604020202020204" pitchFamily="34" charset="0"/>
                <a:ea typeface="MS PGothic" panose="020B0600070205080204" pitchFamily="34" charset="-128"/>
              </a:defRPr>
            </a:lvl3pPr>
            <a:lvl4pPr marL="1600200" indent="-228600" eaLnBrk="0" hangingPunct="0">
              <a:defRPr kumimoji="1" sz="1600">
                <a:solidFill>
                  <a:schemeClr val="tx1"/>
                </a:solidFill>
                <a:latin typeface="Arial" panose="020B0604020202020204" pitchFamily="34" charset="0"/>
                <a:ea typeface="MS PGothic" panose="020B0600070205080204" pitchFamily="34" charset="-128"/>
              </a:defRPr>
            </a:lvl4pPr>
            <a:lvl5pPr marL="2057400" indent="-228600" eaLnBrk="0" hangingPunct="0">
              <a:defRPr kumimoji="1"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As you all know,</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the new HP book</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will be out in June</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and then there will</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be a new movie</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shortly after that…</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ja-JP" alt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a:t>
            </a: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Harry Potter and</a:t>
            </a:r>
            <a:endPar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the Bathtub Ring</a:t>
            </a:r>
            <a:r>
              <a:rPr kumimoji="0" lang="ja-JP" altLang="en-US"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rPr>
              <a:t>”</a:t>
            </a:r>
            <a:endParaRPr kumimoji="0" lang="en-CA" sz="2400" b="0" i="0" u="none" strike="noStrike" kern="1200" cap="none" spc="0" normalizeH="0" baseline="0" noProof="0" dirty="0">
              <a:ln>
                <a:noFill/>
              </a:ln>
              <a:solidFill>
                <a:prstClr val="black"/>
              </a:solidFill>
              <a:effectLst/>
              <a:uLnTx/>
              <a:uFillTx/>
              <a:latin typeface="Tw Cen MT" panose="020B0602020104020603" pitchFamily="34" charset="0"/>
              <a:ea typeface="MS PGothic" panose="020B0600070205080204" pitchFamily="34" charset="-128"/>
              <a:cs typeface="+mn-cs"/>
            </a:endParaRPr>
          </a:p>
        </p:txBody>
      </p:sp>
      <p:sp>
        <p:nvSpPr>
          <p:cNvPr id="17" name="AutoShape 15"/>
          <p:cNvSpPr>
            <a:spLocks noChangeArrowheads="1"/>
          </p:cNvSpPr>
          <p:nvPr/>
        </p:nvSpPr>
        <p:spPr bwMode="auto">
          <a:xfrm flipH="1">
            <a:off x="7143750" y="1927377"/>
            <a:ext cx="228600" cy="285750"/>
          </a:xfrm>
          <a:prstGeom prst="lightningBolt">
            <a:avLst/>
          </a:prstGeom>
          <a:solidFill>
            <a:srgbClr val="FF0066"/>
          </a:solid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pic>
        <p:nvPicPr>
          <p:cNvPr id="18" name="Picture 16" descr="so02067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91264" y="3660928"/>
            <a:ext cx="1743075" cy="1965325"/>
          </a:xfrm>
          <a:prstGeom prst="rect">
            <a:avLst/>
          </a:prstGeom>
          <a:noFill/>
          <a:ln>
            <a:noFill/>
          </a:ln>
        </p:spPr>
      </p:pic>
      <p:sp>
        <p:nvSpPr>
          <p:cNvPr id="19" name="Text Box 17"/>
          <p:cNvSpPr txBox="1">
            <a:spLocks noChangeArrowheads="1"/>
          </p:cNvSpPr>
          <p:nvPr/>
        </p:nvSpPr>
        <p:spPr bwMode="auto">
          <a:xfrm>
            <a:off x="2117725" y="2425852"/>
            <a:ext cx="1443985" cy="461665"/>
          </a:xfrm>
          <a:prstGeom prst="rect">
            <a:avLst/>
          </a:prstGeom>
          <a:noFill/>
          <a:ln>
            <a:noFill/>
          </a:ln>
        </p:spPr>
        <p:txBody>
          <a:bodyPr wrap="none">
            <a:spAutoFit/>
          </a:bodyPr>
          <a:lstStyle>
            <a:lvl1pPr eaLnBrk="0" hangingPunct="0">
              <a:defRPr kumimoji="1" sz="1600">
                <a:solidFill>
                  <a:schemeClr val="tx1"/>
                </a:solidFill>
                <a:latin typeface="Arial" panose="020B0604020202020204" pitchFamily="34" charset="0"/>
                <a:ea typeface="MS PGothic" panose="020B0600070205080204" pitchFamily="34" charset="-128"/>
              </a:defRPr>
            </a:lvl1pPr>
            <a:lvl2pPr marL="742950" indent="-285750" eaLnBrk="0" hangingPunct="0">
              <a:defRPr kumimoji="1" sz="1600">
                <a:solidFill>
                  <a:schemeClr val="tx1"/>
                </a:solidFill>
                <a:latin typeface="Arial" panose="020B0604020202020204" pitchFamily="34" charset="0"/>
                <a:ea typeface="MS PGothic" panose="020B0600070205080204" pitchFamily="34" charset="-128"/>
              </a:defRPr>
            </a:lvl2pPr>
            <a:lvl3pPr marL="1143000" indent="-228600" eaLnBrk="0" hangingPunct="0">
              <a:defRPr kumimoji="1" sz="1600">
                <a:solidFill>
                  <a:schemeClr val="tx1"/>
                </a:solidFill>
                <a:latin typeface="Arial" panose="020B0604020202020204" pitchFamily="34" charset="0"/>
                <a:ea typeface="MS PGothic" panose="020B0600070205080204" pitchFamily="34" charset="-128"/>
              </a:defRPr>
            </a:lvl3pPr>
            <a:lvl4pPr marL="1600200" indent="-228600" eaLnBrk="0" hangingPunct="0">
              <a:defRPr kumimoji="1" sz="1600">
                <a:solidFill>
                  <a:schemeClr val="tx1"/>
                </a:solidFill>
                <a:latin typeface="Arial" panose="020B0604020202020204" pitchFamily="34" charset="0"/>
                <a:ea typeface="MS PGothic" panose="020B0600070205080204" pitchFamily="34" charset="-128"/>
              </a:defRPr>
            </a:lvl4pPr>
            <a:lvl5pPr marL="2057400" indent="-228600" eaLnBrk="0" hangingPunct="0">
              <a:defRPr kumimoji="1"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page.html</a:t>
            </a:r>
            <a:endParaRPr kumimoji="0" lang="en-CA"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0" name="Text Box 18"/>
          <p:cNvSpPr txBox="1">
            <a:spLocks noChangeArrowheads="1"/>
          </p:cNvSpPr>
          <p:nvPr/>
        </p:nvSpPr>
        <p:spPr bwMode="auto">
          <a:xfrm>
            <a:off x="8232776" y="1968653"/>
            <a:ext cx="1505733" cy="461665"/>
          </a:xfrm>
          <a:prstGeom prst="rect">
            <a:avLst/>
          </a:prstGeom>
          <a:noFill/>
          <a:ln>
            <a:noFill/>
          </a:ln>
        </p:spPr>
        <p:txBody>
          <a:bodyPr wrap="none">
            <a:spAutoFit/>
          </a:bodyPr>
          <a:lstStyle>
            <a:lvl1pPr eaLnBrk="0" hangingPunct="0">
              <a:defRPr kumimoji="1" sz="1600">
                <a:solidFill>
                  <a:schemeClr val="tx1"/>
                </a:solidFill>
                <a:latin typeface="Arial" panose="020B0604020202020204" pitchFamily="34" charset="0"/>
                <a:ea typeface="MS PGothic" panose="020B0600070205080204" pitchFamily="34" charset="-128"/>
              </a:defRPr>
            </a:lvl1pPr>
            <a:lvl2pPr marL="742950" indent="-285750" eaLnBrk="0" hangingPunct="0">
              <a:defRPr kumimoji="1" sz="1600">
                <a:solidFill>
                  <a:schemeClr val="tx1"/>
                </a:solidFill>
                <a:latin typeface="Arial" panose="020B0604020202020204" pitchFamily="34" charset="0"/>
                <a:ea typeface="MS PGothic" panose="020B0600070205080204" pitchFamily="34" charset="-128"/>
              </a:defRPr>
            </a:lvl2pPr>
            <a:lvl3pPr marL="1143000" indent="-228600" eaLnBrk="0" hangingPunct="0">
              <a:defRPr kumimoji="1" sz="1600">
                <a:solidFill>
                  <a:schemeClr val="tx1"/>
                </a:solidFill>
                <a:latin typeface="Arial" panose="020B0604020202020204" pitchFamily="34" charset="0"/>
                <a:ea typeface="MS PGothic" panose="020B0600070205080204" pitchFamily="34" charset="-128"/>
              </a:defRPr>
            </a:lvl3pPr>
            <a:lvl4pPr marL="1600200" indent="-228600" eaLnBrk="0" hangingPunct="0">
              <a:defRPr kumimoji="1" sz="1600">
                <a:solidFill>
                  <a:schemeClr val="tx1"/>
                </a:solidFill>
                <a:latin typeface="Arial" panose="020B0604020202020204" pitchFamily="34" charset="0"/>
                <a:ea typeface="MS PGothic" panose="020B0600070205080204" pitchFamily="34" charset="-128"/>
              </a:defRPr>
            </a:lvl4pPr>
            <a:lvl5pPr marL="2057400" indent="-228600" eaLnBrk="0" hangingPunct="0">
              <a:defRPr kumimoji="1"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hpface.jpg</a:t>
            </a:r>
            <a:endParaRPr kumimoji="0" lang="en-CA"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1" name="Text Box 19"/>
          <p:cNvSpPr txBox="1">
            <a:spLocks noChangeArrowheads="1"/>
          </p:cNvSpPr>
          <p:nvPr/>
        </p:nvSpPr>
        <p:spPr bwMode="auto">
          <a:xfrm>
            <a:off x="8234364" y="3965727"/>
            <a:ext cx="1290637" cy="457200"/>
          </a:xfrm>
          <a:prstGeom prst="rect">
            <a:avLst/>
          </a:prstGeom>
          <a:noFill/>
          <a:ln>
            <a:noFill/>
          </a:ln>
        </p:spPr>
        <p:txBody>
          <a:bodyPr wrap="none">
            <a:spAutoFit/>
          </a:bodyPr>
          <a:lstStyle>
            <a:lvl1pPr eaLnBrk="0" hangingPunct="0">
              <a:defRPr kumimoji="1" sz="1600">
                <a:solidFill>
                  <a:schemeClr val="tx1"/>
                </a:solidFill>
                <a:latin typeface="Arial" panose="020B0604020202020204" pitchFamily="34" charset="0"/>
                <a:ea typeface="MS PGothic" panose="020B0600070205080204" pitchFamily="34" charset="-128"/>
              </a:defRPr>
            </a:lvl1pPr>
            <a:lvl2pPr marL="742950" indent="-285750" eaLnBrk="0" hangingPunct="0">
              <a:defRPr kumimoji="1" sz="1600">
                <a:solidFill>
                  <a:schemeClr val="tx1"/>
                </a:solidFill>
                <a:latin typeface="Arial" panose="020B0604020202020204" pitchFamily="34" charset="0"/>
                <a:ea typeface="MS PGothic" panose="020B0600070205080204" pitchFamily="34" charset="-128"/>
              </a:defRPr>
            </a:lvl2pPr>
            <a:lvl3pPr marL="1143000" indent="-228600" eaLnBrk="0" hangingPunct="0">
              <a:defRPr kumimoji="1" sz="1600">
                <a:solidFill>
                  <a:schemeClr val="tx1"/>
                </a:solidFill>
                <a:latin typeface="Arial" panose="020B0604020202020204" pitchFamily="34" charset="0"/>
                <a:ea typeface="MS PGothic" panose="020B0600070205080204" pitchFamily="34" charset="-128"/>
              </a:defRPr>
            </a:lvl3pPr>
            <a:lvl4pPr marL="1600200" indent="-228600" eaLnBrk="0" hangingPunct="0">
              <a:defRPr kumimoji="1" sz="1600">
                <a:solidFill>
                  <a:schemeClr val="tx1"/>
                </a:solidFill>
                <a:latin typeface="Arial" panose="020B0604020202020204" pitchFamily="34" charset="0"/>
                <a:ea typeface="MS PGothic" panose="020B0600070205080204" pitchFamily="34" charset="-128"/>
              </a:defRPr>
            </a:lvl4pPr>
            <a:lvl5pPr marL="2057400" indent="-228600" eaLnBrk="0" hangingPunct="0">
              <a:defRPr kumimoji="1"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castle.gif</a:t>
            </a:r>
            <a:endParaRPr kumimoji="0" lang="en-CA"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2" name="Line 20"/>
          <p:cNvSpPr>
            <a:spLocks noChangeShapeType="1"/>
          </p:cNvSpPr>
          <p:nvPr/>
        </p:nvSpPr>
        <p:spPr bwMode="auto">
          <a:xfrm>
            <a:off x="2952750" y="2994177"/>
            <a:ext cx="933450" cy="0"/>
          </a:xfrm>
          <a:prstGeom prst="line">
            <a:avLst/>
          </a:prstGeom>
          <a:noFill/>
          <a:ln w="9525">
            <a:solidFill>
              <a:schemeClr val="tx1"/>
            </a:solidFill>
            <a:rou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23" name="Line 21"/>
          <p:cNvSpPr>
            <a:spLocks noChangeShapeType="1"/>
          </p:cNvSpPr>
          <p:nvPr/>
        </p:nvSpPr>
        <p:spPr bwMode="auto">
          <a:xfrm flipH="1" flipV="1">
            <a:off x="7620000" y="2517927"/>
            <a:ext cx="1314450" cy="0"/>
          </a:xfrm>
          <a:prstGeom prst="line">
            <a:avLst/>
          </a:prstGeom>
          <a:noFill/>
          <a:ln w="9525">
            <a:solidFill>
              <a:schemeClr val="tx1"/>
            </a:solidFill>
            <a:rou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24" name="Line 22"/>
          <p:cNvSpPr>
            <a:spLocks noChangeShapeType="1"/>
          </p:cNvSpPr>
          <p:nvPr/>
        </p:nvSpPr>
        <p:spPr bwMode="auto">
          <a:xfrm flipH="1">
            <a:off x="7754938" y="4476902"/>
            <a:ext cx="1276350" cy="0"/>
          </a:xfrm>
          <a:prstGeom prst="line">
            <a:avLst/>
          </a:prstGeom>
          <a:noFill/>
          <a:ln w="9525">
            <a:solidFill>
              <a:schemeClr val="tx1"/>
            </a:solidFill>
            <a:rou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Tw Cen MT" panose="020B0602020104020603" pitchFamily="34" charset="0"/>
              <a:ea typeface="+mn-ea"/>
              <a:cs typeface="+mn-cs"/>
            </a:endParaRPr>
          </a:p>
        </p:txBody>
      </p:sp>
      <p:sp>
        <p:nvSpPr>
          <p:cNvPr id="3" name="TextBox 2"/>
          <p:cNvSpPr txBox="1"/>
          <p:nvPr/>
        </p:nvSpPr>
        <p:spPr>
          <a:xfrm>
            <a:off x="1799771" y="5921829"/>
            <a:ext cx="9216572"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It has three objects: the base HTML file and the two images</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9193"/>
    </mc:Choice>
    <mc:Fallback>
      <p:transition spd="slow" advTm="191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HTTP overview</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1" name="Rectangle 3"/>
          <p:cNvSpPr txBox="1">
            <a:spLocks noChangeArrowheads="1"/>
          </p:cNvSpPr>
          <p:nvPr/>
        </p:nvSpPr>
        <p:spPr bwMode="auto">
          <a:xfrm>
            <a:off x="791849" y="1715951"/>
            <a:ext cx="5940899" cy="432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anose="020B0502020104020203" pitchFamily="34" charset="0"/>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panose="05000000000000000000" pitchFamily="2" charset="2"/>
              <a:buNone/>
              <a:defRPr/>
            </a:pPr>
            <a:r>
              <a:rPr kumimoji="0" lang="en-US" altLang="en-US" sz="3200" b="0" i="0" u="none" strike="noStrike" kern="0" cap="none" spc="0" normalizeH="0" baseline="0" noProof="0" dirty="0">
                <a:ln>
                  <a:noFill/>
                </a:ln>
                <a:solidFill>
                  <a:srgbClr val="CC0000"/>
                </a:solidFill>
                <a:effectLst/>
                <a:uLnTx/>
                <a:uFillTx/>
                <a:latin typeface="Calibri" panose="020F0502020204030204" pitchFamily="34" charset="0"/>
                <a:ea typeface="MS PGothic" panose="020B0600070205080204" pitchFamily="34" charset="-128"/>
                <a:cs typeface="Calibri" panose="020F0502020204030204" pitchFamily="34" charset="0"/>
              </a:rPr>
              <a:t>HTTP: hypertext transfer protocol</a:t>
            </a:r>
            <a:endParaRPr kumimoji="0" lang="en-US" altLang="en-US" sz="3200" b="0" i="0" u="none" strike="noStrike" kern="0" cap="none" spc="0" normalizeH="0" baseline="0" noProof="0" dirty="0">
              <a:ln>
                <a:noFill/>
              </a:ln>
              <a:solidFill>
                <a:srgbClr val="CC0000"/>
              </a:solidFill>
              <a:effectLst/>
              <a:uLnTx/>
              <a:uFillTx/>
              <a:latin typeface="Calibri" panose="020F0502020204030204" pitchFamily="34" charset="0"/>
              <a:ea typeface="MS PGothic" panose="020B0600070205080204" pitchFamily="34" charset="-128"/>
              <a:cs typeface="Calibri" panose="020F0502020204030204" pitchFamily="34" charset="0"/>
            </a:endParaRPr>
          </a:p>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panose="05000000000000000000" pitchFamily="2" charset="2"/>
              <a:buChar char="§"/>
              <a:defRPr/>
            </a:pPr>
            <a:r>
              <a:rPr kumimoji="0" lang="en-US" altLang="en-US"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Web</a:t>
            </a:r>
            <a:r>
              <a:rPr kumimoji="0" lang="ja-JP" altLang="en-US"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a:t>
            </a:r>
            <a:r>
              <a:rPr kumimoji="0" lang="en-US" altLang="ja-JP"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s application layer protocol</a:t>
            </a:r>
            <a:endParaRPr kumimoji="0" lang="en-US" altLang="ja-JP"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panose="05000000000000000000" pitchFamily="2" charset="2"/>
              <a:buChar char="§"/>
              <a:defRPr/>
            </a:pPr>
            <a:r>
              <a:rPr kumimoji="0" lang="en-US" altLang="en-US"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client/server model:</a:t>
            </a:r>
            <a:endParaRPr kumimoji="0" lang="en-US" altLang="en-US"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a:p>
            <a:pPr marL="685800" marR="0" lvl="1" indent="-228600" algn="l" defTabSz="914400" rtl="0" eaLnBrk="0" fontAlgn="base" latinLnBrk="0" hangingPunct="0">
              <a:lnSpc>
                <a:spcPct val="90000"/>
              </a:lnSpc>
              <a:spcBef>
                <a:spcPct val="20000"/>
              </a:spcBef>
              <a:spcAft>
                <a:spcPct val="0"/>
              </a:spcAft>
              <a:buClr>
                <a:srgbClr val="000099"/>
              </a:buClr>
              <a:buSzTx/>
              <a:buFont typeface="Arial" panose="020B0604020202020204" pitchFamily="34" charset="0"/>
              <a:buChar char="•"/>
              <a:defRPr/>
            </a:pPr>
            <a:r>
              <a:rPr kumimoji="0" lang="en-US" altLang="en-US" sz="2800" b="0" i="1" u="none" strike="noStrike" kern="0" cap="none" spc="0" normalizeH="0" baseline="0" noProof="0" dirty="0">
                <a:ln>
                  <a:noFill/>
                </a:ln>
                <a:solidFill>
                  <a:srgbClr val="CC0000"/>
                </a:solidFill>
                <a:effectLst/>
                <a:uLnTx/>
                <a:uFillTx/>
                <a:latin typeface="Calibri" panose="020F0502020204030204" pitchFamily="34" charset="0"/>
                <a:ea typeface="MS PGothic" panose="020B0600070205080204" pitchFamily="34" charset="-128"/>
                <a:cs typeface="Calibri" panose="020F0502020204030204" pitchFamily="34" charset="0"/>
              </a:rPr>
              <a:t>client</a:t>
            </a:r>
            <a:r>
              <a:rPr kumimoji="0" lang="en-US" altLang="en-US" sz="2800" b="0" i="1"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rPr>
              <a:t>:</a:t>
            </a:r>
            <a:r>
              <a:rPr kumimoji="0" lang="en-US" altLang="en-US"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browser that requests, receives, (using HTTP protocol) and </a:t>
            </a:r>
            <a:r>
              <a:rPr kumimoji="0" lang="ja-JP" altLang="en-US"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a:t>
            </a:r>
            <a:r>
              <a:rPr kumimoji="0" lang="en-US" altLang="ja-JP"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displays</a:t>
            </a:r>
            <a:r>
              <a:rPr kumimoji="0" lang="ja-JP" altLang="en-US"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a:t>
            </a:r>
            <a:r>
              <a:rPr kumimoji="0" lang="en-US" altLang="ja-JP"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Web objects </a:t>
            </a:r>
            <a:endParaRPr kumimoji="0" lang="en-US" altLang="ja-JP"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a:p>
            <a:pPr marL="685800" marR="0" lvl="1" indent="-228600" algn="l" defTabSz="914400" rtl="0" eaLnBrk="0" fontAlgn="base" latinLnBrk="0" hangingPunct="0">
              <a:lnSpc>
                <a:spcPct val="90000"/>
              </a:lnSpc>
              <a:spcBef>
                <a:spcPct val="20000"/>
              </a:spcBef>
              <a:spcAft>
                <a:spcPct val="0"/>
              </a:spcAft>
              <a:buClr>
                <a:srgbClr val="000099"/>
              </a:buClr>
              <a:buSzTx/>
              <a:buFont typeface="Arial" panose="020B0604020202020204" pitchFamily="34" charset="0"/>
              <a:buChar char="•"/>
              <a:defRPr/>
            </a:pPr>
            <a:r>
              <a:rPr kumimoji="0" lang="en-US" altLang="en-US" sz="2800" b="0" i="1" u="none" strike="noStrike" kern="0" cap="none" spc="0" normalizeH="0" baseline="0" noProof="0" dirty="0">
                <a:ln>
                  <a:noFill/>
                </a:ln>
                <a:solidFill>
                  <a:srgbClr val="CC0000"/>
                </a:solidFill>
                <a:effectLst/>
                <a:uLnTx/>
                <a:uFillTx/>
                <a:latin typeface="Calibri" panose="020F0502020204030204" pitchFamily="34" charset="0"/>
                <a:ea typeface="MS PGothic" panose="020B0600070205080204" pitchFamily="34" charset="-128"/>
                <a:cs typeface="Calibri" panose="020F0502020204030204" pitchFamily="34" charset="0"/>
              </a:rPr>
              <a:t>server:</a:t>
            </a:r>
            <a:r>
              <a:rPr kumimoji="0" lang="en-US" altLang="en-US" sz="2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Web server sends (using HTTP protocol) objects in response to requests</a:t>
            </a:r>
            <a:endParaRPr kumimoji="0" lang="en-US" altLang="en-US" sz="32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72" name="Text Box 7"/>
          <p:cNvSpPr txBox="1">
            <a:spLocks noChangeArrowheads="1"/>
          </p:cNvSpPr>
          <p:nvPr/>
        </p:nvSpPr>
        <p:spPr bwMode="auto">
          <a:xfrm>
            <a:off x="6584832" y="2687077"/>
            <a:ext cx="22705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PC running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Firefox browser</a:t>
            </a:r>
            <a:endParaRPr kumimoji="0" lang="en-US" alt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73" name="Text Box 9"/>
          <p:cNvSpPr txBox="1">
            <a:spLocks noChangeArrowheads="1"/>
          </p:cNvSpPr>
          <p:nvPr/>
        </p:nvSpPr>
        <p:spPr bwMode="auto">
          <a:xfrm>
            <a:off x="9655810" y="4162625"/>
            <a:ext cx="24145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server running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Apache Web</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74" name="Text Box 23"/>
          <p:cNvSpPr txBox="1">
            <a:spLocks noChangeArrowheads="1"/>
          </p:cNvSpPr>
          <p:nvPr/>
        </p:nvSpPr>
        <p:spPr bwMode="auto">
          <a:xfrm>
            <a:off x="7046475" y="5472455"/>
            <a:ext cx="22106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iPhone running</a:t>
            </a:r>
            <a:endParaRPr kumimoji="0" lang="en-US" altLang="en-US" sz="20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en-US" sz="20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Safari browser</a:t>
            </a:r>
            <a:endParaRPr kumimoji="0" lang="en-US" altLang="en-US" sz="3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75" name="Group 35"/>
          <p:cNvGrpSpPr/>
          <p:nvPr/>
        </p:nvGrpSpPr>
        <p:grpSpPr bwMode="auto">
          <a:xfrm>
            <a:off x="8129954" y="2391117"/>
            <a:ext cx="2101850" cy="946150"/>
            <a:chOff x="3640" y="1346"/>
            <a:chExt cx="1324" cy="596"/>
          </a:xfrm>
        </p:grpSpPr>
        <p:sp>
          <p:nvSpPr>
            <p:cNvPr id="76" name="Line 19"/>
            <p:cNvSpPr>
              <a:spLocks noChangeShapeType="1"/>
            </p:cNvSpPr>
            <p:nvPr/>
          </p:nvSpPr>
          <p:spPr bwMode="auto">
            <a:xfrm>
              <a:off x="3640" y="1346"/>
              <a:ext cx="1324" cy="596"/>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77"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HTTP request</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grpSp>
      <p:grpSp>
        <p:nvGrpSpPr>
          <p:cNvPr id="78" name="Group 36"/>
          <p:cNvGrpSpPr/>
          <p:nvPr/>
        </p:nvGrpSpPr>
        <p:grpSpPr bwMode="auto">
          <a:xfrm>
            <a:off x="8241079" y="2599080"/>
            <a:ext cx="1971675" cy="904875"/>
            <a:chOff x="4141" y="394"/>
            <a:chExt cx="1242" cy="570"/>
          </a:xfrm>
        </p:grpSpPr>
        <p:sp>
          <p:nvSpPr>
            <p:cNvPr id="79" name="Line 20"/>
            <p:cNvSpPr>
              <a:spLocks noChangeShapeType="1"/>
            </p:cNvSpPr>
            <p:nvPr/>
          </p:nvSpPr>
          <p:spPr bwMode="auto">
            <a:xfrm flipH="1" flipV="1">
              <a:off x="4141" y="394"/>
              <a:ext cx="1242" cy="57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0"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HTTP response</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grpSp>
      <p:grpSp>
        <p:nvGrpSpPr>
          <p:cNvPr id="81" name="Group 37"/>
          <p:cNvGrpSpPr/>
          <p:nvPr/>
        </p:nvGrpSpPr>
        <p:grpSpPr bwMode="auto">
          <a:xfrm rot="-3183056">
            <a:off x="8106142" y="3884955"/>
            <a:ext cx="2101850" cy="946150"/>
            <a:chOff x="3640" y="1346"/>
            <a:chExt cx="1324" cy="596"/>
          </a:xfrm>
        </p:grpSpPr>
        <p:sp>
          <p:nvSpPr>
            <p:cNvPr id="82" name="Line 19"/>
            <p:cNvSpPr>
              <a:spLocks noChangeShapeType="1"/>
            </p:cNvSpPr>
            <p:nvPr/>
          </p:nvSpPr>
          <p:spPr bwMode="auto">
            <a:xfrm>
              <a:off x="3640" y="1346"/>
              <a:ext cx="1324" cy="596"/>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3"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HTTP request</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grpSp>
      <p:grpSp>
        <p:nvGrpSpPr>
          <p:cNvPr id="84" name="Group 40"/>
          <p:cNvGrpSpPr/>
          <p:nvPr/>
        </p:nvGrpSpPr>
        <p:grpSpPr bwMode="auto">
          <a:xfrm rot="-3264937">
            <a:off x="8152179" y="4124667"/>
            <a:ext cx="1971675" cy="904875"/>
            <a:chOff x="4141" y="394"/>
            <a:chExt cx="1242" cy="570"/>
          </a:xfrm>
        </p:grpSpPr>
        <p:sp>
          <p:nvSpPr>
            <p:cNvPr id="85" name="Line 20"/>
            <p:cNvSpPr>
              <a:spLocks noChangeShapeType="1"/>
            </p:cNvSpPr>
            <p:nvPr/>
          </p:nvSpPr>
          <p:spPr bwMode="auto">
            <a:xfrm flipH="1" flipV="1">
              <a:off x="4141" y="394"/>
              <a:ext cx="1242" cy="57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6"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rPr>
                <a:t>HTTP response</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mn-cs"/>
              </a:endParaRPr>
            </a:p>
          </p:txBody>
        </p:sp>
      </p:grpSp>
      <p:pic>
        <p:nvPicPr>
          <p:cNvPr id="87" name="Picture 43" descr="iphone_stylized_sma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44179" y="4540592"/>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8" name="Group 44"/>
          <p:cNvGrpSpPr/>
          <p:nvPr/>
        </p:nvGrpSpPr>
        <p:grpSpPr bwMode="auto">
          <a:xfrm>
            <a:off x="7109192" y="1722780"/>
            <a:ext cx="1066800" cy="1079500"/>
            <a:chOff x="-44" y="1473"/>
            <a:chExt cx="981" cy="1105"/>
          </a:xfrm>
        </p:grpSpPr>
        <p:pic>
          <p:nvPicPr>
            <p:cNvPr id="8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46"/>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91" name="Group 47"/>
          <p:cNvGrpSpPr/>
          <p:nvPr/>
        </p:nvGrpSpPr>
        <p:grpSpPr bwMode="auto">
          <a:xfrm>
            <a:off x="10230217" y="2888005"/>
            <a:ext cx="695325" cy="1282700"/>
            <a:chOff x="4140" y="429"/>
            <a:chExt cx="1425" cy="2396"/>
          </a:xfrm>
        </p:grpSpPr>
        <p:sp>
          <p:nvSpPr>
            <p:cNvPr id="92" name="Freeform 48"/>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3"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4" name="Freeform 50"/>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5" name="Freeform 51"/>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6" name="Rectangle 52"/>
            <p:cNvSpPr>
              <a:spLocks noChangeArrowheads="1"/>
            </p:cNvSpPr>
            <p:nvPr/>
          </p:nvSpPr>
          <p:spPr bwMode="auto">
            <a:xfrm>
              <a:off x="4212" y="693"/>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97" name="Group 53"/>
            <p:cNvGrpSpPr/>
            <p:nvPr/>
          </p:nvGrpSpPr>
          <p:grpSpPr bwMode="auto">
            <a:xfrm>
              <a:off x="4749" y="668"/>
              <a:ext cx="581" cy="145"/>
              <a:chOff x="614" y="2568"/>
              <a:chExt cx="725" cy="139"/>
            </a:xfrm>
          </p:grpSpPr>
          <p:sp>
            <p:nvSpPr>
              <p:cNvPr id="122" name="AutoShape 54"/>
              <p:cNvSpPr>
                <a:spLocks noChangeArrowheads="1"/>
              </p:cNvSpPr>
              <p:nvPr/>
            </p:nvSpPr>
            <p:spPr bwMode="auto">
              <a:xfrm>
                <a:off x="613" y="2569"/>
                <a:ext cx="727"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3"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98" name="Rectangle 56"/>
            <p:cNvSpPr>
              <a:spLocks noChangeArrowheads="1"/>
            </p:cNvSpPr>
            <p:nvPr/>
          </p:nvSpPr>
          <p:spPr bwMode="auto">
            <a:xfrm>
              <a:off x="4225" y="1019"/>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99" name="Group 57"/>
            <p:cNvGrpSpPr/>
            <p:nvPr/>
          </p:nvGrpSpPr>
          <p:grpSpPr bwMode="auto">
            <a:xfrm>
              <a:off x="4747" y="994"/>
              <a:ext cx="581" cy="134"/>
              <a:chOff x="614" y="2568"/>
              <a:chExt cx="725" cy="139"/>
            </a:xfrm>
          </p:grpSpPr>
          <p:sp>
            <p:nvSpPr>
              <p:cNvPr id="120" name="AutoShape 58"/>
              <p:cNvSpPr>
                <a:spLocks noChangeArrowheads="1"/>
              </p:cNvSpPr>
              <p:nvPr/>
            </p:nvSpPr>
            <p:spPr bwMode="auto">
              <a:xfrm>
                <a:off x="616" y="2569"/>
                <a:ext cx="723"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1"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100" name="Rectangle 60"/>
            <p:cNvSpPr>
              <a:spLocks noChangeArrowheads="1"/>
            </p:cNvSpPr>
            <p:nvPr/>
          </p:nvSpPr>
          <p:spPr bwMode="auto">
            <a:xfrm>
              <a:off x="4218" y="1357"/>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1" name="Rectangle 61"/>
            <p:cNvSpPr>
              <a:spLocks noChangeArrowheads="1"/>
            </p:cNvSpPr>
            <p:nvPr/>
          </p:nvSpPr>
          <p:spPr bwMode="auto">
            <a:xfrm>
              <a:off x="4228" y="1654"/>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102" name="Group 62"/>
            <p:cNvGrpSpPr/>
            <p:nvPr/>
          </p:nvGrpSpPr>
          <p:grpSpPr bwMode="auto">
            <a:xfrm>
              <a:off x="4735" y="1627"/>
              <a:ext cx="582" cy="151"/>
              <a:chOff x="614" y="2568"/>
              <a:chExt cx="725" cy="139"/>
            </a:xfrm>
          </p:grpSpPr>
          <p:sp>
            <p:nvSpPr>
              <p:cNvPr id="118" name="AutoShape 63"/>
              <p:cNvSpPr>
                <a:spLocks noChangeArrowheads="1"/>
              </p:cNvSpPr>
              <p:nvPr/>
            </p:nvSpPr>
            <p:spPr bwMode="auto">
              <a:xfrm>
                <a:off x="614" y="2568"/>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9"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103" name="Freeform 65"/>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104" name="Group 66"/>
            <p:cNvGrpSpPr/>
            <p:nvPr/>
          </p:nvGrpSpPr>
          <p:grpSpPr bwMode="auto">
            <a:xfrm>
              <a:off x="4739" y="1327"/>
              <a:ext cx="582" cy="139"/>
              <a:chOff x="614" y="2568"/>
              <a:chExt cx="725" cy="139"/>
            </a:xfrm>
          </p:grpSpPr>
          <p:sp>
            <p:nvSpPr>
              <p:cNvPr id="116" name="AutoShape 67"/>
              <p:cNvSpPr>
                <a:spLocks noChangeArrowheads="1"/>
              </p:cNvSpPr>
              <p:nvPr/>
            </p:nvSpPr>
            <p:spPr bwMode="auto">
              <a:xfrm>
                <a:off x="614" y="2568"/>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7"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105"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6" name="Freeform 70"/>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7" name="Freeform 71"/>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8"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9" name="Freeform 73"/>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0"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1" name="AutoShape 75"/>
            <p:cNvSpPr>
              <a:spLocks noChangeArrowheads="1"/>
            </p:cNvSpPr>
            <p:nvPr/>
          </p:nvSpPr>
          <p:spPr bwMode="auto">
            <a:xfrm>
              <a:off x="4205" y="2712"/>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2"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3"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4"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5" name="Rectangle 79"/>
            <p:cNvSpPr>
              <a:spLocks noChangeArrowheads="1"/>
            </p:cNvSpPr>
            <p:nvPr/>
          </p:nvSpPr>
          <p:spPr bwMode="auto">
            <a:xfrm>
              <a:off x="5061" y="1835"/>
              <a:ext cx="88" cy="762"/>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27923"/>
    </mc:Choice>
    <mc:Fallback>
      <p:transition spd="slow" advTm="279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500"/>
                                        <p:tgtEl>
                                          <p:spTgt spid="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wipe(right)">
                                      <p:cBhvr>
                                        <p:cTn id="2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HTTP overview (continued)</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3" name="Rectangle 9"/>
          <p:cNvSpPr>
            <a:spLocks noChangeArrowheads="1"/>
          </p:cNvSpPr>
          <p:nvPr/>
        </p:nvSpPr>
        <p:spPr bwMode="auto">
          <a:xfrm>
            <a:off x="10186403" y="3383184"/>
            <a:ext cx="8286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4" name="Rectangle 3"/>
          <p:cNvSpPr txBox="1">
            <a:spLocks noChangeArrowheads="1"/>
          </p:cNvSpPr>
          <p:nvPr/>
        </p:nvSpPr>
        <p:spPr bwMode="auto">
          <a:xfrm>
            <a:off x="947614" y="1548630"/>
            <a:ext cx="55514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anose="020B0502020104020203" pitchFamily="34" charset="0"/>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anose="05000000000000000000" charset="0"/>
              <a:buNone/>
              <a:defRPr/>
            </a:pPr>
            <a:r>
              <a:rPr kumimoji="0" lang="en-US" sz="32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rPr>
              <a:t>HTTP uses TCP:</a:t>
            </a:r>
            <a:endParaRPr kumimoji="0" lang="en-US" sz="32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endParaRPr>
          </a:p>
          <a:p>
            <a:pPr marL="233680" marR="0" lvl="0" indent="-23368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client initiates TCP connection (creates socket) to server,  port 80</a:t>
            </a:r>
            <a:endPar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a:p>
            <a:pPr marL="233680" marR="0" lvl="0" indent="-23368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server accepts TCP connection from client</a:t>
            </a:r>
            <a:endPar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a:p>
            <a:pPr marL="233680" marR="0" lvl="0" indent="-23368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HTTP messages (application-layer protocol messages) exchanged between browser (HTTP client) and Web server (HTTP server)</a:t>
            </a:r>
            <a:endPar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a:p>
            <a:pPr marL="233680" marR="0" lvl="0" indent="-23368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TCP connection closed</a:t>
            </a:r>
            <a:endPar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p:txBody>
      </p:sp>
      <p:sp>
        <p:nvSpPr>
          <p:cNvPr id="65" name="Rectangle 4"/>
          <p:cNvSpPr txBox="1">
            <a:spLocks noChangeArrowheads="1"/>
          </p:cNvSpPr>
          <p:nvPr/>
        </p:nvSpPr>
        <p:spPr bwMode="auto">
          <a:xfrm>
            <a:off x="6909801" y="1582098"/>
            <a:ext cx="5053013" cy="170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anose="020B0502020104020203" pitchFamily="34" charset="0"/>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panose="05000000000000000000" pitchFamily="2" charset="2"/>
              <a:buNone/>
              <a:defRPr/>
            </a:pPr>
            <a:r>
              <a:rPr kumimoji="0" lang="en-US" altLang="en-US" sz="32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rPr>
              <a:t>HTTP is </a:t>
            </a:r>
            <a:r>
              <a:rPr kumimoji="0" lang="ja-JP" altLang="en-US" sz="3200" b="0" i="1"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rPr>
              <a:t>“</a:t>
            </a:r>
            <a:r>
              <a:rPr kumimoji="0" lang="en-US" altLang="ja-JP" sz="32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rPr>
              <a:t>stateless</a:t>
            </a:r>
            <a:r>
              <a:rPr kumimoji="0" lang="ja-JP" altLang="en-US" sz="3200" b="0" i="1"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rPr>
              <a:t>”</a:t>
            </a:r>
            <a:endParaRPr kumimoji="0" lang="en-US" altLang="ja-JP" sz="32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Char char="§"/>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server maintains</a:t>
            </a:r>
            <a:r>
              <a:rPr kumimoji="0" lang="en-US" altLang="en-US" sz="2800" b="0" i="1"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 no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information about past client requests</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p:txBody>
      </p:sp>
      <p:sp>
        <p:nvSpPr>
          <p:cNvPr id="124" name="Rectangle 7"/>
          <p:cNvSpPr>
            <a:spLocks noChangeArrowheads="1"/>
          </p:cNvSpPr>
          <p:nvPr/>
        </p:nvSpPr>
        <p:spPr bwMode="auto">
          <a:xfrm>
            <a:off x="6909802" y="3449212"/>
            <a:ext cx="5053013" cy="2847974"/>
          </a:xfrm>
          <a:prstGeom prst="rect">
            <a:avLst/>
          </a:prstGeom>
          <a:solidFill>
            <a:srgbClr val="FFFFFF"/>
          </a:solidFill>
          <a:ln w="19050">
            <a:solidFill>
              <a:srgbClr val="CC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25" name="Rectangle 9"/>
          <p:cNvSpPr>
            <a:spLocks noChangeArrowheads="1"/>
          </p:cNvSpPr>
          <p:nvPr/>
        </p:nvSpPr>
        <p:spPr bwMode="auto">
          <a:xfrm>
            <a:off x="9795878" y="3287287"/>
            <a:ext cx="8286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80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26" name="Rectangle 6"/>
          <p:cNvSpPr>
            <a:spLocks noChangeArrowheads="1"/>
          </p:cNvSpPr>
          <p:nvPr/>
        </p:nvSpPr>
        <p:spPr bwMode="auto">
          <a:xfrm>
            <a:off x="7138987" y="3609628"/>
            <a:ext cx="5053013" cy="2847975"/>
          </a:xfrm>
          <a:prstGeom prst="rect">
            <a:avLst/>
          </a:prstGeom>
          <a:noFill/>
          <a:ln>
            <a:noFill/>
          </a:ln>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0" fontAlgn="base" latinLnBrk="0" hangingPunct="0">
              <a:lnSpc>
                <a:spcPct val="85000"/>
              </a:lnSpc>
              <a:spcBef>
                <a:spcPct val="20000"/>
              </a:spcBef>
              <a:spcAft>
                <a:spcPct val="0"/>
              </a:spcAft>
              <a:buClr>
                <a:srgbClr val="3333CC"/>
              </a:buClr>
              <a:buSzPct val="85000"/>
              <a:buFont typeface="ZapfDingbats" charset="2"/>
              <a:buNone/>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protocols that maintain </a:t>
            </a:r>
            <a:r>
              <a:rPr kumimoji="0" lang="ja-JP" altLang="en-US" sz="2800" b="0" i="0" u="none" strike="noStrike" kern="1200" cap="none" spc="0" normalizeH="0" baseline="0" noProof="0">
                <a:ln>
                  <a:noFill/>
                </a:ln>
                <a:solidFill>
                  <a:srgbClr val="000099"/>
                </a:solidFill>
                <a:effectLst/>
                <a:uLnTx/>
                <a:uFillTx/>
                <a:latin typeface="Calibri" panose="020F0502020204030204"/>
                <a:ea typeface="MS PGothic" panose="020B0600070205080204" pitchFamily="34" charset="-128"/>
                <a:cs typeface="+mn-cs"/>
              </a:rPr>
              <a:t>“</a:t>
            </a:r>
            <a:r>
              <a:rPr kumimoji="0" lang="en-US" altLang="ja-JP"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state</a:t>
            </a:r>
            <a:r>
              <a:rPr kumimoji="0" lang="ja-JP" altLang="en-US" sz="2800" b="0" i="0" u="none" strike="noStrike" kern="1200" cap="none" spc="0" normalizeH="0" baseline="0" noProof="0">
                <a:ln>
                  <a:noFill/>
                </a:ln>
                <a:solidFill>
                  <a:srgbClr val="000099"/>
                </a:solidFill>
                <a:effectLst/>
                <a:uLnTx/>
                <a:uFillTx/>
                <a:latin typeface="Calibri" panose="020F0502020204030204"/>
                <a:ea typeface="MS PGothic" panose="020B0600070205080204" pitchFamily="34" charset="-128"/>
                <a:cs typeface="+mn-cs"/>
              </a:rPr>
              <a:t>”</a:t>
            </a:r>
            <a:r>
              <a:rPr kumimoji="0" lang="en-US" altLang="ja-JP"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 are complex!</a:t>
            </a:r>
            <a:endParaRPr kumimoji="0" lang="en-US" altLang="ja-JP"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342900" marR="0" lvl="0" indent="-342900" algn="l" defTabSz="914400" rtl="0" eaLnBrk="0" fontAlgn="base" latinLnBrk="0" hangingPunct="0">
              <a:lnSpc>
                <a:spcPct val="90000"/>
              </a:lnSpc>
              <a:spcBef>
                <a:spcPts val="400"/>
              </a:spcBef>
              <a:spcAft>
                <a:spcPct val="0"/>
              </a:spcAft>
              <a:buClr>
                <a:srgbClr val="000099"/>
              </a:buClr>
              <a:buSzPct val="100000"/>
              <a:buFont typeface="Wingdings" panose="05000000000000000000" pitchFamily="2" charset="2"/>
              <a:buChar char="§"/>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past history (state) must be maintained</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342900" marR="0" lvl="0" indent="-342900" algn="l" defTabSz="914400" rtl="0" eaLnBrk="0" fontAlgn="base" latinLnBrk="0" hangingPunct="0">
              <a:lnSpc>
                <a:spcPct val="90000"/>
              </a:lnSpc>
              <a:spcBef>
                <a:spcPts val="400"/>
              </a:spcBef>
              <a:spcAft>
                <a:spcPct val="0"/>
              </a:spcAft>
              <a:buClr>
                <a:srgbClr val="000099"/>
              </a:buClr>
              <a:buSzPct val="100000"/>
              <a:buFont typeface="Wingdings" panose="05000000000000000000" pitchFamily="2" charset="2"/>
              <a:buChar char="§"/>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if server/client crashes, their views of </a:t>
            </a:r>
            <a:r>
              <a:rPr kumimoji="0" lang="ja-JP" altLang="en-US" sz="240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state</a:t>
            </a:r>
            <a:r>
              <a:rPr kumimoji="0" lang="ja-JP" altLang="en-US" sz="240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may be inconsistent, must be reconciled</a:t>
            </a:r>
            <a:endParaRPr kumimoji="0" lang="en-US" altLang="ja-JP"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charset="2"/>
              <a:buChar char="r"/>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27" name="Text Box 8"/>
          <p:cNvSpPr txBox="1">
            <a:spLocks noChangeArrowheads="1"/>
          </p:cNvSpPr>
          <p:nvPr/>
        </p:nvSpPr>
        <p:spPr bwMode="auto">
          <a:xfrm>
            <a:off x="9716532" y="3209500"/>
            <a:ext cx="946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0" i="1"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aside</a:t>
            </a:r>
            <a:endParaRPr kumimoji="0" lang="en-US" altLang="en-US" sz="2800" b="0" i="1"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1425"/>
    </mc:Choice>
    <mc:Fallback>
      <p:transition spd="slow" advTm="914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HTTP connections: two types</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1" name="Rectangle 3"/>
          <p:cNvSpPr txBox="1">
            <a:spLocks noChangeArrowheads="1"/>
          </p:cNvSpPr>
          <p:nvPr/>
        </p:nvSpPr>
        <p:spPr>
          <a:xfrm>
            <a:off x="798690" y="1543086"/>
            <a:ext cx="5039401"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Non-persistent HTTP</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most one object sent over TCP connection</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TCP connection then closed</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22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downloading multiple objects required multiple connections</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2" name="Rectangle 4"/>
          <p:cNvSpPr txBox="1">
            <a:spLocks noChangeArrowheads="1"/>
          </p:cNvSpPr>
          <p:nvPr/>
        </p:nvSpPr>
        <p:spPr>
          <a:xfrm>
            <a:off x="6781215" y="1543086"/>
            <a:ext cx="5039401"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Persistent HTTP (Keep-alive)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multiple objects can be sent over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single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TCP connection between client, and that server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9190"/>
    </mc:Choice>
    <mc:Fallback>
      <p:transition spd="slow" advTm="391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Non-persistent HTTP: example</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 name="Line 11"/>
          <p:cNvSpPr>
            <a:spLocks noChangeShapeType="1"/>
          </p:cNvSpPr>
          <p:nvPr/>
        </p:nvSpPr>
        <p:spPr bwMode="auto">
          <a:xfrm>
            <a:off x="798691" y="2868166"/>
            <a:ext cx="10658" cy="3480471"/>
          </a:xfrm>
          <a:prstGeom prst="line">
            <a:avLst/>
          </a:prstGeom>
          <a:noFill/>
          <a:ln w="19050">
            <a:solidFill>
              <a:schemeClr val="bg1">
                <a:lumMod val="65000"/>
              </a:schemeClr>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13"/>
          <p:cNvSpPr>
            <a:spLocks noChangeArrowheads="1"/>
          </p:cNvSpPr>
          <p:nvPr/>
        </p:nvSpPr>
        <p:spPr bwMode="auto">
          <a:xfrm>
            <a:off x="490358" y="5641558"/>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3"/>
          <p:cNvSpPr txBox="1">
            <a:spLocks noChangeArrowheads="1"/>
          </p:cNvSpPr>
          <p:nvPr/>
        </p:nvSpPr>
        <p:spPr>
          <a:xfrm>
            <a:off x="809349" y="1351435"/>
            <a:ext cx="7942262" cy="46672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User enters URL: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Rectangle 4"/>
          <p:cNvSpPr txBox="1">
            <a:spLocks noChangeArrowheads="1"/>
          </p:cNvSpPr>
          <p:nvPr/>
        </p:nvSpPr>
        <p:spPr>
          <a:xfrm>
            <a:off x="944384" y="2447251"/>
            <a:ext cx="4850242" cy="19050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1a</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HTTP client initiates TCP connection to HTTP server (process)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www.someSchool.edu</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on port 80</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3" name="Rectangle 5"/>
          <p:cNvSpPr>
            <a:spLocks noChangeArrowheads="1"/>
          </p:cNvSpPr>
          <p:nvPr/>
        </p:nvSpPr>
        <p:spPr bwMode="auto">
          <a:xfrm>
            <a:off x="1172983" y="4077834"/>
            <a:ext cx="421653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2</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HTTP client sends HTTP </a:t>
            </a:r>
            <a:r>
              <a:rPr kumimoji="0" lang="en-US" altLang="en-US" sz="2400" b="0" i="1"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request message</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(containing URL) into TCP connection socket. Message indicates that client wants object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someDepartment</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home.index</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4" name="Rectangle 6"/>
          <p:cNvSpPr>
            <a:spLocks noChangeArrowheads="1"/>
          </p:cNvSpPr>
          <p:nvPr/>
        </p:nvSpPr>
        <p:spPr bwMode="auto">
          <a:xfrm>
            <a:off x="6717018" y="2733157"/>
            <a:ext cx="538952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1b</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HTTP server at host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www.someSchool.edu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waiting for TCP connection at port 80  </a:t>
            </a:r>
            <a:r>
              <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accepts</a:t>
            </a:r>
            <a:r>
              <a:rPr kumimoji="0" lang="en-GB"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connection, notifying client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5" name="Rectangle 7"/>
          <p:cNvSpPr>
            <a:spLocks noChangeArrowheads="1"/>
          </p:cNvSpPr>
          <p:nvPr/>
        </p:nvSpPr>
        <p:spPr bwMode="auto">
          <a:xfrm>
            <a:off x="6843976" y="4739906"/>
            <a:ext cx="539487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3</a:t>
            </a: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HTTP server receives request message, forms </a:t>
            </a:r>
            <a:r>
              <a:rPr kumimoji="0" lang="en-US" altLang="en-US" sz="2400" b="0" i="1"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response message</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containing requested object, and sends message into its socket</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6" name="Line 9"/>
          <p:cNvSpPr>
            <a:spLocks noChangeShapeType="1"/>
          </p:cNvSpPr>
          <p:nvPr/>
        </p:nvSpPr>
        <p:spPr bwMode="auto">
          <a:xfrm>
            <a:off x="5102530" y="4961816"/>
            <a:ext cx="1800180" cy="601955"/>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10"/>
          <p:cNvSpPr>
            <a:spLocks noChangeShapeType="1"/>
          </p:cNvSpPr>
          <p:nvPr/>
        </p:nvSpPr>
        <p:spPr bwMode="auto">
          <a:xfrm flipH="1">
            <a:off x="5389517" y="5671992"/>
            <a:ext cx="1410287" cy="891868"/>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 Box 12"/>
          <p:cNvSpPr txBox="1">
            <a:spLocks noChangeArrowheads="1"/>
          </p:cNvSpPr>
          <p:nvPr/>
        </p:nvSpPr>
        <p:spPr bwMode="auto">
          <a:xfrm>
            <a:off x="499883" y="5563771"/>
            <a:ext cx="673100" cy="40640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rPr>
              <a:t>time</a:t>
            </a:r>
            <a:endParaRPr kumimoji="0" lang="en-US" altLang="en-US" sz="20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endParaRPr>
          </a:p>
        </p:txBody>
      </p:sp>
      <p:sp>
        <p:nvSpPr>
          <p:cNvPr id="19" name="Line 8"/>
          <p:cNvSpPr>
            <a:spLocks noChangeShapeType="1"/>
          </p:cNvSpPr>
          <p:nvPr/>
        </p:nvSpPr>
        <p:spPr bwMode="auto">
          <a:xfrm>
            <a:off x="5156851" y="2779258"/>
            <a:ext cx="1551025" cy="523875"/>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Line 14"/>
          <p:cNvSpPr>
            <a:spLocks noChangeShapeType="1"/>
          </p:cNvSpPr>
          <p:nvPr/>
        </p:nvSpPr>
        <p:spPr bwMode="auto">
          <a:xfrm flipH="1">
            <a:off x="5102530" y="3366635"/>
            <a:ext cx="1551026" cy="1006986"/>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 Box 15"/>
          <p:cNvSpPr txBox="1">
            <a:spLocks noChangeArrowheads="1"/>
          </p:cNvSpPr>
          <p:nvPr/>
        </p:nvSpPr>
        <p:spPr bwMode="auto">
          <a:xfrm>
            <a:off x="1165935" y="1660654"/>
            <a:ext cx="94252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(this is the URL for the base HTML file; containing text and references to 10 jpeg images)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2" name="Rectangle 3"/>
          <p:cNvSpPr>
            <a:spLocks noChangeArrowheads="1"/>
          </p:cNvSpPr>
          <p:nvPr/>
        </p:nvSpPr>
        <p:spPr bwMode="auto">
          <a:xfrm>
            <a:off x="3508021" y="1414937"/>
            <a:ext cx="79422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85000"/>
              </a:lnSpc>
              <a:spcBef>
                <a:spcPts val="0"/>
              </a:spcBef>
              <a:spcAft>
                <a:spcPts val="0"/>
              </a:spcAft>
              <a:buClr>
                <a:srgbClr val="000099"/>
              </a:buClr>
              <a:buSzPct val="65000"/>
              <a:buFont typeface="Wingdings" panose="05000000000000000000" pitchFamily="2" charset="2"/>
              <a:buNone/>
              <a:defRPr/>
            </a:pPr>
            <a:r>
              <a:rPr kumimoji="0" lang="en-US" alt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www.someSchool.edu</a:t>
            </a:r>
            <a:r>
              <a:rPr kumimoji="0" lang="en-US" altLang="en-US" sz="20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someDepartment</a:t>
            </a:r>
            <a:r>
              <a:rPr kumimoji="0" lang="en-US" altLang="en-US" sz="20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home.index</a:t>
            </a:r>
            <a:endParaRPr kumimoji="0" lang="en-US" altLang="en-US" sz="20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grpSp>
        <p:nvGrpSpPr>
          <p:cNvPr id="23" name="Group 44"/>
          <p:cNvGrpSpPr/>
          <p:nvPr/>
        </p:nvGrpSpPr>
        <p:grpSpPr bwMode="auto">
          <a:xfrm>
            <a:off x="371687" y="2060763"/>
            <a:ext cx="784845" cy="730423"/>
            <a:chOff x="-44" y="1473"/>
            <a:chExt cx="981" cy="1105"/>
          </a:xfrm>
        </p:grpSpPr>
        <p:pic>
          <p:nvPicPr>
            <p:cNvPr id="24"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46"/>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26" name="Group 47"/>
          <p:cNvGrpSpPr/>
          <p:nvPr/>
        </p:nvGrpSpPr>
        <p:grpSpPr bwMode="auto">
          <a:xfrm>
            <a:off x="6367322" y="2347016"/>
            <a:ext cx="286234" cy="640019"/>
            <a:chOff x="4140" y="429"/>
            <a:chExt cx="1425" cy="2396"/>
          </a:xfrm>
        </p:grpSpPr>
        <p:sp>
          <p:nvSpPr>
            <p:cNvPr id="27" name="Freeform 48"/>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8"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9" name="Freeform 50"/>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0" name="Freeform 51"/>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 name="Rectangle 52"/>
            <p:cNvSpPr>
              <a:spLocks noChangeArrowheads="1"/>
            </p:cNvSpPr>
            <p:nvPr/>
          </p:nvSpPr>
          <p:spPr bwMode="auto">
            <a:xfrm>
              <a:off x="4212" y="693"/>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2" name="Group 53"/>
            <p:cNvGrpSpPr/>
            <p:nvPr/>
          </p:nvGrpSpPr>
          <p:grpSpPr bwMode="auto">
            <a:xfrm>
              <a:off x="4749" y="668"/>
              <a:ext cx="581" cy="145"/>
              <a:chOff x="614" y="2568"/>
              <a:chExt cx="725" cy="139"/>
            </a:xfrm>
          </p:grpSpPr>
          <p:sp>
            <p:nvSpPr>
              <p:cNvPr id="57" name="AutoShape 54"/>
              <p:cNvSpPr>
                <a:spLocks noChangeArrowheads="1"/>
              </p:cNvSpPr>
              <p:nvPr/>
            </p:nvSpPr>
            <p:spPr bwMode="auto">
              <a:xfrm>
                <a:off x="613" y="2569"/>
                <a:ext cx="727"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8"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33" name="Rectangle 56"/>
            <p:cNvSpPr>
              <a:spLocks noChangeArrowheads="1"/>
            </p:cNvSpPr>
            <p:nvPr/>
          </p:nvSpPr>
          <p:spPr bwMode="auto">
            <a:xfrm>
              <a:off x="4225" y="1019"/>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4" name="Group 57"/>
            <p:cNvGrpSpPr/>
            <p:nvPr/>
          </p:nvGrpSpPr>
          <p:grpSpPr bwMode="auto">
            <a:xfrm>
              <a:off x="4747" y="994"/>
              <a:ext cx="581" cy="134"/>
              <a:chOff x="614" y="2568"/>
              <a:chExt cx="725" cy="139"/>
            </a:xfrm>
          </p:grpSpPr>
          <p:sp>
            <p:nvSpPr>
              <p:cNvPr id="55" name="AutoShape 58"/>
              <p:cNvSpPr>
                <a:spLocks noChangeArrowheads="1"/>
              </p:cNvSpPr>
              <p:nvPr/>
            </p:nvSpPr>
            <p:spPr bwMode="auto">
              <a:xfrm>
                <a:off x="616" y="2569"/>
                <a:ext cx="723"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6"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35" name="Rectangle 60"/>
            <p:cNvSpPr>
              <a:spLocks noChangeArrowheads="1"/>
            </p:cNvSpPr>
            <p:nvPr/>
          </p:nvSpPr>
          <p:spPr bwMode="auto">
            <a:xfrm>
              <a:off x="4218" y="1357"/>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6" name="Rectangle 61"/>
            <p:cNvSpPr>
              <a:spLocks noChangeArrowheads="1"/>
            </p:cNvSpPr>
            <p:nvPr/>
          </p:nvSpPr>
          <p:spPr bwMode="auto">
            <a:xfrm>
              <a:off x="4228" y="1654"/>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7" name="Group 62"/>
            <p:cNvGrpSpPr/>
            <p:nvPr/>
          </p:nvGrpSpPr>
          <p:grpSpPr bwMode="auto">
            <a:xfrm>
              <a:off x="4735" y="1627"/>
              <a:ext cx="582" cy="151"/>
              <a:chOff x="614" y="2568"/>
              <a:chExt cx="725" cy="139"/>
            </a:xfrm>
          </p:grpSpPr>
          <p:sp>
            <p:nvSpPr>
              <p:cNvPr id="53" name="AutoShape 63"/>
              <p:cNvSpPr>
                <a:spLocks noChangeArrowheads="1"/>
              </p:cNvSpPr>
              <p:nvPr/>
            </p:nvSpPr>
            <p:spPr bwMode="auto">
              <a:xfrm>
                <a:off x="614" y="2568"/>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4"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38" name="Freeform 65"/>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9" name="Group 66"/>
            <p:cNvGrpSpPr/>
            <p:nvPr/>
          </p:nvGrpSpPr>
          <p:grpSpPr bwMode="auto">
            <a:xfrm>
              <a:off x="4739" y="1327"/>
              <a:ext cx="582" cy="139"/>
              <a:chOff x="614" y="2568"/>
              <a:chExt cx="725" cy="139"/>
            </a:xfrm>
          </p:grpSpPr>
          <p:sp>
            <p:nvSpPr>
              <p:cNvPr id="51" name="AutoShape 67"/>
              <p:cNvSpPr>
                <a:spLocks noChangeArrowheads="1"/>
              </p:cNvSpPr>
              <p:nvPr/>
            </p:nvSpPr>
            <p:spPr bwMode="auto">
              <a:xfrm>
                <a:off x="614" y="2568"/>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40"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1" name="Freeform 70"/>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2" name="Freeform 71"/>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3"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4" name="Freeform 73"/>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5"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6" name="AutoShape 75"/>
            <p:cNvSpPr>
              <a:spLocks noChangeArrowheads="1"/>
            </p:cNvSpPr>
            <p:nvPr/>
          </p:nvSpPr>
          <p:spPr bwMode="auto">
            <a:xfrm>
              <a:off x="4205" y="2712"/>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8"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 name="Rectangle 79"/>
            <p:cNvSpPr>
              <a:spLocks noChangeArrowheads="1"/>
            </p:cNvSpPr>
            <p:nvPr/>
          </p:nvSpPr>
          <p:spPr bwMode="auto">
            <a:xfrm>
              <a:off x="5061" y="1835"/>
              <a:ext cx="88" cy="762"/>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75200"/>
    </mc:Choice>
    <mc:Fallback>
      <p:transition spd="slow" advTm="752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par>
                          <p:cTn id="33" fill="hold">
                            <p:stCondLst>
                              <p:cond delay="1500"/>
                            </p:stCondLst>
                            <p:childTnLst>
                              <p:par>
                                <p:cTn id="34" presetID="22" presetClass="entr" presetSubtype="2"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Non-persistent HTTP: example (cont.)</a:t>
            </a:r>
            <a:endParaRPr lang="en-US" sz="4400"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 name="Rectangle 3"/>
          <p:cNvSpPr txBox="1">
            <a:spLocks noChangeArrowheads="1"/>
          </p:cNvSpPr>
          <p:nvPr/>
        </p:nvSpPr>
        <p:spPr>
          <a:xfrm>
            <a:off x="809349" y="1351435"/>
            <a:ext cx="7942262" cy="46672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User enters URL: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2" name="Rectangle 3"/>
          <p:cNvSpPr>
            <a:spLocks noChangeArrowheads="1"/>
          </p:cNvSpPr>
          <p:nvPr/>
        </p:nvSpPr>
        <p:spPr bwMode="auto">
          <a:xfrm>
            <a:off x="3508021" y="1414937"/>
            <a:ext cx="79422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85000"/>
              </a:lnSpc>
              <a:spcBef>
                <a:spcPts val="0"/>
              </a:spcBef>
              <a:spcAft>
                <a:spcPts val="0"/>
              </a:spcAft>
              <a:buClr>
                <a:srgbClr val="000099"/>
              </a:buClr>
              <a:buSzPct val="65000"/>
              <a:buFont typeface="Wingdings" panose="05000000000000000000" pitchFamily="2" charset="2"/>
              <a:buNone/>
              <a:defRPr/>
            </a:pPr>
            <a:r>
              <a:rPr kumimoji="0" lang="en-US" alt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www.someSchool.edu</a:t>
            </a:r>
            <a:r>
              <a:rPr kumimoji="0" lang="en-US" altLang="en-US" sz="20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someDepartment</a:t>
            </a:r>
            <a:r>
              <a:rPr kumimoji="0" lang="en-US" altLang="en-US" sz="20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home.index</a:t>
            </a:r>
            <a:endParaRPr kumimoji="0" lang="en-US" altLang="en-US" sz="20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grpSp>
        <p:nvGrpSpPr>
          <p:cNvPr id="23" name="Group 44"/>
          <p:cNvGrpSpPr/>
          <p:nvPr/>
        </p:nvGrpSpPr>
        <p:grpSpPr bwMode="auto">
          <a:xfrm>
            <a:off x="371687" y="2060763"/>
            <a:ext cx="784845" cy="730423"/>
            <a:chOff x="-44" y="1473"/>
            <a:chExt cx="981" cy="1105"/>
          </a:xfrm>
        </p:grpSpPr>
        <p:pic>
          <p:nvPicPr>
            <p:cNvPr id="24"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46"/>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26" name="Group 47"/>
          <p:cNvGrpSpPr/>
          <p:nvPr/>
        </p:nvGrpSpPr>
        <p:grpSpPr bwMode="auto">
          <a:xfrm>
            <a:off x="6367322" y="2347016"/>
            <a:ext cx="286234" cy="640019"/>
            <a:chOff x="4140" y="429"/>
            <a:chExt cx="1425" cy="2396"/>
          </a:xfrm>
        </p:grpSpPr>
        <p:sp>
          <p:nvSpPr>
            <p:cNvPr id="27" name="Freeform 48"/>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8"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9" name="Freeform 50"/>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0" name="Freeform 51"/>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 name="Rectangle 52"/>
            <p:cNvSpPr>
              <a:spLocks noChangeArrowheads="1"/>
            </p:cNvSpPr>
            <p:nvPr/>
          </p:nvSpPr>
          <p:spPr bwMode="auto">
            <a:xfrm>
              <a:off x="4212" y="693"/>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2" name="Group 53"/>
            <p:cNvGrpSpPr/>
            <p:nvPr/>
          </p:nvGrpSpPr>
          <p:grpSpPr bwMode="auto">
            <a:xfrm>
              <a:off x="4749" y="668"/>
              <a:ext cx="581" cy="145"/>
              <a:chOff x="614" y="2568"/>
              <a:chExt cx="725" cy="139"/>
            </a:xfrm>
          </p:grpSpPr>
          <p:sp>
            <p:nvSpPr>
              <p:cNvPr id="57" name="AutoShape 54"/>
              <p:cNvSpPr>
                <a:spLocks noChangeArrowheads="1"/>
              </p:cNvSpPr>
              <p:nvPr/>
            </p:nvSpPr>
            <p:spPr bwMode="auto">
              <a:xfrm>
                <a:off x="613" y="2569"/>
                <a:ext cx="727"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8"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33" name="Rectangle 56"/>
            <p:cNvSpPr>
              <a:spLocks noChangeArrowheads="1"/>
            </p:cNvSpPr>
            <p:nvPr/>
          </p:nvSpPr>
          <p:spPr bwMode="auto">
            <a:xfrm>
              <a:off x="4225" y="1019"/>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4" name="Group 57"/>
            <p:cNvGrpSpPr/>
            <p:nvPr/>
          </p:nvGrpSpPr>
          <p:grpSpPr bwMode="auto">
            <a:xfrm>
              <a:off x="4747" y="994"/>
              <a:ext cx="581" cy="134"/>
              <a:chOff x="614" y="2568"/>
              <a:chExt cx="725" cy="139"/>
            </a:xfrm>
          </p:grpSpPr>
          <p:sp>
            <p:nvSpPr>
              <p:cNvPr id="55" name="AutoShape 58"/>
              <p:cNvSpPr>
                <a:spLocks noChangeArrowheads="1"/>
              </p:cNvSpPr>
              <p:nvPr/>
            </p:nvSpPr>
            <p:spPr bwMode="auto">
              <a:xfrm>
                <a:off x="616" y="2569"/>
                <a:ext cx="723"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6"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35" name="Rectangle 60"/>
            <p:cNvSpPr>
              <a:spLocks noChangeArrowheads="1"/>
            </p:cNvSpPr>
            <p:nvPr/>
          </p:nvSpPr>
          <p:spPr bwMode="auto">
            <a:xfrm>
              <a:off x="4218" y="1357"/>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6" name="Rectangle 61"/>
            <p:cNvSpPr>
              <a:spLocks noChangeArrowheads="1"/>
            </p:cNvSpPr>
            <p:nvPr/>
          </p:nvSpPr>
          <p:spPr bwMode="auto">
            <a:xfrm>
              <a:off x="4228" y="1654"/>
              <a:ext cx="595" cy="47"/>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7" name="Group 62"/>
            <p:cNvGrpSpPr/>
            <p:nvPr/>
          </p:nvGrpSpPr>
          <p:grpSpPr bwMode="auto">
            <a:xfrm>
              <a:off x="4735" y="1627"/>
              <a:ext cx="582" cy="151"/>
              <a:chOff x="614" y="2568"/>
              <a:chExt cx="725" cy="139"/>
            </a:xfrm>
          </p:grpSpPr>
          <p:sp>
            <p:nvSpPr>
              <p:cNvPr id="53" name="AutoShape 63"/>
              <p:cNvSpPr>
                <a:spLocks noChangeArrowheads="1"/>
              </p:cNvSpPr>
              <p:nvPr/>
            </p:nvSpPr>
            <p:spPr bwMode="auto">
              <a:xfrm>
                <a:off x="614" y="2568"/>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4"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38" name="Freeform 65"/>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9" name="Group 66"/>
            <p:cNvGrpSpPr/>
            <p:nvPr/>
          </p:nvGrpSpPr>
          <p:grpSpPr bwMode="auto">
            <a:xfrm>
              <a:off x="4739" y="1327"/>
              <a:ext cx="582" cy="139"/>
              <a:chOff x="614" y="2568"/>
              <a:chExt cx="725" cy="139"/>
            </a:xfrm>
          </p:grpSpPr>
          <p:sp>
            <p:nvSpPr>
              <p:cNvPr id="51" name="AutoShape 67"/>
              <p:cNvSpPr>
                <a:spLocks noChangeArrowheads="1"/>
              </p:cNvSpPr>
              <p:nvPr/>
            </p:nvSpPr>
            <p:spPr bwMode="auto">
              <a:xfrm>
                <a:off x="614" y="2568"/>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40"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1" name="Freeform 70"/>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2" name="Freeform 71"/>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3"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4" name="Freeform 73"/>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5"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6" name="AutoShape 75"/>
            <p:cNvSpPr>
              <a:spLocks noChangeArrowheads="1"/>
            </p:cNvSpPr>
            <p:nvPr/>
          </p:nvSpPr>
          <p:spPr bwMode="auto">
            <a:xfrm>
              <a:off x="4205" y="2712"/>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8"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 name="Rectangle 79"/>
            <p:cNvSpPr>
              <a:spLocks noChangeArrowheads="1"/>
            </p:cNvSpPr>
            <p:nvPr/>
          </p:nvSpPr>
          <p:spPr bwMode="auto">
            <a:xfrm>
              <a:off x="5061" y="1835"/>
              <a:ext cx="88" cy="762"/>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59" name="Rectangle 6"/>
          <p:cNvSpPr txBox="1">
            <a:spLocks noChangeArrowheads="1"/>
          </p:cNvSpPr>
          <p:nvPr/>
        </p:nvSpPr>
        <p:spPr>
          <a:xfrm>
            <a:off x="798691" y="3200188"/>
            <a:ext cx="5085273" cy="29496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5</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HTTP client receives response message containing html file, parse html file, and finds references to the 10 jpeg  objects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60" name="Rectangle 7"/>
          <p:cNvSpPr>
            <a:spLocks noChangeArrowheads="1"/>
          </p:cNvSpPr>
          <p:nvPr/>
        </p:nvSpPr>
        <p:spPr bwMode="auto">
          <a:xfrm>
            <a:off x="970480" y="5132415"/>
            <a:ext cx="3810000" cy="149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6.</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Steps 1-5 are then repeated for each of the referenced jpeg objects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61" name="Rectangle 8"/>
          <p:cNvSpPr>
            <a:spLocks noChangeArrowheads="1"/>
          </p:cNvSpPr>
          <p:nvPr/>
        </p:nvSpPr>
        <p:spPr bwMode="auto">
          <a:xfrm>
            <a:off x="6706580" y="278236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4.</a:t>
            </a:r>
            <a:r>
              <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 HTTP server closes TCP connection. </a:t>
            </a: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65" name="Line 17"/>
          <p:cNvSpPr>
            <a:spLocks noChangeShapeType="1"/>
          </p:cNvSpPr>
          <p:nvPr/>
        </p:nvSpPr>
        <p:spPr bwMode="auto">
          <a:xfrm flipH="1">
            <a:off x="5587465" y="3200187"/>
            <a:ext cx="1095375" cy="523875"/>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11"/>
          <p:cNvSpPr>
            <a:spLocks noChangeShapeType="1"/>
          </p:cNvSpPr>
          <p:nvPr/>
        </p:nvSpPr>
        <p:spPr bwMode="auto">
          <a:xfrm>
            <a:off x="798691" y="2868166"/>
            <a:ext cx="10658" cy="3480471"/>
          </a:xfrm>
          <a:prstGeom prst="line">
            <a:avLst/>
          </a:prstGeom>
          <a:noFill/>
          <a:ln w="19050">
            <a:solidFill>
              <a:schemeClr val="bg1">
                <a:lumMod val="65000"/>
              </a:schemeClr>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Rectangle 13"/>
          <p:cNvSpPr>
            <a:spLocks noChangeArrowheads="1"/>
          </p:cNvSpPr>
          <p:nvPr/>
        </p:nvSpPr>
        <p:spPr bwMode="auto">
          <a:xfrm>
            <a:off x="490358" y="5641558"/>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68" name="Text Box 12"/>
          <p:cNvSpPr txBox="1">
            <a:spLocks noChangeArrowheads="1"/>
          </p:cNvSpPr>
          <p:nvPr/>
        </p:nvSpPr>
        <p:spPr bwMode="auto">
          <a:xfrm>
            <a:off x="499883" y="5563771"/>
            <a:ext cx="673100" cy="40640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rPr>
              <a:t>time</a:t>
            </a:r>
            <a:endParaRPr kumimoji="0" lang="en-US" altLang="en-US" sz="20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endParaRPr>
          </a:p>
        </p:txBody>
      </p:sp>
      <p:sp>
        <p:nvSpPr>
          <p:cNvPr id="62" name="Text Box 15"/>
          <p:cNvSpPr txBox="1">
            <a:spLocks noChangeArrowheads="1"/>
          </p:cNvSpPr>
          <p:nvPr/>
        </p:nvSpPr>
        <p:spPr bwMode="auto">
          <a:xfrm>
            <a:off x="1165935" y="1660654"/>
            <a:ext cx="94252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(this is the URL for the base HTML file; containing text and references to 10 jpeg images)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4" name="TextBox 3"/>
          <p:cNvSpPr txBox="1"/>
          <p:nvPr/>
        </p:nvSpPr>
        <p:spPr>
          <a:xfrm>
            <a:off x="6740394" y="4290782"/>
            <a:ext cx="4177875"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2400" b="0" i="1" u="none" strike="noStrike" kern="1200" cap="none" spc="0" normalizeH="0" baseline="0" noProof="0" dirty="0">
                <a:ln>
                  <a:noFill/>
                </a:ln>
                <a:solidFill>
                  <a:prstClr val="black"/>
                </a:solidFill>
                <a:effectLst/>
                <a:uLnTx/>
                <a:uFillTx/>
                <a:latin typeface="Calibri" panose="020F0502020204030204"/>
                <a:ea typeface="+mn-ea"/>
                <a:cs typeface="+mn-cs"/>
              </a:rPr>
              <a:t>In this example, when the user requests the web page, </a:t>
            </a:r>
            <a:r>
              <a:rPr kumimoji="0" lang="en-GB" sz="2400" b="0" i="1" u="none" strike="noStrike" kern="1200" cap="none" spc="0" normalizeH="0" baseline="0" noProof="0" dirty="0">
                <a:ln>
                  <a:noFill/>
                </a:ln>
                <a:solidFill>
                  <a:srgbClr val="C00000"/>
                </a:solidFill>
                <a:effectLst/>
                <a:uLnTx/>
                <a:uFillTx/>
                <a:latin typeface="Calibri" panose="020F0502020204030204"/>
                <a:ea typeface="+mn-ea"/>
                <a:cs typeface="+mn-cs"/>
              </a:rPr>
              <a:t>11 TCP connections</a:t>
            </a:r>
            <a:r>
              <a:rPr kumimoji="0" lang="en-GB" sz="2400" b="0" i="1" u="none" strike="noStrike" kern="1200" cap="none" spc="0" normalizeH="0" baseline="0" noProof="0" dirty="0">
                <a:ln>
                  <a:noFill/>
                </a:ln>
                <a:solidFill>
                  <a:prstClr val="black"/>
                </a:solidFill>
                <a:effectLst/>
                <a:uLnTx/>
                <a:uFillTx/>
                <a:latin typeface="Calibri" panose="020F0502020204030204"/>
                <a:ea typeface="+mn-ea"/>
                <a:cs typeface="+mn-cs"/>
              </a:rPr>
              <a:t> are generated (one for each object). </a:t>
            </a:r>
            <a:endParaRPr kumimoji="0" lang="en-GB" sz="2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57476"/>
    </mc:Choice>
    <mc:Fallback>
      <p:transition spd="slow" advTm="57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dissolve">
                                      <p:cBhvr>
                                        <p:cTn id="7" dur="500"/>
                                        <p:tgtEl>
                                          <p:spTgt spid="6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right)">
                                      <p:cBhvr>
                                        <p:cTn id="11" dur="500"/>
                                        <p:tgtEl>
                                          <p:spTgt spid="6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9">
                                            <p:txEl>
                                              <p:pRg st="0" end="0"/>
                                            </p:txEl>
                                          </p:spTgt>
                                        </p:tgtEl>
                                        <p:attrNameLst>
                                          <p:attrName>style.visibility</p:attrName>
                                        </p:attrNameLst>
                                      </p:cBhvr>
                                      <p:to>
                                        <p:strVal val="visible"/>
                                      </p:to>
                                    </p:set>
                                    <p:animEffect transition="in" filter="dissolve">
                                      <p:cBhvr>
                                        <p:cTn id="15" dur="500"/>
                                        <p:tgtEl>
                                          <p:spTgt spid="5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xEl>
                                              <p:pRg st="0" end="0"/>
                                            </p:txEl>
                                          </p:spTgt>
                                        </p:tgtEl>
                                        <p:attrNameLst>
                                          <p:attrName>style.visibility</p:attrName>
                                        </p:attrNameLst>
                                      </p:cBhvr>
                                      <p:to>
                                        <p:strVal val="visible"/>
                                      </p:to>
                                    </p:set>
                                    <p:animEffect transition="in" filter="dissolve">
                                      <p:cBhvr>
                                        <p:cTn id="20" dur="500"/>
                                        <p:tgtEl>
                                          <p:spTgt spid="6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61" grpId="0"/>
      <p:bldP spid="4" grpId="0"/>
    </p:bldLst>
  </p:timing>
</p:sld>
</file>

<file path=ppt/tags/tag1.xml><?xml version="1.0" encoding="utf-8"?>
<p:tagLst xmlns:p="http://schemas.openxmlformats.org/presentationml/2006/main">
  <p:tag name="TIMING" val="|14.7|2.4"/>
</p:tagLst>
</file>

<file path=ppt/tags/tag2.xml><?xml version="1.0" encoding="utf-8"?>
<p:tagLst xmlns:p="http://schemas.openxmlformats.org/presentationml/2006/main">
  <p:tag name="TIMING" val="|20.4|25.6"/>
</p:tagLst>
</file>

<file path=ppt/tags/tag3.xml><?xml version="1.0" encoding="utf-8"?>
<p:tagLst xmlns:p="http://schemas.openxmlformats.org/presentationml/2006/main">
  <p:tag name="TIMING" val="|1.5|23.1|9.2"/>
</p:tagLst>
</file>

<file path=ppt/tags/tag4.xml><?xml version="1.0" encoding="utf-8"?>
<p:tagLst xmlns:p="http://schemas.openxmlformats.org/presentationml/2006/main">
  <p:tag name="TIMING" val="|28.3"/>
</p:tagLst>
</file>

<file path=ppt/tags/tag5.xml><?xml version="1.0" encoding="utf-8"?>
<p:tagLst xmlns:p="http://schemas.openxmlformats.org/presentationml/2006/main">
  <p:tag name="TIMING" val="|1.2"/>
</p:tagLst>
</file>

<file path=ppt/tags/tag6.xml><?xml version="1.0" encoding="utf-8"?>
<p:tagLst xmlns:p="http://schemas.openxmlformats.org/presentationml/2006/main">
  <p:tag name="TIMING" val="|1.7"/>
</p:tagLst>
</file>

<file path=ppt/tags/tag7.xml><?xml version="1.0" encoding="utf-8"?>
<p:tagLst xmlns:p="http://schemas.openxmlformats.org/presentationml/2006/main">
  <p:tag name="TIMING" val="|16.3"/>
</p:tagLst>
</file>

<file path=ppt/tags/tag8.xml><?xml version="1.0" encoding="utf-8"?>
<p:tagLst xmlns:p="http://schemas.openxmlformats.org/presentationml/2006/main">
  <p:tag name="TIMING" val="|12.1"/>
</p:tagLst>
</file>

<file path=ppt/tags/tag9.xml><?xml version="1.0" encoding="utf-8"?>
<p:tagLst xmlns:p="http://schemas.openxmlformats.org/presentationml/2006/main">
  <p:tag name="KSO_WPP_MARK_KEY" val="a9c65ac8-71a3-45dd-9f14-40ac74601e00"/>
  <p:tag name="COMMONDATA" val="eyJoZGlkIjoiNzY3ZmQyNGM1MWJhYjJhYzU3NTJjZTdiYzk3YzRhOGIif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9147</Words>
  <Application>WPS 演示</Application>
  <PresentationFormat>Widescreen</PresentationFormat>
  <Paragraphs>401</Paragraphs>
  <Slides>20</Slides>
  <Notes>19</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20</vt:i4>
      </vt:variant>
    </vt:vector>
  </HeadingPairs>
  <TitlesOfParts>
    <vt:vector size="41" baseType="lpstr">
      <vt:lpstr>Arial</vt:lpstr>
      <vt:lpstr>宋体</vt:lpstr>
      <vt:lpstr>Wingdings</vt:lpstr>
      <vt:lpstr>Arial</vt:lpstr>
      <vt:lpstr>Calibri</vt:lpstr>
      <vt:lpstr>Calibri</vt:lpstr>
      <vt:lpstr>MS PGothic</vt:lpstr>
      <vt:lpstr>Calibri Light</vt:lpstr>
      <vt:lpstr>ZapfDingbats</vt:lpstr>
      <vt:lpstr>Courier New</vt:lpstr>
      <vt:lpstr>Comic Sans MS</vt:lpstr>
      <vt:lpstr>Tw Cen MT</vt:lpstr>
      <vt:lpstr>Gill Sans MT</vt:lpstr>
      <vt:lpstr>Times New Roman</vt:lpstr>
      <vt:lpstr>Wingdings</vt:lpstr>
      <vt:lpstr>微软雅黑</vt:lpstr>
      <vt:lpstr>Arial Unicode MS</vt:lpstr>
      <vt:lpstr>等线</vt:lpstr>
      <vt:lpstr>Helvetica</vt:lpstr>
      <vt:lpstr>Yu Gothic</vt:lpstr>
      <vt:lpstr>1_Office Theme</vt:lpstr>
      <vt:lpstr>Application layer: overview</vt:lpstr>
      <vt:lpstr>PowerPoint 演示文稿</vt:lpstr>
      <vt:lpstr>Web and HTTP</vt:lpstr>
      <vt:lpstr>A web page can consist of many different files</vt:lpstr>
      <vt:lpstr>HTTP overview</vt:lpstr>
      <vt:lpstr>HTTP overview (continued)</vt:lpstr>
      <vt:lpstr>HTTP connections: two types</vt:lpstr>
      <vt:lpstr>Non-persistent HTTP: example</vt:lpstr>
      <vt:lpstr>Non-persistent HTTP: example (cont.)</vt:lpstr>
      <vt:lpstr>Non-persistent HTTP: response time</vt:lpstr>
      <vt:lpstr>Persistent HTTP (HTTP 1.1)</vt:lpstr>
      <vt:lpstr>Persistent HTTP: jumping to steps 4/5</vt:lpstr>
      <vt:lpstr>Persistent HTTP (HTTP 1.1)</vt:lpstr>
      <vt:lpstr>Persistent HTTP with Pipelining</vt:lpstr>
      <vt:lpstr>Non-persistent HTTP vs Persistent HTTP</vt:lpstr>
      <vt:lpstr>HTTP request message</vt:lpstr>
      <vt:lpstr>HTTP request message: general format</vt:lpstr>
      <vt:lpstr>Other HTTP request methods</vt:lpstr>
      <vt:lpstr>HTTP request message - Quiz</vt:lpstr>
      <vt:lpstr>HTTP request message - Quiz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overview</dc:title>
  <dc:creator>yu wenjuan</dc:creator>
  <cp:lastModifiedBy>.</cp:lastModifiedBy>
  <cp:revision>3</cp:revision>
  <dcterms:created xsi:type="dcterms:W3CDTF">2020-09-18T20:49:00Z</dcterms:created>
  <dcterms:modified xsi:type="dcterms:W3CDTF">2023-02-10T15:26:59Z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9390A12685B34081ACFE7642E34ED121</vt:lpwstr>
  </property>
  <property fmtid="{D5CDD505-2E9C-101B-9397-08002B2CF9AE}" pid="3" name="KSOProductBuildVer">
    <vt:lpwstr>2052-11.1.0.13703</vt:lpwstr>
  </property>
</Properties>
</file>