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52" r:id="rId3"/>
    <p:sldId id="1041" r:id="rId5"/>
    <p:sldId id="538" r:id="rId6"/>
    <p:sldId id="292" r:id="rId7"/>
    <p:sldId id="293" r:id="rId8"/>
    <p:sldId id="1247" r:id="rId9"/>
    <p:sldId id="1249" r:id="rId10"/>
    <p:sldId id="1248" r:id="rId11"/>
    <p:sldId id="1250" r:id="rId12"/>
    <p:sldId id="1245" r:id="rId13"/>
    <p:sldId id="1217" r:id="rId14"/>
    <p:sldId id="1251" r:id="rId15"/>
    <p:sldId id="1219" r:id="rId16"/>
    <p:sldId id="1218" r:id="rId17"/>
    <p:sldId id="308" r:id="rId18"/>
    <p:sldId id="309" r:id="rId19"/>
    <p:sldId id="303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558" autoAdjust="0"/>
  </p:normalViewPr>
  <p:slideViewPr>
    <p:cSldViewPr snapToGrid="0">
      <p:cViewPr varScale="1">
        <p:scale>
          <a:sx n="53" d="100"/>
          <a:sy n="5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4A6C6-A0D3-4972-ABEA-638147CC3DB8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16D6D-05F1-4B1D-B075-A4BB21DDB10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8000"/>
              </a:lnSpc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HTTP, FTP, and SMTP, the DNS protocol is an application-layer protocol since it (1) runs</a:t>
            </a:r>
            <a:endParaRPr lang="en-GB" dirty="0"/>
          </a:p>
          <a:p>
            <a:r>
              <a:rPr lang="en-GB" dirty="0"/>
              <a:t>between communicating end systems using the client-server paradigm and (2) relies on an</a:t>
            </a:r>
            <a:endParaRPr lang="en-GB" dirty="0"/>
          </a:p>
          <a:p>
            <a:r>
              <a:rPr lang="en-GB" dirty="0"/>
              <a:t>underlying end-to-end transport protocol to transfer DNS messages between communicating</a:t>
            </a:r>
            <a:endParaRPr lang="en-GB" dirty="0"/>
          </a:p>
          <a:p>
            <a:r>
              <a:rPr lang="en-GB" dirty="0"/>
              <a:t>end systems.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32B7E3-5238-D841-A5A7-6E1BAACF2E5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en-GB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32B7E3-5238-D841-A5A7-6E1BAACF2E5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GB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32B7E3-5238-D841-A5A7-6E1BAACF2E5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en-GB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32B7E3-5238-D841-A5A7-6E1BAACF2E5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en-GB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32B7E3-5238-D841-A5A7-6E1BAACF2E5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en-GB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32B7E3-5238-D841-A5A7-6E1BAACF2E5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7588" cy="34305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en-GB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ctrTitle"/>
          </p:nvPr>
        </p:nvSpPr>
        <p:spPr>
          <a:xfrm>
            <a:off x="1524000" y="1016001"/>
            <a:ext cx="9144000" cy="1791362"/>
          </a:xfrm>
        </p:spPr>
        <p:txBody>
          <a:bodyPr/>
          <a:lstStyle/>
          <a:p>
            <a:pPr lvl="0"/>
            <a:r>
              <a:rPr lang="en-GB" dirty="0"/>
              <a:t>CNSCC.203 Computer Networks</a:t>
            </a:r>
            <a:br>
              <a:rPr lang="en-GB" dirty="0"/>
            </a:br>
            <a:br>
              <a:rPr lang="en-GB" dirty="0"/>
            </a:br>
            <a:r>
              <a:rPr lang="en-GB" sz="3200" b="0" dirty="0">
                <a:latin typeface="+mn-lt"/>
              </a:rPr>
              <a:t>Application Layer II: DNS and Email</a:t>
            </a:r>
            <a:endParaRPr lang="en-GB" b="0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subTitle" idx="1"/>
          </p:nvPr>
        </p:nvSpPr>
        <p:spPr>
          <a:xfrm>
            <a:off x="0" y="3276316"/>
            <a:ext cx="12192000" cy="1010543"/>
          </a:xfrm>
        </p:spPr>
        <p:txBody>
          <a:bodyPr/>
          <a:lstStyle/>
          <a:p>
            <a:pPr lvl="0"/>
            <a:r>
              <a:rPr lang="en-US" altLang="zh-CN" sz="2800" dirty="0"/>
              <a:t>Muhammad Azhar Iqbal</a:t>
            </a:r>
            <a:endParaRPr lang="en-US" altLang="zh-CN" sz="2800" dirty="0"/>
          </a:p>
          <a:p>
            <a:pPr lvl="0"/>
            <a:r>
              <a:rPr lang="en-US" sz="2800" dirty="0"/>
              <a:t>azhar.iqbal@lancaster.ac.uk</a:t>
            </a:r>
            <a:endParaRPr lang="en-GB" sz="2800" dirty="0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699300"/>
            <a:ext cx="2607167" cy="161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6228" y="6380192"/>
            <a:ext cx="9521371" cy="34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Broadbent, Dr. Vasileios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Giotsas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Dr.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Wenjuan Yu 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06"/>
    </mc:Choice>
    <mc:Fallback>
      <p:transition spd="slow" advTm="49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Gill Sans MT" panose="020B0502020104020203" charset="0"/>
              </a:rPr>
              <a:t>DNS Service Structure</a:t>
            </a:r>
            <a:endParaRPr lang="en-GB" dirty="0">
              <a:ea typeface="Gill Sans MT" panose="020B05020201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61"/>
    </mc:Choice>
    <mc:Fallback>
      <p:transition advClick="0" advTm="94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8691" y="1430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MS PGothic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3"/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many identifiers: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name, passport #, ID number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Internet hosts, routers: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IP address (32 bit) - used for addressing datagrams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“name”, e.g., www.yahoo.com- used by humans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how to map between IP address and name, and vice versa 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" name="Rectangle 4"/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Domain Name System: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sng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hosts, name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names (address/name translation)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note: core Internet function,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implemented as application-layer protocol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Runs over UDP and uses port 53</a:t>
            </a:r>
            <a:endParaRPr kumimoji="0" lang="en-US" altLang="en-US" sz="2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 “edge”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939"/>
    </mc:Choice>
    <mc:Fallback>
      <p:transition spd="slow" advTm="76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8691" y="88157"/>
            <a:ext cx="10515600" cy="836565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MS PGothic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4"/>
          <p:cNvSpPr txBox="1">
            <a:spLocks noChangeArrowheads="1"/>
          </p:cNvSpPr>
          <p:nvPr/>
        </p:nvSpPr>
        <p:spPr>
          <a:xfrm>
            <a:off x="201168" y="933530"/>
            <a:ext cx="11761648" cy="58381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DNS is commonly employed by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other application-layer protocols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, e.g., HTTP and SMTP, to translate user-supplied hostnames to IP addresses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Example: when a browser (HTTP client), running on some user’s host, requests the URL www.lancaster.ac.uk, what will happen?</a:t>
            </a:r>
            <a:endParaRPr kumimoji="0" lang="en-US" altLang="en-US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same user machine runs the client side of DNS application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browser extracts the hostname www.lancaster.ac.uk from the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URL and passes the hostname to the client side of the DNS application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DNS client sends a query containing the hostname to a DNS server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DNS client eventually receives a reply, including the IP address for the hostname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Once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browser receives the IP address from DNS, it can initiate a TCP connection to the HTTP server process located at port 80 at that IP address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DNS provides a </a:t>
            </a:r>
            <a:r>
              <a:rPr kumimoji="0" lang="en-GB" alt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core Internet function</a:t>
            </a:r>
            <a:r>
              <a:rPr kumimoji="0" lang="en-GB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, namely translating hostnames to their underlying IP addresses, for user applications and other software in the Internet.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258"/>
    </mc:Choice>
    <mc:Fallback>
      <p:transition spd="slow" advTm="942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MS PGothic" panose="020B0600070205080204" pitchFamily="34" charset="-128"/>
                <a:cs typeface="Calibri" panose="020F0502020204030204" pitchFamily="34" charset="0"/>
              </a:rPr>
              <a:t>DNS: </a:t>
            </a:r>
            <a:r>
              <a:rPr lang="en-US" altLang="en-US" sz="4400" u="sng" dirty="0">
                <a:ea typeface="MS PGothic" panose="020B0600070205080204" pitchFamily="34" charset="-128"/>
                <a:cs typeface="Calibri" panose="020F0502020204030204" pitchFamily="34" charset="0"/>
              </a:rPr>
              <a:t>a distributed, hierarchical </a:t>
            </a:r>
            <a:r>
              <a:rPr lang="en-US" altLang="en-US" u="sng" dirty="0">
                <a:ea typeface="MS PGothic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u="sng" dirty="0">
                <a:ea typeface="MS PGothic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u="sng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23"/>
          <p:cNvGrpSpPr/>
          <p:nvPr/>
        </p:nvGrpSpPr>
        <p:grpSpPr bwMode="auto">
          <a:xfrm>
            <a:off x="877709" y="1432519"/>
            <a:ext cx="8241572" cy="2387703"/>
            <a:chOff x="230" y="577"/>
            <a:chExt cx="5528" cy="171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324" y="577"/>
              <a:ext cx="121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Root 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528" y="1295"/>
              <a:ext cx="12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.com 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15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.org 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19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.</a:t>
              </a: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edu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929" y="852"/>
              <a:ext cx="0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828" y="1812"/>
              <a:ext cx="87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nyu.edu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882" y="1812"/>
              <a:ext cx="87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umass.edu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4185" y="1536"/>
              <a:ext cx="375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336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30" y="1828"/>
              <a:ext cx="87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yahoo.com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1308" y="1812"/>
              <a:ext cx="92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amazon.com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59" y="1541"/>
              <a:ext cx="248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1344" y="1541"/>
              <a:ext cx="288" cy="3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87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pbs.org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DNS servers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931" y="1536"/>
              <a:ext cx="0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4066204" y="1934852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225966" y="1923399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approximation: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client queries one of the root servers to find .com DNS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client queries one of the .com DNS servers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DNS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client queries one of the authoritative DNS servers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to get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6713" y="2340026"/>
            <a:ext cx="309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Level Domain (TLD)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97760" y="1407648"/>
            <a:ext cx="77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19925" y="3273362"/>
            <a:ext cx="183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Authoritative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292568" y="2785396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030793" y="2776330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390346" y="2768742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877758" y="2777057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50"/>
    </mc:Choice>
    <mc:Fallback>
      <p:transition spd="slow" advTm="797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6162"/>
            <a:ext cx="10515600" cy="82624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MS PGothic" panose="020B0600070205080204" pitchFamily="34" charset="-128"/>
                <a:cs typeface="Calibri" panose="020F0502020204030204" pitchFamily="34" charset="0"/>
              </a:rPr>
              <a:t>DNS: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71217" y="1344973"/>
            <a:ext cx="7923270" cy="273325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Q: Why not centralize DNS?</a:t>
            </a:r>
            <a:endParaRPr kumimoji="0" lang="en-US" altLang="en-US" sz="36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582930" marR="0" lvl="0" indent="-2336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single point of failure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582930" marR="0" lvl="0" indent="-2336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traffic volume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582930" marR="0" lvl="0" indent="-2336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distant centralized database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582930" marR="0" lvl="0" indent="-2336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maintenance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186453" y="4974418"/>
            <a:ext cx="673020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6075" marR="0" lvl="0" indent="-33210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 centralized database in a single DNS server simply 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scale!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000"/>
    </mc:Choice>
    <mc:Fallback>
      <p:transition spd="slow" advTm="30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882500" y="3125804"/>
            <a:ext cx="5438549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Hierarchical names: e.g.,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www.lancaster.ac.uk 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Unnamed root above the top level domain names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Wide but shallow tree structure with thousands of domains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limit on the number of subdomains or number of levels, e.g.,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comp.secondlevel.subdivision.division.company.com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Internet Domain Names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088649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.com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72898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edu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57149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gov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41398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.mil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25649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.net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09898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.org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94149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.de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78398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962649" y="1401260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uk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88649" y="2563311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72898" y="2563311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ibm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72049" y="2563311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.ac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62649" y="2563311"/>
            <a:ext cx="7810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.co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70449" y="3725360"/>
            <a:ext cx="9842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york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603624" y="3725360"/>
            <a:ext cx="9842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lancs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70449" y="4887411"/>
            <a:ext cx="984251" cy="457200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.comp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70449" y="6049460"/>
            <a:ext cx="98425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mail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03624" y="6049460"/>
            <a:ext cx="98425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mail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16174" y="6049460"/>
            <a:ext cx="98425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dns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57898" y="6049460"/>
            <a:ext cx="984251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65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dns</a:t>
            </a:r>
            <a:endParaRPr kumimoji="0" lang="en-GB" sz="18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" name="Straight Connector 7"/>
          <p:cNvCxnSpPr>
            <a:stCxn id="2" idx="2"/>
            <a:endCxn id="56" idx="0"/>
          </p:cNvCxnSpPr>
          <p:nvPr/>
        </p:nvCxnSpPr>
        <p:spPr>
          <a:xfrm>
            <a:off x="1479174" y="1858460"/>
            <a:ext cx="0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2"/>
            <a:endCxn id="57" idx="0"/>
          </p:cNvCxnSpPr>
          <p:nvPr/>
        </p:nvCxnSpPr>
        <p:spPr>
          <a:xfrm>
            <a:off x="1479174" y="1858460"/>
            <a:ext cx="984251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5" idx="2"/>
            <a:endCxn id="64" idx="0"/>
          </p:cNvCxnSpPr>
          <p:nvPr/>
        </p:nvCxnSpPr>
        <p:spPr>
          <a:xfrm>
            <a:off x="9353174" y="1858460"/>
            <a:ext cx="0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5" idx="2"/>
            <a:endCxn id="63" idx="0"/>
          </p:cNvCxnSpPr>
          <p:nvPr/>
        </p:nvCxnSpPr>
        <p:spPr>
          <a:xfrm flipH="1">
            <a:off x="8362574" y="1858460"/>
            <a:ext cx="990600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3" idx="2"/>
            <a:endCxn id="65" idx="0"/>
          </p:cNvCxnSpPr>
          <p:nvPr/>
        </p:nvCxnSpPr>
        <p:spPr>
          <a:xfrm>
            <a:off x="8362574" y="3020509"/>
            <a:ext cx="0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3" idx="2"/>
            <a:endCxn id="67" idx="0"/>
          </p:cNvCxnSpPr>
          <p:nvPr/>
        </p:nvCxnSpPr>
        <p:spPr>
          <a:xfrm flipH="1">
            <a:off x="7095750" y="3020509"/>
            <a:ext cx="1266825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5" idx="2"/>
            <a:endCxn id="68" idx="0"/>
          </p:cNvCxnSpPr>
          <p:nvPr/>
        </p:nvCxnSpPr>
        <p:spPr>
          <a:xfrm>
            <a:off x="8362574" y="4182560"/>
            <a:ext cx="0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8" idx="2"/>
            <a:endCxn id="69" idx="0"/>
          </p:cNvCxnSpPr>
          <p:nvPr/>
        </p:nvCxnSpPr>
        <p:spPr>
          <a:xfrm>
            <a:off x="8362574" y="5344609"/>
            <a:ext cx="0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8" idx="2"/>
            <a:endCxn id="72" idx="0"/>
          </p:cNvCxnSpPr>
          <p:nvPr/>
        </p:nvCxnSpPr>
        <p:spPr>
          <a:xfrm>
            <a:off x="8362574" y="5344609"/>
            <a:ext cx="1187451" cy="704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7" idx="2"/>
            <a:endCxn id="70" idx="0"/>
          </p:cNvCxnSpPr>
          <p:nvPr/>
        </p:nvCxnSpPr>
        <p:spPr>
          <a:xfrm>
            <a:off x="7095749" y="4182561"/>
            <a:ext cx="0" cy="186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7" idx="2"/>
            <a:endCxn id="71" idx="0"/>
          </p:cNvCxnSpPr>
          <p:nvPr/>
        </p:nvCxnSpPr>
        <p:spPr>
          <a:xfrm flipH="1">
            <a:off x="5908298" y="4182561"/>
            <a:ext cx="1187451" cy="186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43700" y="1380129"/>
            <a:ext cx="200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Level Domain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54206" y="2604593"/>
            <a:ext cx="237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 Domain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3647615" y="-551210"/>
            <a:ext cx="561765" cy="5350253"/>
          </a:xfrm>
          <a:prstGeom prst="leftBrace">
            <a:avLst>
              <a:gd name="adj1" fmla="val 8333"/>
              <a:gd name="adj2" fmla="val 50234"/>
            </a:avLst>
          </a:prstGeom>
          <a:ln w="2857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eft Brace 40"/>
          <p:cNvSpPr/>
          <p:nvPr/>
        </p:nvSpPr>
        <p:spPr>
          <a:xfrm rot="16200000">
            <a:off x="8223342" y="765307"/>
            <a:ext cx="314386" cy="2542955"/>
          </a:xfrm>
          <a:prstGeom prst="leftBrace">
            <a:avLst>
              <a:gd name="adj1" fmla="val 8333"/>
              <a:gd name="adj2" fmla="val 15431"/>
            </a:avLst>
          </a:prstGeom>
          <a:ln w="2857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8825" y="2411400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top-level domains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9775" y="2163312"/>
            <a:ext cx="35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country code top-level domains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000"/>
    </mc:Choice>
    <mc:Fallback>
      <p:transition spd="slow" advTm="13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475648" y="1316765"/>
            <a:ext cx="11521280" cy="52805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3200" dirty="0"/>
              <a:t>In the DNS hierarchy, a subdomain is a domain that is a part of another (main) domain. (</a:t>
            </a:r>
            <a:r>
              <a:rPr lang="en-GB" sz="3200" i="1" dirty="0"/>
              <a:t>source: Wikipedia</a:t>
            </a:r>
            <a:r>
              <a:rPr lang="en-GB" sz="3200" dirty="0"/>
              <a:t>)</a:t>
            </a:r>
            <a:endParaRPr lang="en-GB" sz="3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3200" dirty="0"/>
              <a:t>For example, scc.lancs.ac.uk is a subdomain of</a:t>
            </a:r>
            <a:endParaRPr lang="en-US" altLang="zh-CN" sz="3200" dirty="0"/>
          </a:p>
          <a:p>
            <a:pPr marL="953770" lvl="1" indent="-342900"/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lancs.ac.uk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 indent="0">
              <a:buNone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     which is sub-domain of 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3770" lvl="2" indent="-342900"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ac.uk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 indent="0">
              <a:buNone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     which is sub-domain of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3770" lvl="2" indent="-342900"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uk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Subdomains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70"/>
    </mc:Choice>
    <mc:Fallback>
      <p:transition spd="slow" advTm="3047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128016" y="959027"/>
            <a:ext cx="11887200" cy="56383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/>
              <a:t>A fully qualified domain name (FQDN), sometimes also referred to as an </a:t>
            </a:r>
            <a:r>
              <a:rPr lang="en-GB" sz="2800" i="1" dirty="0">
                <a:solidFill>
                  <a:srgbClr val="C00000"/>
                </a:solidFill>
              </a:rPr>
              <a:t>absolute domain name</a:t>
            </a:r>
            <a:r>
              <a:rPr lang="en-GB" sz="2800" dirty="0"/>
              <a:t>, is a domain name that specifies its exact location in the tree hierarchy of the DNS.</a:t>
            </a:r>
            <a:endParaRPr lang="en-GB" sz="28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/>
              <a:t>It usually consists of a host name and at least one higher-level domain (label) separated by the symbol "." and always ends in the top-level domain. (</a:t>
            </a:r>
            <a:r>
              <a:rPr lang="en-GB" sz="2800" i="1" dirty="0"/>
              <a:t>source: Wikipedia</a:t>
            </a:r>
            <a:r>
              <a:rPr lang="en-GB" sz="2800" dirty="0"/>
              <a:t>)</a:t>
            </a:r>
            <a:endParaRPr lang="en-GB" sz="28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800" dirty="0"/>
              <a:t>FQDNs traditionally end with a dot</a:t>
            </a:r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800" dirty="0"/>
              <a:t>For example, </a:t>
            </a:r>
            <a:endParaRPr lang="en-GB" sz="2800" dirty="0"/>
          </a:p>
          <a:p>
            <a:pPr marL="95377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mail.google.com. </a:t>
            </a:r>
            <a:endParaRPr lang="en-GB" sz="2400" i="1" dirty="0"/>
          </a:p>
          <a:p>
            <a:pPr marL="95377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en.wikipedia.org. </a:t>
            </a:r>
            <a:endParaRPr lang="en-GB" sz="2400" i="1" dirty="0"/>
          </a:p>
          <a:p>
            <a:pPr marL="953770" indent="-342900">
              <a:buFont typeface="Arial" panose="020B0604020202020204" pitchFamily="34" charset="0"/>
              <a:buChar char="•"/>
            </a:pPr>
            <a:r>
              <a:rPr lang="en-GB" sz="2400" dirty="0"/>
              <a:t>Structure of the above two examples:</a:t>
            </a:r>
            <a:endParaRPr lang="en-GB" sz="2400" dirty="0"/>
          </a:p>
          <a:p>
            <a:pPr marL="1188085" lvl="2" indent="-342900" algn="l">
              <a:buClr>
                <a:srgbClr val="0000A3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n-lt"/>
              </a:rPr>
              <a:t> </a:t>
            </a:r>
            <a:r>
              <a:rPr lang="en-GB" sz="2000" i="1" dirty="0">
                <a:latin typeface="+mn-lt"/>
              </a:rPr>
              <a:t>[local hostname].[second level domain].[</a:t>
            </a:r>
            <a:r>
              <a:rPr lang="en-GB" sz="2000" i="1" dirty="0" err="1">
                <a:latin typeface="+mn-lt"/>
              </a:rPr>
              <a:t>tld</a:t>
            </a:r>
            <a:r>
              <a:rPr lang="en-GB" sz="2000" i="1" dirty="0">
                <a:latin typeface="+mn-lt"/>
              </a:rPr>
              <a:t>].[root label (empty)]</a:t>
            </a:r>
            <a:endParaRPr lang="en-GB" sz="2000" i="1" dirty="0">
              <a:latin typeface="+mn-lt"/>
            </a:endParaRPr>
          </a:p>
          <a:p>
            <a:pPr marL="1188085" lvl="2" indent="-342900" algn="l">
              <a:buClr>
                <a:srgbClr val="0000A3"/>
              </a:buClr>
              <a:buFont typeface="Courier New" panose="02070309020205020404" pitchFamily="49" charset="0"/>
              <a:buChar char="o"/>
            </a:pPr>
            <a:r>
              <a:rPr lang="en-GB" sz="2000" i="1" dirty="0">
                <a:latin typeface="+mn-lt"/>
              </a:rPr>
              <a:t>From </a:t>
            </a:r>
            <a:r>
              <a:rPr lang="en-GB" sz="2000" i="1" dirty="0">
                <a:solidFill>
                  <a:srgbClr val="C00000"/>
                </a:solidFill>
                <a:latin typeface="+mn-lt"/>
              </a:rPr>
              <a:t>right to left</a:t>
            </a:r>
            <a:r>
              <a:rPr lang="en-GB" sz="2000" i="1" dirty="0">
                <a:latin typeface="+mn-lt"/>
              </a:rPr>
              <a:t>, root label (empty), top level domain (.org), second level domain (.</a:t>
            </a:r>
            <a:r>
              <a:rPr lang="en-GB" sz="2000" i="1" dirty="0" err="1">
                <a:latin typeface="+mn-lt"/>
              </a:rPr>
              <a:t>wikipedia</a:t>
            </a:r>
            <a:r>
              <a:rPr lang="en-GB" sz="2000" i="1" dirty="0">
                <a:latin typeface="+mn-lt"/>
              </a:rPr>
              <a:t>) and local hostname (</a:t>
            </a:r>
            <a:r>
              <a:rPr lang="en-GB" sz="2000" i="1" dirty="0" err="1">
                <a:latin typeface="+mn-lt"/>
              </a:rPr>
              <a:t>en</a:t>
            </a:r>
            <a:r>
              <a:rPr lang="en-GB" sz="2000" i="1" dirty="0">
                <a:latin typeface="+mn-lt"/>
              </a:rPr>
              <a:t>)</a:t>
            </a:r>
            <a:endParaRPr lang="en-GB" sz="2000" i="1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94931"/>
            <a:ext cx="11521280" cy="864096"/>
          </a:xfrm>
        </p:spPr>
        <p:txBody>
          <a:bodyPr>
            <a:normAutofit/>
          </a:bodyPr>
          <a:lstStyle/>
          <a:p>
            <a:r>
              <a:rPr lang="en-GB" dirty="0"/>
              <a:t>Fully Qualified Domain Names (FQDN)</a:t>
            </a:r>
            <a:endParaRPr lang="en-GB" dirty="0"/>
          </a:p>
        </p:txBody>
      </p:sp>
      <p:pic>
        <p:nvPicPr>
          <p:cNvPr id="5" name="Picture 4" descr="A close up of a scree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1591" y="3009729"/>
            <a:ext cx="4063625" cy="2257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500"/>
    </mc:Choice>
    <mc:Fallback>
      <p:transition spd="slow" advTm="106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/>
          <p:cNvSpPr txBox="1"/>
          <p:nvPr/>
        </p:nvSpPr>
        <p:spPr>
          <a:xfrm>
            <a:off x="809242" y="1870563"/>
            <a:ext cx="5309184" cy="4799012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Principles of network applications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Socket programming with UDP and TCP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Application architectures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and HTTP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Domain Name System DNS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E-mail, SMTP, POP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IMAP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1955" marR="0" lvl="0" indent="-401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01831" y="2356294"/>
            <a:ext cx="18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2.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2.4</a:t>
            </a:r>
            <a:endParaRPr kumimoji="0" lang="en-GB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4" descr="ooko: Comparing prices for Computer Networking: A Top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88" y="298774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47"/>
    </mc:Choice>
    <mc:Fallback>
      <p:transition spd="slow" advTm="275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Gill Sans MT" panose="020B0502020104020203" charset="0"/>
              </a:rPr>
              <a:t>Naming as Basic Principle</a:t>
            </a:r>
            <a:endParaRPr lang="en-GB" dirty="0">
              <a:ea typeface="Gill Sans MT" panose="020B05020201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137"/>
    </mc:Choice>
    <mc:Fallback>
      <p:transition advClick="0" advTm="91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49808" y="1243613"/>
            <a:ext cx="10515600" cy="528058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/>
              <a:t>Names &amp; Addresses</a:t>
            </a:r>
            <a:endParaRPr lang="en-GB" altLang="zh-CN" sz="3200" dirty="0"/>
          </a:p>
          <a:p>
            <a:pPr marL="828675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call someone, you need to ask for his/her phone number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5400" lvl="4" indent="-381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cannot just dial “L I B A I”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675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mail someone, you need to get their address</a:t>
            </a:r>
            <a:endParaRPr lang="en-GB" altLang="zh-CN" sz="3200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/>
              <a:t>How does naming and </a:t>
            </a:r>
            <a:r>
              <a:rPr lang="en-US" altLang="zh-CN" sz="3200" dirty="0"/>
              <a:t>a</a:t>
            </a:r>
            <a:r>
              <a:rPr lang="en-GB" altLang="zh-CN" sz="3200" dirty="0" err="1"/>
              <a:t>ddressing</a:t>
            </a:r>
            <a:r>
              <a:rPr lang="en-GB" altLang="zh-CN" sz="3200" dirty="0"/>
              <a:t> work in the Internet?</a:t>
            </a:r>
            <a:endParaRPr lang="en-GB" altLang="zh-CN" sz="3200" dirty="0"/>
          </a:p>
          <a:p>
            <a:pPr marL="828675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need to reach Google, you need their IP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5400" lvl="4" indent="-381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anyone know Google’s IP?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675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5400" lvl="4" indent="-381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can’t remember IP addresses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5400" lvl="4" indent="-381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human readable names that map to IP </a:t>
            </a:r>
            <a:r>
              <a:rPr lang="en-GB" altLang="zh-CN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addressess</a:t>
            </a:r>
            <a:endParaRPr lang="en-GB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260648"/>
            <a:ext cx="11521280" cy="800056"/>
          </a:xfrm>
        </p:spPr>
        <p:txBody>
          <a:bodyPr/>
          <a:lstStyle/>
          <a:p>
            <a:r>
              <a:rPr lang="en-GB" dirty="0"/>
              <a:t>Naming &amp; Addressing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500"/>
    </mc:Choice>
    <mc:Fallback>
      <p:transition spd="slow" advTm="95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335360" y="1005841"/>
            <a:ext cx="11521280" cy="573781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2800" dirty="0"/>
              <a:t>IP Addresses, e.g. 148.88.2.80 (more details discussed in later lecture)</a:t>
            </a:r>
            <a:endParaRPr lang="en-GB" altLang="zh-CN" sz="2800" dirty="0"/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bytes (IPv4), have a rigid hierarchical structure, each period separates one of the bytes expressed in decimal notation from 0 to 255</a:t>
            </a:r>
            <a:endParaRPr lang="en-GB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usable labels for machines</a:t>
            </a:r>
            <a:endParaRPr lang="en-GB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 to structure of the network</a:t>
            </a:r>
            <a:endParaRPr lang="en-GB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2800" dirty="0"/>
              <a:t>Hostnames, e.g. www.lancaster.ac.uk</a:t>
            </a:r>
            <a:endParaRPr lang="en-GB" altLang="zh-CN" sz="2800" dirty="0"/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usable labels for machines</a:t>
            </a:r>
            <a:endParaRPr lang="en-GB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 to organizational structure</a:t>
            </a:r>
            <a:endParaRPr lang="en-GB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2800" dirty="0"/>
              <a:t>How do you map from one to the other?</a:t>
            </a:r>
            <a:endParaRPr lang="en-GB" altLang="zh-CN" sz="2800" dirty="0"/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Name System (DNS)</a:t>
            </a:r>
            <a:endParaRPr lang="en-GB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8040" lvl="2" indent="-381000" algn="l">
              <a:lnSpc>
                <a:spcPct val="100000"/>
              </a:lnSpc>
              <a:buClr>
                <a:srgbClr val="0000A3"/>
              </a:buClr>
              <a:buFont typeface="Wingdings" panose="05000000000000000000" pitchFamily="2" charset="2"/>
              <a:buChar char="§"/>
            </a:pP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Analogy to DNS: </a:t>
            </a:r>
            <a:r>
              <a:rPr lang="en-GB" altLang="zh-CN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book </a:t>
            </a:r>
            <a:r>
              <a:rPr lang="en-GB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Internet by </a:t>
            </a:r>
            <a:r>
              <a:rPr lang="en-GB" altLang="zh-CN" sz="2400" dirty="0">
                <a:latin typeface="+mn-lt"/>
              </a:rPr>
              <a:t>translating human-friendly computer hostnames into IP addresses</a:t>
            </a:r>
            <a:endParaRPr lang="en-GB" altLang="zh-CN" sz="2400" dirty="0">
              <a:latin typeface="+mn-lt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260648"/>
            <a:ext cx="11521280" cy="598888"/>
          </a:xfrm>
        </p:spPr>
        <p:txBody>
          <a:bodyPr>
            <a:normAutofit fontScale="90000"/>
          </a:bodyPr>
          <a:lstStyle/>
          <a:p>
            <a:r>
              <a:rPr lang="en-GB" dirty="0"/>
              <a:t>Internet Names &amp; Addresses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000"/>
    </mc:Choice>
    <mc:Fallback>
      <p:transition spd="slow" advTm="8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335360" y="1316765"/>
            <a:ext cx="11314096" cy="528058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GB" altLang="zh-CN" sz="3200" dirty="0"/>
              <a:t>DNS, all mappings were in hosts.txt</a:t>
            </a:r>
            <a:endParaRPr lang="en-GB" altLang="zh-CN" sz="3200" dirty="0"/>
          </a:p>
          <a:p>
            <a:pPr marL="82804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altLang="zh-CN" sz="3200" dirty="0"/>
              <a:t>/etc/hosts on Linux</a:t>
            </a:r>
            <a:endParaRPr lang="en-GB" altLang="zh-CN" sz="3200" dirty="0"/>
          </a:p>
          <a:p>
            <a:pPr marL="82804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altLang="zh-CN" sz="3200" dirty="0"/>
              <a:t>C:\Windows\System32\drivers\etc\hosts on Windows</a:t>
            </a:r>
            <a:endParaRPr lang="en-GB" altLang="zh-CN" sz="32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/>
              <a:t>Process</a:t>
            </a:r>
            <a:endParaRPr lang="en-GB" altLang="zh-CN" sz="3200" dirty="0"/>
          </a:p>
          <a:p>
            <a:pPr marL="82804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Maintained manually, centralized</a:t>
            </a:r>
            <a:endParaRPr lang="en-GB" altLang="zh-CN" sz="2800" dirty="0">
              <a:latin typeface="+mn-lt"/>
            </a:endParaRPr>
          </a:p>
          <a:p>
            <a:pPr marL="828040" indent="-3429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Changes were submitted to Stanford Research Institute (SRI) via email</a:t>
            </a:r>
            <a:endParaRPr lang="en-GB" altLang="zh-CN" sz="2800" dirty="0">
              <a:latin typeface="+mn-lt"/>
            </a:endParaRPr>
          </a:p>
          <a:p>
            <a:pPr marL="828040" indent="-3429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Machines periodically retrieve new copies of hosts.txt via a FTP server</a:t>
            </a:r>
            <a:endParaRPr lang="en-GB" altLang="zh-CN" sz="2800" dirty="0">
              <a:latin typeface="+mn-lt"/>
            </a:endParaRPr>
          </a:p>
          <a:p>
            <a:pPr marL="828040" indent="-3429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Any name was allowed</a:t>
            </a:r>
            <a:endParaRPr lang="en-GB" altLang="zh-CN" sz="2800" dirty="0">
              <a:latin typeface="+mn-lt"/>
            </a:endParaRPr>
          </a:p>
          <a:p>
            <a:pPr marL="1971040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altLang="zh-CN" sz="2800" dirty="0" err="1">
                <a:latin typeface="+mn-lt"/>
              </a:rPr>
              <a:t>matt_server_at_comp_lancs_lol_kthxbye</a:t>
            </a:r>
            <a:r>
              <a:rPr lang="en-GB" altLang="zh-CN" sz="2800" dirty="0">
                <a:latin typeface="+mn-lt"/>
              </a:rPr>
              <a:t> </a:t>
            </a:r>
            <a:endParaRPr lang="en-GB" altLang="zh-CN" sz="28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96056"/>
            <a:ext cx="11521280" cy="864096"/>
          </a:xfrm>
        </p:spPr>
        <p:txBody>
          <a:bodyPr/>
          <a:lstStyle/>
          <a:p>
            <a:r>
              <a:rPr lang="en-GB" dirty="0"/>
              <a:t>History</a:t>
            </a:r>
            <a:endParaRPr lang="en-GB" dirty="0"/>
          </a:p>
        </p:txBody>
      </p:sp>
      <p:sp>
        <p:nvSpPr>
          <p:cNvPr id="4" name="Ink 3"/>
          <p:cNvSpPr/>
          <p:nvPr/>
        </p:nvSpPr>
        <p:spPr bwMode="auto">
          <a:xfrm>
            <a:off x="2113200" y="3075768"/>
            <a:ext cx="5980680" cy="19188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00"/>
    </mc:Choice>
    <mc:Fallback>
      <p:transition spd="slow" advTm="8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237744" y="1353341"/>
            <a:ext cx="11722608" cy="5280587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/>
              <a:t>System administrators had to update hosts file on every machine to include every host their users might access</a:t>
            </a:r>
            <a:endParaRPr lang="en-GB" altLang="zh-CN" sz="3200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altLang="zh-CN" sz="32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Any machine</a:t>
            </a:r>
            <a:r>
              <a:rPr lang="en-GB" altLang="zh-CN" sz="3200" dirty="0">
                <a:latin typeface="+mn-lt"/>
              </a:rPr>
              <a:t> not in hosts file could only be accessed using IP address</a:t>
            </a:r>
            <a:endParaRPr lang="en-GB" altLang="zh-CN" sz="32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altLang="zh-CN" sz="32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altLang="zh-CN" sz="32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If administrators did not update their records on a regular basis, hosts.txt would grow out of date which led to name collisions. For example, ‘www.justexample.com’ produces an answer of both </a:t>
            </a:r>
            <a:r>
              <a:rPr lang="en-GB" altLang="zh-CN" sz="3200" dirty="0"/>
              <a:t>148.88.2.10</a:t>
            </a:r>
            <a:r>
              <a:rPr lang="en-GB" altLang="zh-CN" sz="32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and 148.88.2.141.</a:t>
            </a:r>
            <a:endParaRPr lang="en-GB" altLang="zh-CN" sz="32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Need for Something Better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00"/>
    </mc:Choice>
    <mc:Fallback>
      <p:transition spd="slow" advTm="62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335360" y="1316765"/>
            <a:ext cx="11521280" cy="52805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still find your hosts file in your PC or laptop</a:t>
            </a:r>
            <a:endParaRPr lang="en-GB" altLang="zh-CN" sz="2800" dirty="0"/>
          </a:p>
          <a:p>
            <a:pPr marL="828040" indent="-342900">
              <a:buFont typeface="Wingdings" panose="05000000000000000000" pitchFamily="2" charset="2"/>
              <a:buChar char="§"/>
            </a:pPr>
            <a:r>
              <a:rPr lang="en-GB" altLang="zh-CN" sz="2800" dirty="0"/>
              <a:t>/etc/hosts on Linux</a:t>
            </a:r>
            <a:endParaRPr lang="en-GB" altLang="zh-CN" sz="2800" dirty="0"/>
          </a:p>
          <a:p>
            <a:pPr marL="828040" indent="-342900">
              <a:buFont typeface="Wingdings" panose="05000000000000000000" pitchFamily="2" charset="2"/>
              <a:buChar char="§"/>
            </a:pPr>
            <a:r>
              <a:rPr lang="en-GB" altLang="zh-CN" sz="2800" dirty="0"/>
              <a:t>C:\Windows\System32\drivers\etc\hosts on Windows</a:t>
            </a:r>
            <a:endParaRPr lang="en-GB" altLang="zh-C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zh-CN" sz="2800" dirty="0"/>
              <a:t>You will most likely not find any entries if you open your hosts file</a:t>
            </a:r>
            <a:endParaRPr lang="en-GB" altLang="zh-C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zh-CN" sz="2800" dirty="0"/>
              <a:t>Not used much – not suited to Internet scale</a:t>
            </a:r>
            <a:endParaRPr lang="en-GB" altLang="zh-C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zh-CN" sz="2800" dirty="0"/>
              <a:t>No trigger for updates – when IP addresses are changed</a:t>
            </a:r>
            <a:endParaRPr lang="en-GB" altLang="zh-C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zh-CN" sz="2800" dirty="0"/>
              <a:t>Can be used to block malicious websites</a:t>
            </a:r>
            <a:endParaRPr lang="en-GB" altLang="zh-C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zh-CN" sz="2800" dirty="0"/>
              <a:t>But it is also a popular target for malware which infiltrates the system and can change the file to lead users being directed to dangerous sites</a:t>
            </a:r>
            <a:endParaRPr lang="en-GB" altLang="zh-CN" sz="2800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Hosts Files Today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250"/>
    </mc:Choice>
    <mc:Fallback>
      <p:transition spd="slow" advTm="842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335360" y="932688"/>
            <a:ext cx="11295808" cy="592531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altLang="zh-CN" sz="2800" dirty="0">
                <a:latin typeface="+mn-lt"/>
              </a:rPr>
              <a:t>hosts.txt</a:t>
            </a:r>
            <a:endParaRPr lang="en-GB" altLang="zh-CN" sz="2800" dirty="0">
              <a:latin typeface="+mn-lt"/>
            </a:endParaRPr>
          </a:p>
          <a:p>
            <a:pPr marL="82804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Not scalable </a:t>
            </a:r>
            <a:endParaRPr lang="en-GB" altLang="zh-CN" sz="2800" dirty="0">
              <a:latin typeface="+mn-lt"/>
            </a:endParaRPr>
          </a:p>
          <a:p>
            <a:pPr marL="1080135" lvl="1" indent="-342900" algn="l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zh-CN" sz="2800" dirty="0">
                <a:latin typeface="+mn-lt"/>
              </a:rPr>
              <a:t>need for scalable system</a:t>
            </a:r>
            <a:endParaRPr lang="en-GB" altLang="zh-CN" sz="2800" dirty="0">
              <a:latin typeface="+mn-lt"/>
            </a:endParaRPr>
          </a:p>
          <a:p>
            <a:pPr marL="1080135" lvl="1" indent="-342900" algn="l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zh-CN" sz="2800" dirty="0">
                <a:latin typeface="+mn-lt"/>
              </a:rPr>
              <a:t>Stanford Research Institute (</a:t>
            </a:r>
            <a:r>
              <a:rPr lang="en-GB" altLang="zh-CN" sz="2400" dirty="0">
                <a:latin typeface="+mn-lt"/>
              </a:rPr>
              <a:t>SRI) cannot handle load</a:t>
            </a:r>
            <a:endParaRPr lang="en-GB" altLang="zh-CN" sz="2400" dirty="0">
              <a:latin typeface="+mn-lt"/>
            </a:endParaRPr>
          </a:p>
          <a:p>
            <a:pPr marL="82804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Hard to enforce uniqueness of names </a:t>
            </a:r>
            <a:endParaRPr lang="en-GB" altLang="zh-CN" sz="2800" dirty="0">
              <a:latin typeface="+mn-lt"/>
            </a:endParaRPr>
          </a:p>
          <a:p>
            <a:pPr marL="1080135" indent="-342900" algn="l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zh-CN" sz="2400" dirty="0">
                <a:latin typeface="+mn-lt"/>
              </a:rPr>
              <a:t>need for unique naming system</a:t>
            </a:r>
            <a:endParaRPr lang="en-GB" altLang="zh-CN" sz="2400" dirty="0">
              <a:latin typeface="+mn-lt"/>
            </a:endParaRPr>
          </a:p>
          <a:p>
            <a:pPr marL="1080135" indent="-342900" algn="l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zh-CN" sz="2400" dirty="0">
                <a:latin typeface="+mn-lt"/>
              </a:rPr>
              <a:t>e.g., UCL= University College London= </a:t>
            </a:r>
            <a:r>
              <a:rPr lang="en-GB" altLang="zh-CN" sz="2400" dirty="0" err="1">
                <a:latin typeface="+mn-lt"/>
              </a:rPr>
              <a:t>Université</a:t>
            </a:r>
            <a:r>
              <a:rPr lang="en-GB" altLang="zh-CN" sz="2400" dirty="0">
                <a:latin typeface="+mn-lt"/>
              </a:rPr>
              <a:t> </a:t>
            </a:r>
            <a:r>
              <a:rPr lang="en-GB" altLang="zh-CN" sz="2400" dirty="0" err="1">
                <a:latin typeface="+mn-lt"/>
              </a:rPr>
              <a:t>Catholique</a:t>
            </a:r>
            <a:r>
              <a:rPr lang="en-GB" altLang="zh-CN" sz="2400" dirty="0">
                <a:latin typeface="+mn-lt"/>
              </a:rPr>
              <a:t> de Louvain</a:t>
            </a:r>
            <a:endParaRPr lang="en-GB" altLang="zh-CN" sz="2400" dirty="0">
              <a:latin typeface="+mn-lt"/>
            </a:endParaRPr>
          </a:p>
          <a:p>
            <a:pPr marL="82804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zh-CN" sz="2800" dirty="0">
                <a:latin typeface="+mn-lt"/>
              </a:rPr>
              <a:t>Many machines had inaccurate copies of hosts.txt</a:t>
            </a:r>
            <a:endParaRPr lang="en-GB" altLang="zh-CN" sz="2800" dirty="0">
              <a:latin typeface="+mn-lt"/>
            </a:endParaRPr>
          </a:p>
          <a:p>
            <a:pPr marL="1080135" indent="-342900" algn="l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zh-CN" sz="2400" dirty="0">
                <a:latin typeface="+mn-lt"/>
              </a:rPr>
              <a:t>need for real-time system</a:t>
            </a:r>
            <a:endParaRPr lang="en-GB" altLang="zh-CN" sz="2400" dirty="0">
              <a:latin typeface="+mn-lt"/>
            </a:endParaRPr>
          </a:p>
          <a:p>
            <a:pPr marL="1080135" indent="-342900" algn="l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altLang="zh-CN" sz="2400" dirty="0">
                <a:latin typeface="+mn-lt"/>
              </a:rPr>
              <a:t>hosts.txt was updated periodically</a:t>
            </a:r>
            <a:endParaRPr lang="en-GB" altLang="zh-CN" sz="2400" dirty="0">
              <a:latin typeface="+mn-lt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altLang="zh-CN" sz="2800" dirty="0">
                <a:latin typeface="+mn-lt"/>
              </a:rPr>
              <a:t>Hence, DNS was born</a:t>
            </a:r>
            <a:endParaRPr lang="en-GB" altLang="zh-CN" sz="2800" dirty="0">
              <a:latin typeface="+mn-lt"/>
            </a:endParaRPr>
          </a:p>
          <a:p>
            <a:pPr marL="1038225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zh-CN" sz="2400" dirty="0">
                <a:latin typeface="+mn-lt"/>
              </a:rPr>
              <a:t>Paul Mockapetris released the first version in 1984</a:t>
            </a:r>
            <a:endParaRPr lang="en-GB" altLang="zh-CN" sz="2400" dirty="0">
              <a:latin typeface="+mn-lt"/>
            </a:endParaRPr>
          </a:p>
          <a:p>
            <a:pPr marL="1038225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zh-CN" sz="2400" dirty="0">
                <a:latin typeface="+mn-lt"/>
              </a:rPr>
              <a:t>RFCs 882 and 883, superseded by 1034 and 1035</a:t>
            </a:r>
            <a:endParaRPr lang="en-GB" altLang="zh-CN" sz="2400" dirty="0">
              <a:latin typeface="+mn-lt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68592"/>
            <a:ext cx="11521280" cy="864096"/>
          </a:xfrm>
        </p:spPr>
        <p:txBody>
          <a:bodyPr/>
          <a:lstStyle/>
          <a:p>
            <a:r>
              <a:rPr lang="en-GB" dirty="0"/>
              <a:t>From hosts.txt to DNS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500"/>
    </mc:Choice>
    <mc:Fallback>
      <p:transition spd="slow" advTm="95500"/>
    </mc:Fallback>
  </mc:AlternateContent>
</p:sld>
</file>

<file path=ppt/tags/tag1.xml><?xml version="1.0" encoding="utf-8"?>
<p:tagLst xmlns:p="http://schemas.openxmlformats.org/presentationml/2006/main">
  <p:tag name="TIMING" val="|27.2"/>
</p:tagLst>
</file>

<file path=ppt/tags/tag2.xml><?xml version="1.0" encoding="utf-8"?>
<p:tagLst xmlns:p="http://schemas.openxmlformats.org/presentationml/2006/main">
  <p:tag name="KSO_WPP_MARK_KEY" val="bd2a6e36-f87b-4ae0-b8e9-986893d1fdb3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6911</Words>
  <Application>WPS 演示</Application>
  <PresentationFormat>Widescreen</PresentationFormat>
  <Paragraphs>272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Arial</vt:lpstr>
      <vt:lpstr>Calibri</vt:lpstr>
      <vt:lpstr>Calibri</vt:lpstr>
      <vt:lpstr>MS PGothic</vt:lpstr>
      <vt:lpstr>等线</vt:lpstr>
      <vt:lpstr>Gill Sans MT</vt:lpstr>
      <vt:lpstr>Times New Roman</vt:lpstr>
      <vt:lpstr>Courier New</vt:lpstr>
      <vt:lpstr>ZapfDingbats</vt:lpstr>
      <vt:lpstr>微软雅黑</vt:lpstr>
      <vt:lpstr>Arial Unicode MS</vt:lpstr>
      <vt:lpstr>等线 Light</vt:lpstr>
      <vt:lpstr>1_Office Theme</vt:lpstr>
      <vt:lpstr>CNSCC.203 Computer Networks  Application Layer II: DNS and Email</vt:lpstr>
      <vt:lpstr>Application layer: overview</vt:lpstr>
      <vt:lpstr>Naming as Basic Principle</vt:lpstr>
      <vt:lpstr>Naming &amp; Addressing</vt:lpstr>
      <vt:lpstr>Internet Names &amp; Addresses</vt:lpstr>
      <vt:lpstr>History</vt:lpstr>
      <vt:lpstr>The Need for Something Better</vt:lpstr>
      <vt:lpstr>Hosts Files Today</vt:lpstr>
      <vt:lpstr>From hosts.txt to DNS</vt:lpstr>
      <vt:lpstr>DNS Service Structure</vt:lpstr>
      <vt:lpstr>DNS: Domain Name System</vt:lpstr>
      <vt:lpstr>DNS: Domain Name System</vt:lpstr>
      <vt:lpstr>DNS: a distributed, hierarchical database</vt:lpstr>
      <vt:lpstr>DNS: structure</vt:lpstr>
      <vt:lpstr>Internet Domain Names</vt:lpstr>
      <vt:lpstr>Subdomains</vt:lpstr>
      <vt:lpstr>Fully Qualified Domain Names (FQDN)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Application Layer II: DNS and Email</dc:title>
  <dc:creator>yu wenjuan</dc:creator>
  <cp:lastModifiedBy>.</cp:lastModifiedBy>
  <cp:revision>6</cp:revision>
  <dcterms:created xsi:type="dcterms:W3CDTF">2020-09-25T18:22:00Z</dcterms:created>
  <dcterms:modified xsi:type="dcterms:W3CDTF">2023-02-11T15:12:50Z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B8520ACE485B4DAE873B263BFE867BD1</vt:lpwstr>
  </property>
  <property fmtid="{D5CDD505-2E9C-101B-9397-08002B2CF9AE}" pid="3" name="KSOProductBuildVer">
    <vt:lpwstr>2052-11.1.0.13703</vt:lpwstr>
  </property>
</Properties>
</file>