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1238" r:id="rId4"/>
    <p:sldId id="540" r:id="rId6"/>
    <p:sldId id="1232" r:id="rId7"/>
    <p:sldId id="1233" r:id="rId8"/>
    <p:sldId id="1239" r:id="rId9"/>
    <p:sldId id="1235" r:id="rId10"/>
    <p:sldId id="551" r:id="rId11"/>
    <p:sldId id="552" r:id="rId12"/>
    <p:sldId id="555" r:id="rId13"/>
    <p:sldId id="556" r:id="rId14"/>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2" d="100"/>
          <a:sy n="6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F6CC-158F-420D-A4E2-F1D24E3091F1}"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8AD1-81DE-4159-B32D-00BFC3BE447D}"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p:sp>
      <p:sp>
        <p:nvSpPr>
          <p:cNvPr id="1361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It is important to note that these header lines are </a:t>
            </a:r>
            <a:r>
              <a:rPr lang="en-US" altLang="zh-CN" sz="1200" b="0" i="1" u="none" strike="noStrike" kern="1200" baseline="0" dirty="0">
                <a:solidFill>
                  <a:schemeClr val="tx1"/>
                </a:solidFill>
                <a:latin typeface="Calibri" panose="020F0502020204030204" pitchFamily="34" charset="0"/>
                <a:ea typeface="+mn-ea"/>
                <a:cs typeface="Calibri" panose="020F0502020204030204" pitchFamily="34" charset="0"/>
              </a:rPr>
              <a:t>different </a:t>
            </a:r>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from the SMTP commands we studied in previous slide (even though they contain some common words such as “</a:t>
            </a:r>
            <a:r>
              <a:rPr lang="en-US" altLang="zh-CN" sz="1200" b="0" i="1" u="none" strike="noStrike" kern="1200" baseline="0" dirty="0">
                <a:solidFill>
                  <a:schemeClr val="tx1"/>
                </a:solidFill>
                <a:latin typeface="Calibri" panose="020F0502020204030204" pitchFamily="34" charset="0"/>
                <a:ea typeface="+mn-ea"/>
                <a:cs typeface="Calibri" panose="020F0502020204030204" pitchFamily="34" charset="0"/>
              </a:rPr>
              <a:t>from</a:t>
            </a:r>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 and “</a:t>
            </a:r>
            <a:r>
              <a:rPr lang="en-US" altLang="zh-CN" sz="1200" b="0" i="1" u="none" strike="noStrike" kern="1200" baseline="0" dirty="0">
                <a:solidFill>
                  <a:schemeClr val="tx1"/>
                </a:solidFill>
                <a:latin typeface="Calibri" panose="020F0502020204030204" pitchFamily="34" charset="0"/>
                <a:ea typeface="+mn-ea"/>
                <a:cs typeface="Calibri" panose="020F0502020204030204" pitchFamily="34" charset="0"/>
              </a:rPr>
              <a:t>to</a:t>
            </a:r>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 </a:t>
            </a:r>
            <a:endPar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endParaRPr>
          </a:p>
          <a:p>
            <a:endPar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The commands in that section were part of the SMTP handshaking protocol; the header lines examined in this section are part of the mail message itself</a:t>
            </a:r>
            <a:endPar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endParaRPr>
          </a:p>
          <a:p>
            <a:endParaRPr lang="en-US" altLang="x-none" sz="1200" b="0" i="0" u="none" strike="noStrike" kern="1200" baseline="0" dirty="0">
              <a:solidFill>
                <a:schemeClr val="tx1"/>
              </a:solidFill>
              <a:latin typeface="Calibri" panose="020F0502020204030204" pitchFamily="34" charset="0"/>
              <a:ea typeface="+mn-ea"/>
              <a:cs typeface="Calibri" panose="020F0502020204030204" pitchFamily="34" charset="0"/>
            </a:endParaRPr>
          </a:p>
        </p:txBody>
      </p:sp>
      <p:sp>
        <p:nvSpPr>
          <p:cNvPr id="1361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000">
                <a:solidFill>
                  <a:schemeClr val="tx1"/>
                </a:solidFill>
                <a:latin typeface="Arial" panose="020B0604020202020204" pitchFamily="34" charset="0"/>
                <a:ea typeface="MS PGothic" panose="020B0600070205080204" pitchFamily="34" charset="-128"/>
              </a:defRPr>
            </a:lvl1pPr>
            <a:lvl2pPr marL="742950" indent="-285750" defTabSz="967105">
              <a:defRPr sz="2000">
                <a:solidFill>
                  <a:schemeClr val="tx1"/>
                </a:solidFill>
                <a:latin typeface="Arial" panose="020B0604020202020204" pitchFamily="34" charset="0"/>
                <a:ea typeface="MS PGothic" panose="020B0600070205080204" pitchFamily="34" charset="-128"/>
              </a:defRPr>
            </a:lvl2pPr>
            <a:lvl3pPr marL="1143000" indent="-228600" defTabSz="967105">
              <a:defRPr sz="2000">
                <a:solidFill>
                  <a:schemeClr val="tx1"/>
                </a:solidFill>
                <a:latin typeface="Arial" panose="020B0604020202020204" pitchFamily="34" charset="0"/>
                <a:ea typeface="MS PGothic" panose="020B0600070205080204" pitchFamily="34" charset="-128"/>
              </a:defRPr>
            </a:lvl3pPr>
            <a:lvl4pPr marL="1600200" indent="-228600" defTabSz="967105">
              <a:defRPr sz="2000">
                <a:solidFill>
                  <a:schemeClr val="tx1"/>
                </a:solidFill>
                <a:latin typeface="Arial" panose="020B0604020202020204" pitchFamily="34" charset="0"/>
                <a:ea typeface="MS PGothic" panose="020B0600070205080204" pitchFamily="34" charset="-128"/>
              </a:defRPr>
            </a:lvl4pPr>
            <a:lvl5pPr marL="2057400" indent="-228600" defTabSz="967105">
              <a:defRPr sz="2000">
                <a:solidFill>
                  <a:schemeClr val="tx1"/>
                </a:solidFill>
                <a:latin typeface="Arial" panose="020B0604020202020204" pitchFamily="34" charset="0"/>
                <a:ea typeface="MS PGothic" panose="020B0600070205080204" pitchFamily="34" charset="-128"/>
              </a:defRPr>
            </a:lvl5pPr>
            <a:lvl6pPr marL="25146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r" defTabSz="967105" rtl="0" eaLnBrk="1" fontAlgn="auto" latinLnBrk="0" hangingPunct="1">
              <a:lnSpc>
                <a:spcPct val="100000"/>
              </a:lnSpc>
              <a:spcBef>
                <a:spcPts val="0"/>
              </a:spcBef>
              <a:spcAft>
                <a:spcPts val="0"/>
              </a:spcAft>
              <a:buClrTx/>
              <a:buSzTx/>
              <a:buFontTx/>
              <a:buNone/>
              <a:defRPr/>
            </a:pPr>
            <a:fld id="{8F85241A-1C39-F84D-AFFB-0AD863DE158E}" type="slidenum">
              <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rPr>
            </a:fld>
            <a:endPar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EC8AF62-0413-459D-A055-9BD345497D1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p:sp>
      <p:sp>
        <p:nvSpPr>
          <p:cNvPr id="1259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panose="02020603050405020304" charset="0"/>
              <a:ea typeface="MS PGothic" panose="020B0600070205080204" pitchFamily="34" charset="-128"/>
            </a:endParaRPr>
          </a:p>
        </p:txBody>
      </p:sp>
      <p:sp>
        <p:nvSpPr>
          <p:cNvPr id="1259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000">
                <a:solidFill>
                  <a:schemeClr val="tx1"/>
                </a:solidFill>
                <a:latin typeface="Arial" panose="020B0604020202020204" pitchFamily="34" charset="0"/>
                <a:ea typeface="MS PGothic" panose="020B0600070205080204" pitchFamily="34" charset="-128"/>
              </a:defRPr>
            </a:lvl1pPr>
            <a:lvl2pPr marL="742950" indent="-285750" defTabSz="967105">
              <a:defRPr sz="2000">
                <a:solidFill>
                  <a:schemeClr val="tx1"/>
                </a:solidFill>
                <a:latin typeface="Arial" panose="020B0604020202020204" pitchFamily="34" charset="0"/>
                <a:ea typeface="MS PGothic" panose="020B0600070205080204" pitchFamily="34" charset="-128"/>
              </a:defRPr>
            </a:lvl2pPr>
            <a:lvl3pPr marL="1143000" indent="-228600" defTabSz="967105">
              <a:defRPr sz="2000">
                <a:solidFill>
                  <a:schemeClr val="tx1"/>
                </a:solidFill>
                <a:latin typeface="Arial" panose="020B0604020202020204" pitchFamily="34" charset="0"/>
                <a:ea typeface="MS PGothic" panose="020B0600070205080204" pitchFamily="34" charset="-128"/>
              </a:defRPr>
            </a:lvl3pPr>
            <a:lvl4pPr marL="1600200" indent="-228600" defTabSz="967105">
              <a:defRPr sz="2000">
                <a:solidFill>
                  <a:schemeClr val="tx1"/>
                </a:solidFill>
                <a:latin typeface="Arial" panose="020B0604020202020204" pitchFamily="34" charset="0"/>
                <a:ea typeface="MS PGothic" panose="020B0600070205080204" pitchFamily="34" charset="-128"/>
              </a:defRPr>
            </a:lvl4pPr>
            <a:lvl5pPr marL="2057400" indent="-228600" defTabSz="967105">
              <a:defRPr sz="2000">
                <a:solidFill>
                  <a:schemeClr val="tx1"/>
                </a:solidFill>
                <a:latin typeface="Arial" panose="020B0604020202020204" pitchFamily="34" charset="0"/>
                <a:ea typeface="MS PGothic" panose="020B0600070205080204" pitchFamily="34" charset="-128"/>
              </a:defRPr>
            </a:lvl5pPr>
            <a:lvl6pPr marL="25146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r" defTabSz="967105" rtl="0" eaLnBrk="1" fontAlgn="auto" latinLnBrk="0" hangingPunct="1">
              <a:lnSpc>
                <a:spcPct val="100000"/>
              </a:lnSpc>
              <a:spcBef>
                <a:spcPts val="0"/>
              </a:spcBef>
              <a:spcAft>
                <a:spcPts val="0"/>
              </a:spcAft>
              <a:buClrTx/>
              <a:buSzTx/>
              <a:buFontTx/>
              <a:buNone/>
              <a:defRPr/>
            </a:pPr>
            <a:fld id="{4A275CD4-49E6-264B-9FF2-B3949E449391}" type="slidenum">
              <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rPr>
            </a:fld>
            <a:endPar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p:sp>
      <p:sp>
        <p:nvSpPr>
          <p:cNvPr id="1341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dirty="0">
                <a:latin typeface="Times New Roman" panose="02020603050405020304" charset="0"/>
                <a:ea typeface="MS PGothic" panose="020B0600070205080204" pitchFamily="34" charset="-128"/>
              </a:rPr>
              <a:t>CRLF = \r, \n.</a:t>
            </a:r>
            <a:endParaRPr lang="x-none" altLang="x-none" dirty="0">
              <a:latin typeface="Times New Roman" panose="02020603050405020304" charset="0"/>
              <a:ea typeface="MS PGothic" panose="020B0600070205080204" pitchFamily="34" charset="-128"/>
            </a:endParaRPr>
          </a:p>
        </p:txBody>
      </p:sp>
      <p:sp>
        <p:nvSpPr>
          <p:cNvPr id="13414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000">
                <a:solidFill>
                  <a:schemeClr val="tx1"/>
                </a:solidFill>
                <a:latin typeface="Arial" panose="020B0604020202020204" pitchFamily="34" charset="0"/>
                <a:ea typeface="MS PGothic" panose="020B0600070205080204" pitchFamily="34" charset="-128"/>
              </a:defRPr>
            </a:lvl1pPr>
            <a:lvl2pPr marL="742950" indent="-285750" defTabSz="967105">
              <a:defRPr sz="2000">
                <a:solidFill>
                  <a:schemeClr val="tx1"/>
                </a:solidFill>
                <a:latin typeface="Arial" panose="020B0604020202020204" pitchFamily="34" charset="0"/>
                <a:ea typeface="MS PGothic" panose="020B0600070205080204" pitchFamily="34" charset="-128"/>
              </a:defRPr>
            </a:lvl2pPr>
            <a:lvl3pPr marL="1143000" indent="-228600" defTabSz="967105">
              <a:defRPr sz="2000">
                <a:solidFill>
                  <a:schemeClr val="tx1"/>
                </a:solidFill>
                <a:latin typeface="Arial" panose="020B0604020202020204" pitchFamily="34" charset="0"/>
                <a:ea typeface="MS PGothic" panose="020B0600070205080204" pitchFamily="34" charset="-128"/>
              </a:defRPr>
            </a:lvl3pPr>
            <a:lvl4pPr marL="1600200" indent="-228600" defTabSz="967105">
              <a:defRPr sz="2000">
                <a:solidFill>
                  <a:schemeClr val="tx1"/>
                </a:solidFill>
                <a:latin typeface="Arial" panose="020B0604020202020204" pitchFamily="34" charset="0"/>
                <a:ea typeface="MS PGothic" panose="020B0600070205080204" pitchFamily="34" charset="-128"/>
              </a:defRPr>
            </a:lvl4pPr>
            <a:lvl5pPr marL="2057400" indent="-228600" defTabSz="967105">
              <a:defRPr sz="2000">
                <a:solidFill>
                  <a:schemeClr val="tx1"/>
                </a:solidFill>
                <a:latin typeface="Arial" panose="020B0604020202020204" pitchFamily="34" charset="0"/>
                <a:ea typeface="MS PGothic" panose="020B0600070205080204" pitchFamily="34" charset="-128"/>
              </a:defRPr>
            </a:lvl5pPr>
            <a:lvl6pPr marL="25146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r" defTabSz="967105" rtl="0" eaLnBrk="1" fontAlgn="auto" latinLnBrk="0" hangingPunct="1">
              <a:lnSpc>
                <a:spcPct val="100000"/>
              </a:lnSpc>
              <a:spcBef>
                <a:spcPts val="0"/>
              </a:spcBef>
              <a:spcAft>
                <a:spcPts val="0"/>
              </a:spcAft>
              <a:buClrTx/>
              <a:buSzTx/>
              <a:buFontTx/>
              <a:buNone/>
              <a:defRPr/>
            </a:pPr>
            <a:fld id="{084A412D-CBE0-6E46-BE5F-DE4BD61683AF}" type="slidenum">
              <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rPr>
            </a:fld>
            <a:endPar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p:sp>
      <p:sp>
        <p:nvSpPr>
          <p:cNvPr id="1259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sz="1200" b="0" i="0" u="none" strike="noStrike" kern="1200" baseline="0" dirty="0">
                <a:solidFill>
                  <a:schemeClr val="tx1"/>
                </a:solidFill>
                <a:latin typeface="Calibri" panose="020F0502020204030204" pitchFamily="34" charset="0"/>
                <a:ea typeface="+mn-ea"/>
                <a:cs typeface="Calibri" panose="020F0502020204030204" pitchFamily="34" charset="0"/>
              </a:rPr>
              <a:t>In SMTP, </a:t>
            </a:r>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If the message contains characters that are not 7-bit ASCII (for example, French, German, Japanese, Chinese characters, </a:t>
            </a:r>
            <a:r>
              <a:rPr lang="en-US" altLang="zh-CN" sz="1200" b="0" i="0" u="none" strike="noStrike" kern="1200" baseline="0" dirty="0" err="1">
                <a:solidFill>
                  <a:schemeClr val="tx1"/>
                </a:solidFill>
                <a:latin typeface="Calibri" panose="020F0502020204030204" pitchFamily="34" charset="0"/>
                <a:ea typeface="+mn-ea"/>
                <a:cs typeface="Calibri" panose="020F0502020204030204" pitchFamily="34" charset="0"/>
              </a:rPr>
              <a:t>etc</a:t>
            </a:r>
            <a:r>
              <a:rPr lang="en-US" altLang="zh-CN" sz="1200" b="0" i="0" u="none" strike="noStrike" kern="1200" baseline="0" dirty="0">
                <a:solidFill>
                  <a:schemeClr val="tx1"/>
                </a:solidFill>
                <a:latin typeface="Calibri" panose="020F0502020204030204" pitchFamily="34" charset="0"/>
                <a:ea typeface="+mn-ea"/>
                <a:cs typeface="Calibri" panose="020F0502020204030204" pitchFamily="34" charset="0"/>
              </a:rPr>
              <a:t>) or contains binary data (such as an image file), then the message cannot be directly transmitted using SMTP. In that case, Multipurpose Internet Mail Extension (MIME) can be used to transform non-ASCII data at sender side to 7-bit ASCII data. MIME is a kind of add-on or a supplementary protocol that allows non-ASCII data to be sent through SMTP. (we won’t touch on MIME in this course.)</a:t>
            </a:r>
            <a:endParaRPr lang="x-none" altLang="x-none" dirty="0">
              <a:latin typeface="Times New Roman" panose="02020603050405020304" charset="0"/>
              <a:ea typeface="MS PGothic" panose="020B0600070205080204" pitchFamily="34" charset="-128"/>
            </a:endParaRPr>
          </a:p>
        </p:txBody>
      </p:sp>
      <p:sp>
        <p:nvSpPr>
          <p:cNvPr id="1259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105">
              <a:defRPr sz="2000">
                <a:solidFill>
                  <a:schemeClr val="tx1"/>
                </a:solidFill>
                <a:latin typeface="Arial" panose="020B0604020202020204" pitchFamily="34" charset="0"/>
                <a:ea typeface="MS PGothic" panose="020B0600070205080204" pitchFamily="34" charset="-128"/>
              </a:defRPr>
            </a:lvl1pPr>
            <a:lvl2pPr marL="742950" indent="-285750" defTabSz="967105">
              <a:defRPr sz="2000">
                <a:solidFill>
                  <a:schemeClr val="tx1"/>
                </a:solidFill>
                <a:latin typeface="Arial" panose="020B0604020202020204" pitchFamily="34" charset="0"/>
                <a:ea typeface="MS PGothic" panose="020B0600070205080204" pitchFamily="34" charset="-128"/>
              </a:defRPr>
            </a:lvl2pPr>
            <a:lvl3pPr marL="1143000" indent="-228600" defTabSz="967105">
              <a:defRPr sz="2000">
                <a:solidFill>
                  <a:schemeClr val="tx1"/>
                </a:solidFill>
                <a:latin typeface="Arial" panose="020B0604020202020204" pitchFamily="34" charset="0"/>
                <a:ea typeface="MS PGothic" panose="020B0600070205080204" pitchFamily="34" charset="-128"/>
              </a:defRPr>
            </a:lvl3pPr>
            <a:lvl4pPr marL="1600200" indent="-228600" defTabSz="967105">
              <a:defRPr sz="2000">
                <a:solidFill>
                  <a:schemeClr val="tx1"/>
                </a:solidFill>
                <a:latin typeface="Arial" panose="020B0604020202020204" pitchFamily="34" charset="0"/>
                <a:ea typeface="MS PGothic" panose="020B0600070205080204" pitchFamily="34" charset="-128"/>
              </a:defRPr>
            </a:lvl4pPr>
            <a:lvl5pPr marL="2057400" indent="-228600" defTabSz="967105">
              <a:defRPr sz="2000">
                <a:solidFill>
                  <a:schemeClr val="tx1"/>
                </a:solidFill>
                <a:latin typeface="Arial" panose="020B0604020202020204" pitchFamily="34" charset="0"/>
                <a:ea typeface="MS PGothic" panose="020B0600070205080204" pitchFamily="34" charset="-128"/>
              </a:defRPr>
            </a:lvl5pPr>
            <a:lvl6pPr marL="25146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defTabSz="967105"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r" defTabSz="967105" rtl="0" eaLnBrk="1" fontAlgn="auto" latinLnBrk="0" hangingPunct="1">
              <a:lnSpc>
                <a:spcPct val="100000"/>
              </a:lnSpc>
              <a:spcBef>
                <a:spcPts val="0"/>
              </a:spcBef>
              <a:spcAft>
                <a:spcPts val="0"/>
              </a:spcAft>
              <a:buClrTx/>
              <a:buSzTx/>
              <a:buFontTx/>
              <a:buNone/>
              <a:defRPr/>
            </a:pPr>
            <a:fld id="{4A275CD4-49E6-264B-9FF2-B3949E449391}" type="slidenum">
              <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rPr>
            </a:fld>
            <a:endParaRPr kumimoji="0" lang="en-US" altLang="x-none" sz="1300" b="0" i="0" u="none" strike="noStrike" kern="1200" cap="none" spc="0" normalizeH="0" baseline="0" noProof="0">
              <a:ln>
                <a:noFill/>
              </a:ln>
              <a:solidFill>
                <a:prstClr val="black"/>
              </a:solidFill>
              <a:effectLst/>
              <a:uLnTx/>
              <a:uFillTx/>
              <a:latin typeface="Times New Roman" panose="02020603050405020304" charset="0"/>
              <a:ea typeface="MS PGothic"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lide 9: discussion">
    <p:spTree>
      <p:nvGrpSpPr>
        <p:cNvPr id="1" name=""/>
        <p:cNvGrpSpPr/>
        <p:nvPr/>
      </p:nvGrpSpPr>
      <p:grpSpPr>
        <a:xfrm>
          <a:off x="0" y="0"/>
          <a:ext cx="0" cy="0"/>
          <a:chOff x="0" y="0"/>
          <a:chExt cx="0" cy="0"/>
        </a:xfrm>
      </p:grpSpPr>
      <p:sp>
        <p:nvSpPr>
          <p:cNvPr id="4" name="Title 1"/>
          <p:cNvSpPr>
            <a:spLocks noGrp="1"/>
          </p:cNvSpPr>
          <p:nvPr>
            <p:ph type="ctrTitle"/>
          </p:nvPr>
        </p:nvSpPr>
        <p:spPr>
          <a:xfrm>
            <a:off x="1" y="2732924"/>
            <a:ext cx="12181620" cy="1392152"/>
          </a:xfrm>
          <a:prstGeom prst="rect">
            <a:avLst/>
          </a:prstGeom>
        </p:spPr>
        <p:txBody>
          <a:bodyPr anchor="ctr">
            <a:normAutofit/>
          </a:bodyPr>
          <a:lstStyle>
            <a:lvl1pPr algn="ctr">
              <a:lnSpc>
                <a:spcPct val="80000"/>
              </a:lnSpc>
              <a:defRPr sz="4400" b="1">
                <a:solidFill>
                  <a:srgbClr val="1C1C1C"/>
                </a:solidFill>
                <a:latin typeface="Calibri Light" panose="020F0302020204030204" pitchFamily="34" charset="0"/>
                <a:cs typeface="Calibri Light" panose="020F03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Calibri" panose="020F0502020204030204" pitchFamily="34" charset="0"/>
                <a:cs typeface="Calibri" panose="020F050202020403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normAutofit/>
          </a:bodyPr>
          <a:lstStyle>
            <a:lvl1pPr algn="ctr">
              <a:lnSpc>
                <a:spcPct val="80000"/>
              </a:lnSpc>
              <a:defRPr sz="4400" b="1">
                <a:solidFill>
                  <a:srgbClr val="1C1C1C"/>
                </a:solidFill>
                <a:latin typeface="+mj-lt"/>
                <a:cs typeface="Calibri" panose="020F05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lstStyle>
            <a:lvl1pPr>
              <a:defRPr>
                <a:solidFill>
                  <a:srgbClr val="1C1C1C"/>
                </a:solidFill>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1C1C"/>
                </a:solidFill>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1C1C1C"/>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lgn="ctr">
              <a:defRPr sz="4400">
                <a:solidFill>
                  <a:srgbClr val="1C1C1C"/>
                </a:solidFill>
                <a:latin typeface="+mj-lt"/>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a:solidFill>
                  <a:srgbClr val="1C1C1C"/>
                </a:solidFill>
                <a:latin typeface="+mj-lt"/>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a:solidFill>
                  <a:srgbClr val="1C1C1C"/>
                </a:solidFill>
                <a:latin typeface="+mj-lt"/>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Application layer: overview</a:t>
            </a:r>
            <a:endParaRPr lang="en-US" sz="4400" dirty="0"/>
          </a:p>
        </p:txBody>
      </p:sp>
      <p:sp>
        <p:nvSpPr>
          <p:cNvPr id="10" name="Content Placeholder 3"/>
          <p:cNvSpPr txBox="1"/>
          <p:nvPr/>
        </p:nvSpPr>
        <p:spPr>
          <a:xfrm>
            <a:off x="809242" y="1870563"/>
            <a:ext cx="5309184" cy="4799012"/>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955" marR="0" lvl="0" indent="-401955" algn="l" defTabSz="914400" rtl="0" eaLnBrk="1" fontAlgn="auto" latinLnBrk="0" hangingPunct="1">
              <a:lnSpc>
                <a:spcPct val="90000"/>
              </a:lnSpc>
              <a:spcBef>
                <a:spcPts val="1000"/>
              </a:spcBef>
              <a:spcAft>
                <a:spcPts val="0"/>
              </a:spcAft>
              <a:buClr>
                <a:srgbClr val="BFBFBF"/>
              </a:buClr>
              <a:buSzTx/>
              <a:buFont typeface="Wingdings" panose="05000000000000000000" pitchFamily="2" charset="2"/>
              <a:buChar char="§"/>
              <a:defRPr/>
            </a:pPr>
            <a:r>
              <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rPr>
              <a:t>Principles of network applications</a:t>
            </a:r>
            <a:endPar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BFBFBF"/>
              </a:buClr>
              <a:buSzTx/>
              <a:buFont typeface="Wingdings" panose="05000000000000000000" pitchFamily="2" charset="2"/>
              <a:buChar char="§"/>
              <a:defRPr/>
            </a:pPr>
            <a:r>
              <a:rPr kumimoji="0" lang="en-US" altLang="en-US" sz="3200" b="0" i="0" u="none" strike="noStrike" kern="1200" cap="none" spc="0" normalizeH="0" baseline="0" noProof="0" dirty="0">
                <a:ln>
                  <a:noFill/>
                </a:ln>
                <a:solidFill>
                  <a:srgbClr val="BFBFBF"/>
                </a:solidFill>
                <a:effectLst/>
                <a:uLnTx/>
                <a:uFillTx/>
                <a:latin typeface="Calibri" panose="020F0502020204030204"/>
                <a:ea typeface="MS PGothic" panose="020B0600070205080204" pitchFamily="34" charset="-128"/>
                <a:cs typeface="+mn-cs"/>
              </a:rPr>
              <a:t>Socket programming with UDP and TCP</a:t>
            </a:r>
            <a:endParaRPr kumimoji="0" lang="en-US" altLang="en-US" sz="3200" b="0" i="0" u="none" strike="noStrike" kern="1200" cap="none" spc="0" normalizeH="0" baseline="0" noProof="0" dirty="0">
              <a:ln>
                <a:noFill/>
              </a:ln>
              <a:solidFill>
                <a:srgbClr val="BFBFBF"/>
              </a:solidFill>
              <a:effectLst/>
              <a:uLnTx/>
              <a:uFillTx/>
              <a:latin typeface="Calibri" panose="020F0502020204030204"/>
              <a:ea typeface="MS PGothic" panose="020B0600070205080204" pitchFamily="34" charset="-128"/>
              <a:cs typeface="+mn-cs"/>
            </a:endParaRPr>
          </a:p>
          <a:p>
            <a:pPr marL="401955" marR="0" lvl="0" indent="-401955" algn="l" defTabSz="914400" rtl="0" eaLnBrk="1" fontAlgn="auto" latinLnBrk="0" hangingPunct="1">
              <a:lnSpc>
                <a:spcPct val="90000"/>
              </a:lnSpc>
              <a:spcBef>
                <a:spcPts val="1000"/>
              </a:spcBef>
              <a:spcAft>
                <a:spcPts val="0"/>
              </a:spcAft>
              <a:buClr>
                <a:srgbClr val="BFBFBF"/>
              </a:buClr>
              <a:buSzTx/>
              <a:buFont typeface="Wingdings" panose="05000000000000000000" pitchFamily="2" charset="2"/>
              <a:buChar char="§"/>
              <a:defRPr/>
            </a:pPr>
            <a:r>
              <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rPr>
              <a:t>Application architectures</a:t>
            </a:r>
            <a:endPar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BFBFBF"/>
              </a:buClr>
              <a:buSzTx/>
              <a:buFont typeface="Wingdings" panose="05000000000000000000" pitchFamily="2" charset="2"/>
              <a:buChar char="§"/>
              <a:defRPr/>
            </a:pPr>
            <a:r>
              <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rPr>
              <a:t>Web and HTTP</a:t>
            </a:r>
            <a:endPar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BFBFBF"/>
              </a:buClr>
              <a:buSzTx/>
              <a:buFont typeface="Wingdings" panose="05000000000000000000" pitchFamily="2" charset="2"/>
              <a:buChar char="§"/>
              <a:defRPr/>
            </a:pPr>
            <a:r>
              <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rPr>
              <a:t>The Domain Name System DNS</a:t>
            </a:r>
            <a:endPar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E-mail, SMTP, POP</a:t>
            </a:r>
            <a:r>
              <a:rPr kumimoji="0" lang="en-US" altLang="zh-CN" sz="32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3</a:t>
            </a: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IMAP</a:t>
            </a:r>
            <a:endParaRPr kumimoji="0" lang="en-US" sz="3200" b="0" i="0" u="none" strike="noStrike" kern="1200" cap="none" spc="0" normalizeH="0" baseline="0" noProof="0" dirty="0">
              <a:ln>
                <a:noFill/>
              </a:ln>
              <a:solidFill>
                <a:srgbClr val="BFBFBF"/>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4"/>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8" name="Picture 7" descr="A picture containing photo, person, playing&#10;&#10;Description automatically generated"/>
          <p:cNvPicPr>
            <a:picLocks noChangeAspect="1"/>
          </p:cNvPicPr>
          <p:nvPr/>
        </p:nvPicPr>
        <p:blipFill>
          <a:blip r:embed="rId1"/>
          <a:stretch>
            <a:fillRect/>
          </a:stretch>
        </p:blipFill>
        <p:spPr>
          <a:xfrm>
            <a:off x="7416799" y="1758965"/>
            <a:ext cx="4304058" cy="3923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289"/>
    </mc:Choice>
    <mc:Fallback>
      <p:transition spd="slow" advTm="132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3"/>
          <p:cNvSpPr>
            <a:spLocks noGrp="1" noChangeArrowheads="1"/>
          </p:cNvSpPr>
          <p:nvPr>
            <p:ph type="body" sz="quarter" idx="14"/>
          </p:nvPr>
        </p:nvSpPr>
        <p:spPr>
          <a:xfrm>
            <a:off x="969264" y="1316765"/>
            <a:ext cx="10204704" cy="5280587"/>
          </a:xfrm>
          <a:prstGeom prst="rect">
            <a:avLst/>
          </a:prstGeom>
        </p:spPr>
        <p:txBody>
          <a:bodyPr>
            <a:normAutofit/>
          </a:bodyPr>
          <a:lstStyle/>
          <a:p>
            <a:pPr>
              <a:buFont typeface="Wingdings" panose="05000000000000000000" pitchFamily="2" charset="2"/>
              <a:buNone/>
            </a:pPr>
            <a:endParaRPr lang="en-US" altLang="x-none" sz="2800" dirty="0">
              <a:latin typeface="+mn-lt"/>
              <a:ea typeface="MS PGothic" panose="020B0600070205080204" pitchFamily="34" charset="-128"/>
            </a:endParaRPr>
          </a:p>
          <a:p>
            <a:pPr>
              <a:buFont typeface="Wingdings" panose="05000000000000000000" pitchFamily="2" charset="2"/>
              <a:buNone/>
            </a:pPr>
            <a:r>
              <a:rPr lang="en-US" altLang="x-none" sz="2800" dirty="0">
                <a:latin typeface="+mn-lt"/>
                <a:ea typeface="MS PGothic" panose="020B0600070205080204" pitchFamily="34" charset="-128"/>
              </a:rPr>
              <a:t>Standard for text message format</a:t>
            </a:r>
            <a:endParaRPr lang="en-US" altLang="x-none" sz="2800" dirty="0">
              <a:latin typeface="+mn-lt"/>
              <a:ea typeface="MS PGothic" panose="020B0600070205080204" pitchFamily="34" charset="-128"/>
            </a:endParaRPr>
          </a:p>
          <a:p>
            <a:r>
              <a:rPr lang="en-US" altLang="x-none" sz="2800" b="1" dirty="0">
                <a:latin typeface="+mn-lt"/>
                <a:ea typeface="MS PGothic" panose="020B0600070205080204" pitchFamily="34" charset="-128"/>
              </a:rPr>
              <a:t>Header</a:t>
            </a:r>
            <a:endParaRPr lang="en-US" altLang="x-none" sz="2800" b="1" dirty="0">
              <a:latin typeface="+mn-lt"/>
              <a:ea typeface="MS PGothic" panose="020B0600070205080204" pitchFamily="34" charset="-128"/>
            </a:endParaRPr>
          </a:p>
          <a:p>
            <a:pPr marL="225425" lvl="1" indent="-457200">
              <a:buFont typeface="Wingdings" panose="05000000000000000000" pitchFamily="2" charset="2"/>
              <a:buChar char="§"/>
            </a:pPr>
            <a:r>
              <a:rPr lang="en-US" altLang="x-none" sz="2800" dirty="0">
                <a:solidFill>
                  <a:srgbClr val="000000"/>
                </a:solidFill>
                <a:latin typeface="+mn-lt"/>
                <a:ea typeface="MS PGothic" panose="020B0600070205080204" pitchFamily="34" charset="-128"/>
                <a:cs typeface="Calibri" panose="020F0502020204030204" pitchFamily="34" charset="0"/>
              </a:rPr>
              <a:t>Required multiple lines:</a:t>
            </a:r>
            <a:endParaRPr lang="en-US" altLang="x-none" sz="2800" dirty="0">
              <a:solidFill>
                <a:srgbClr val="000000"/>
              </a:solidFill>
              <a:latin typeface="+mn-lt"/>
              <a:ea typeface="MS PGothic" panose="020B0600070205080204" pitchFamily="34" charset="-128"/>
              <a:cs typeface="Calibri" panose="020F0502020204030204" pitchFamily="34" charset="0"/>
            </a:endParaRPr>
          </a:p>
          <a:p>
            <a:pPr marL="671830" lvl="2" indent="-381000">
              <a:buFont typeface="Wingdings" panose="05000000000000000000" pitchFamily="2" charset="2"/>
              <a:buChar char="§"/>
            </a:pPr>
            <a:r>
              <a:rPr lang="en-US" altLang="x-none" sz="2400" dirty="0">
                <a:solidFill>
                  <a:srgbClr val="000000"/>
                </a:solidFill>
                <a:latin typeface="+mn-lt"/>
                <a:ea typeface="MS PGothic" panose="020B0600070205080204" pitchFamily="34" charset="-128"/>
                <a:cs typeface="Calibri" panose="020F0502020204030204" pitchFamily="34" charset="0"/>
              </a:rPr>
              <a:t>To</a:t>
            </a:r>
            <a:endParaRPr lang="en-US" altLang="x-none" sz="2400" dirty="0">
              <a:solidFill>
                <a:srgbClr val="000000"/>
              </a:solidFill>
              <a:latin typeface="+mn-lt"/>
              <a:ea typeface="MS PGothic" panose="020B0600070205080204" pitchFamily="34" charset="-128"/>
              <a:cs typeface="Calibri" panose="020F0502020204030204" pitchFamily="34" charset="0"/>
            </a:endParaRPr>
          </a:p>
          <a:p>
            <a:pPr marL="671830" lvl="2" indent="-381000">
              <a:buFont typeface="Wingdings" panose="05000000000000000000" pitchFamily="2" charset="2"/>
              <a:buChar char="§"/>
            </a:pPr>
            <a:r>
              <a:rPr lang="en-US" altLang="x-none" sz="2400" dirty="0">
                <a:solidFill>
                  <a:srgbClr val="000000"/>
                </a:solidFill>
                <a:latin typeface="+mn-lt"/>
                <a:ea typeface="MS PGothic" panose="020B0600070205080204" pitchFamily="34" charset="-128"/>
                <a:cs typeface="Calibri" panose="020F0502020204030204" pitchFamily="34" charset="0"/>
              </a:rPr>
              <a:t>From</a:t>
            </a:r>
            <a:endParaRPr lang="en-US" altLang="x-none" sz="2400" dirty="0">
              <a:solidFill>
                <a:srgbClr val="000000"/>
              </a:solidFill>
              <a:latin typeface="+mn-lt"/>
              <a:ea typeface="MS PGothic" panose="020B0600070205080204" pitchFamily="34" charset="-128"/>
              <a:cs typeface="Calibri" panose="020F0502020204030204" pitchFamily="34" charset="0"/>
            </a:endParaRPr>
          </a:p>
          <a:p>
            <a:pPr marL="671830" lvl="2" indent="-381000">
              <a:buFont typeface="Wingdings" panose="05000000000000000000" pitchFamily="2" charset="2"/>
              <a:buChar char="§"/>
            </a:pPr>
            <a:r>
              <a:rPr lang="en-US" altLang="x-none" sz="2400" dirty="0">
                <a:solidFill>
                  <a:srgbClr val="000000"/>
                </a:solidFill>
                <a:latin typeface="+mn-lt"/>
                <a:ea typeface="MS PGothic" panose="020B0600070205080204" pitchFamily="34" charset="-128"/>
                <a:cs typeface="Calibri" panose="020F0502020204030204" pitchFamily="34" charset="0"/>
              </a:rPr>
              <a:t>Subject</a:t>
            </a:r>
            <a:endParaRPr lang="en-US" altLang="x-none" sz="2400" dirty="0">
              <a:solidFill>
                <a:srgbClr val="000000"/>
              </a:solidFill>
              <a:latin typeface="+mn-lt"/>
              <a:ea typeface="MS PGothic" panose="020B0600070205080204" pitchFamily="34" charset="-128"/>
              <a:cs typeface="Calibri" panose="020F0502020204030204" pitchFamily="34" charset="0"/>
            </a:endParaRPr>
          </a:p>
          <a:p>
            <a:r>
              <a:rPr lang="en-US" altLang="x-none" sz="2800" b="1" dirty="0">
                <a:latin typeface="+mn-lt"/>
                <a:ea typeface="MS PGothic" panose="020B0600070205080204" pitchFamily="34" charset="-128"/>
              </a:rPr>
              <a:t>Body</a:t>
            </a:r>
            <a:endParaRPr lang="en-US" altLang="x-none" sz="2800" b="1" dirty="0">
              <a:latin typeface="+mn-lt"/>
              <a:ea typeface="MS PGothic" panose="020B0600070205080204" pitchFamily="34" charset="-128"/>
            </a:endParaRPr>
          </a:p>
          <a:p>
            <a:pPr marL="671830" lvl="2" indent="-381000">
              <a:buFont typeface="Wingdings" panose="05000000000000000000" pitchFamily="2" charset="2"/>
              <a:buChar char="§"/>
            </a:pPr>
            <a:r>
              <a:rPr lang="en-US" altLang="x-none" sz="2400" dirty="0">
                <a:solidFill>
                  <a:srgbClr val="000000"/>
                </a:solidFill>
                <a:latin typeface="+mn-lt"/>
                <a:ea typeface="MS PGothic" panose="020B0600070205080204" pitchFamily="34" charset="-128"/>
                <a:cs typeface="Calibri" panose="020F0502020204030204" pitchFamily="34" charset="0"/>
              </a:rPr>
              <a:t>The </a:t>
            </a:r>
            <a:r>
              <a:rPr lang="en-GB" altLang="x-none" sz="2400" dirty="0">
                <a:solidFill>
                  <a:srgbClr val="000000"/>
                </a:solidFill>
                <a:latin typeface="+mn-lt"/>
                <a:ea typeface="MS PGothic" panose="020B0600070205080204" pitchFamily="34" charset="-128"/>
                <a:cs typeface="Calibri" panose="020F0502020204030204" pitchFamily="34" charset="0"/>
              </a:rPr>
              <a:t>“</a:t>
            </a:r>
            <a:r>
              <a:rPr lang="en-US" altLang="ja-JP" sz="2400" dirty="0">
                <a:solidFill>
                  <a:srgbClr val="000000"/>
                </a:solidFill>
                <a:latin typeface="+mn-lt"/>
                <a:ea typeface="MS PGothic" panose="020B0600070205080204" pitchFamily="34" charset="-128"/>
                <a:cs typeface="Calibri" panose="020F0502020204030204" pitchFamily="34" charset="0"/>
              </a:rPr>
              <a:t>message</a:t>
            </a:r>
            <a:r>
              <a:rPr lang="en-GB" altLang="ja-JP" sz="2400" dirty="0">
                <a:solidFill>
                  <a:srgbClr val="000000"/>
                </a:solidFill>
                <a:latin typeface="+mn-lt"/>
                <a:ea typeface="MS PGothic" panose="020B0600070205080204" pitchFamily="34" charset="-128"/>
                <a:cs typeface="Calibri" panose="020F0502020204030204" pitchFamily="34" charset="0"/>
              </a:rPr>
              <a:t>”</a:t>
            </a:r>
            <a:r>
              <a:rPr lang="en-US" altLang="ja-JP" sz="2400" dirty="0">
                <a:solidFill>
                  <a:srgbClr val="000000"/>
                </a:solidFill>
                <a:latin typeface="+mn-lt"/>
                <a:ea typeface="MS PGothic" panose="020B0600070205080204" pitchFamily="34" charset="-128"/>
                <a:cs typeface="Calibri" panose="020F0502020204030204" pitchFamily="34" charset="0"/>
              </a:rPr>
              <a:t> </a:t>
            </a:r>
            <a:endParaRPr lang="en-US" altLang="ja-JP" sz="2400" dirty="0">
              <a:solidFill>
                <a:srgbClr val="000000"/>
              </a:solidFill>
              <a:latin typeface="+mn-lt"/>
              <a:ea typeface="MS PGothic" panose="020B0600070205080204" pitchFamily="34" charset="-128"/>
              <a:cs typeface="Calibri" panose="020F0502020204030204" pitchFamily="34" charset="0"/>
            </a:endParaRPr>
          </a:p>
          <a:p>
            <a:pPr marL="671830" lvl="2" indent="-381000">
              <a:buFont typeface="Wingdings" panose="05000000000000000000" pitchFamily="2" charset="2"/>
              <a:buChar char="§"/>
            </a:pPr>
            <a:r>
              <a:rPr lang="en-US" altLang="x-none" sz="2400" dirty="0">
                <a:solidFill>
                  <a:srgbClr val="000000"/>
                </a:solidFill>
                <a:latin typeface="+mn-lt"/>
                <a:ea typeface="MS PGothic" panose="020B0600070205080204" pitchFamily="34" charset="-128"/>
                <a:cs typeface="Calibri" panose="020F0502020204030204" pitchFamily="34" charset="0"/>
              </a:rPr>
              <a:t>ASCII characters only</a:t>
            </a:r>
            <a:endParaRPr lang="en-US" altLang="x-none" sz="2400" dirty="0">
              <a:solidFill>
                <a:srgbClr val="000000"/>
              </a:solidFill>
              <a:latin typeface="+mn-lt"/>
              <a:ea typeface="MS PGothic" panose="020B0600070205080204" pitchFamily="34" charset="-128"/>
              <a:cs typeface="Calibri" panose="020F0502020204030204" pitchFamily="34" charset="0"/>
            </a:endParaRPr>
          </a:p>
        </p:txBody>
      </p:sp>
      <p:sp>
        <p:nvSpPr>
          <p:cNvPr id="135171" name="Rectangle 2"/>
          <p:cNvSpPr>
            <a:spLocks noGrp="1" noChangeArrowheads="1"/>
          </p:cNvSpPr>
          <p:nvPr>
            <p:ph type="ctrTitle"/>
          </p:nvPr>
        </p:nvSpPr>
        <p:spPr/>
        <p:txBody>
          <a:bodyPr/>
          <a:lstStyle/>
          <a:p>
            <a:r>
              <a:rPr lang="en-US" altLang="x-none" dirty="0">
                <a:ea typeface="MS PGothic" panose="020B0600070205080204" pitchFamily="34" charset="-128"/>
              </a:rPr>
              <a:t>Mail Message Format [RFC 822]</a:t>
            </a:r>
            <a:endParaRPr lang="en-US" altLang="x-none" dirty="0">
              <a:ea typeface="MS PGothic" panose="020B0600070205080204" pitchFamily="34" charset="-128"/>
            </a:endParaRPr>
          </a:p>
        </p:txBody>
      </p:sp>
      <p:sp>
        <p:nvSpPr>
          <p:cNvPr id="135173" name="Rectangle 5"/>
          <p:cNvSpPr>
            <a:spLocks noChangeArrowheads="1"/>
          </p:cNvSpPr>
          <p:nvPr/>
        </p:nvSpPr>
        <p:spPr bwMode="auto">
          <a:xfrm>
            <a:off x="6502401" y="1892300"/>
            <a:ext cx="2832100" cy="431800"/>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x-none" sz="24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Calibri" panose="020F0502020204030204" pitchFamily="34" charset="0"/>
              </a:rPr>
              <a:t>Header</a:t>
            </a:r>
            <a:endParaRPr kumimoji="0" lang="en-US" altLang="x-none" sz="24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35174" name="Rectangle 7"/>
          <p:cNvSpPr>
            <a:spLocks noChangeArrowheads="1"/>
          </p:cNvSpPr>
          <p:nvPr/>
        </p:nvSpPr>
        <p:spPr bwMode="auto">
          <a:xfrm>
            <a:off x="6502401" y="2705101"/>
            <a:ext cx="2832100" cy="1739900"/>
          </a:xfrm>
          <a:prstGeom prst="rect">
            <a:avLst/>
          </a:prstGeom>
          <a:solidFill>
            <a:schemeClr val="accent2"/>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x-none" sz="24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Calibri" panose="020F0502020204030204" pitchFamily="34" charset="0"/>
              </a:rPr>
              <a:t>Body</a:t>
            </a:r>
            <a:endParaRPr kumimoji="0" lang="en-US" altLang="x-none" sz="24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35175" name="Rectangle 9"/>
          <p:cNvSpPr>
            <a:spLocks noChangeArrowheads="1"/>
          </p:cNvSpPr>
          <p:nvPr/>
        </p:nvSpPr>
        <p:spPr bwMode="auto">
          <a:xfrm>
            <a:off x="6299201" y="1778000"/>
            <a:ext cx="3238500" cy="3073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x-none" altLang="x-none"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35176" name="Line 10"/>
          <p:cNvSpPr>
            <a:spLocks noChangeShapeType="1"/>
          </p:cNvSpPr>
          <p:nvPr/>
        </p:nvSpPr>
        <p:spPr bwMode="auto">
          <a:xfrm flipV="1">
            <a:off x="3503712" y="2159001"/>
            <a:ext cx="2947888" cy="546100"/>
          </a:xfrm>
          <a:prstGeom prst="line">
            <a:avLst/>
          </a:prstGeom>
          <a:noFill/>
          <a:ln w="2540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35177" name="Line 11"/>
          <p:cNvSpPr>
            <a:spLocks noChangeShapeType="1"/>
          </p:cNvSpPr>
          <p:nvPr/>
        </p:nvSpPr>
        <p:spPr bwMode="auto">
          <a:xfrm flipV="1">
            <a:off x="3215680" y="3764957"/>
            <a:ext cx="3286720" cy="749773"/>
          </a:xfrm>
          <a:prstGeom prst="line">
            <a:avLst/>
          </a:prstGeom>
          <a:noFill/>
          <a:ln w="2540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35178" name="Text Box 13"/>
          <p:cNvSpPr txBox="1">
            <a:spLocks noChangeArrowheads="1"/>
          </p:cNvSpPr>
          <p:nvPr/>
        </p:nvSpPr>
        <p:spPr bwMode="auto">
          <a:xfrm>
            <a:off x="9781524" y="2339772"/>
            <a:ext cx="1494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x-none" sz="2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Blank line</a:t>
            </a:r>
            <a:endParaRPr kumimoji="0" lang="en-US" altLang="x-none" sz="2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35179" name="Line 14"/>
          <p:cNvSpPr>
            <a:spLocks noChangeShapeType="1"/>
          </p:cNvSpPr>
          <p:nvPr/>
        </p:nvSpPr>
        <p:spPr bwMode="auto">
          <a:xfrm flipH="1">
            <a:off x="8775700" y="2552700"/>
            <a:ext cx="965200" cy="0"/>
          </a:xfrm>
          <a:prstGeom prst="line">
            <a:avLst/>
          </a:prstGeom>
          <a:noFill/>
          <a:ln w="2540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0500"/>
    </mc:Choice>
    <mc:Fallback>
      <p:transition spd="slow" advTm="405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05840" y="1316765"/>
            <a:ext cx="9784080" cy="5280587"/>
          </a:xfrm>
        </p:spPr>
        <p:txBody>
          <a:bodyPr/>
          <a:lstStyle/>
          <a:p>
            <a:pPr marL="457200" indent="-457200">
              <a:buFont typeface="Wingdings" panose="05000000000000000000" pitchFamily="2" charset="2"/>
              <a:buChar char="q"/>
            </a:pPr>
            <a:r>
              <a:rPr lang="en-GB" sz="2800" dirty="0">
                <a:latin typeface="+mn-lt"/>
                <a:ea typeface="Gill Sans MT" panose="020B0502020104020203" charset="0"/>
              </a:rPr>
              <a:t>Another network application!</a:t>
            </a:r>
            <a:endParaRPr lang="en-GB" sz="2800" dirty="0">
              <a:latin typeface="+mn-lt"/>
              <a:ea typeface="Gill Sans MT" panose="020B0502020104020203" charset="0"/>
              <a:cs typeface="Calibri" panose="020F0502020204030204" pitchFamily="34" charset="0"/>
            </a:endParaRPr>
          </a:p>
          <a:p>
            <a:pPr marL="457200" indent="-457200">
              <a:buFont typeface="Wingdings" panose="05000000000000000000" pitchFamily="2" charset="2"/>
              <a:buChar char="q"/>
            </a:pPr>
            <a:r>
              <a:rPr lang="en-GB" sz="2800" dirty="0">
                <a:latin typeface="+mn-lt"/>
                <a:ea typeface="Gill Sans MT" panose="020B0502020104020203" charset="0"/>
              </a:rPr>
              <a:t>Asynchronous in nature</a:t>
            </a:r>
            <a:endParaRPr lang="en-GB" sz="2800" dirty="0">
              <a:latin typeface="+mn-lt"/>
              <a:ea typeface="Gill Sans MT" panose="020B0502020104020203" charset="0"/>
            </a:endParaRPr>
          </a:p>
          <a:p>
            <a:pPr marL="828675" lvl="2" indent="-381000">
              <a:buFont typeface="Wingdings" panose="05000000000000000000" pitchFamily="2" charset="2"/>
              <a:buChar char="§"/>
            </a:pPr>
            <a:r>
              <a:rPr lang="en-GB" sz="2400" dirty="0">
                <a:solidFill>
                  <a:srgbClr val="000000"/>
                </a:solidFill>
                <a:latin typeface="+mn-lt"/>
                <a:cs typeface="Calibri" panose="020F0502020204030204" pitchFamily="34" charset="0"/>
              </a:rPr>
              <a:t>People can send, receive and read messages at any time</a:t>
            </a:r>
            <a:endParaRPr lang="en-GB" sz="2400" dirty="0">
              <a:solidFill>
                <a:srgbClr val="000000"/>
              </a:solidFill>
              <a:latin typeface="+mn-lt"/>
              <a:cs typeface="Calibri" panose="020F0502020204030204" pitchFamily="34" charset="0"/>
            </a:endParaRPr>
          </a:p>
          <a:p>
            <a:pPr marL="457200" lvl="1" indent="-457200">
              <a:buFont typeface="Wingdings" panose="05000000000000000000" pitchFamily="2" charset="2"/>
              <a:buChar char="q"/>
            </a:pPr>
            <a:r>
              <a:rPr lang="en-GB" sz="2800" dirty="0">
                <a:latin typeface="+mn-lt"/>
                <a:ea typeface="Gill Sans MT" panose="020B0502020104020203" charset="0"/>
              </a:rPr>
              <a:t>Incredibly popular and widely used</a:t>
            </a:r>
            <a:endParaRPr lang="en-GB" sz="2800" dirty="0">
              <a:latin typeface="+mn-lt"/>
              <a:ea typeface="Gill Sans MT" panose="020B0502020104020203" charset="0"/>
            </a:endParaRPr>
          </a:p>
          <a:p>
            <a:pPr marL="0" lvl="1" indent="0">
              <a:buNone/>
            </a:pPr>
            <a:endParaRPr lang="en-GB" sz="2400"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ctrTitle"/>
          </p:nvPr>
        </p:nvSpPr>
        <p:spPr/>
        <p:txBody>
          <a:bodyPr/>
          <a:lstStyle/>
          <a:p>
            <a:r>
              <a:rPr lang="en-GB" dirty="0">
                <a:ea typeface="Gill Sans MT" panose="020B0502020104020203" charset="0"/>
              </a:rPr>
              <a:t>Introduction</a:t>
            </a:r>
            <a:endParaRPr lang="en-GB" dirty="0">
              <a:ea typeface="Gill Sans MT" panose="020B0502020104020203" charset="0"/>
            </a:endParaRPr>
          </a:p>
        </p:txBody>
      </p:sp>
      <p:pic>
        <p:nvPicPr>
          <p:cNvPr id="4" name="Picture 2" descr="The report also highlights two other interesting facts. First, it’s predicted that 246.5 billion emails will be sent each day in 20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4832" y="3286956"/>
            <a:ext cx="8247888" cy="3216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2997"/>
    </mc:Choice>
    <mc:Fallback>
      <p:transition spd="slow" advTm="229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E-mail</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Rectangle 3"/>
          <p:cNvSpPr txBox="1">
            <a:spLocks noChangeArrowheads="1"/>
          </p:cNvSpPr>
          <p:nvPr/>
        </p:nvSpPr>
        <p:spPr>
          <a:xfrm>
            <a:off x="544512" y="1366838"/>
            <a:ext cx="7776528" cy="48768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Three major components: </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user agents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mail servers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communication protocols: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3275" marR="0" lvl="1" indent="-215900" algn="l" defTabSz="914400" rtl="0" eaLnBrk="1" fontAlgn="auto" latinLnBrk="0" hangingPunct="1">
              <a:lnSpc>
                <a:spcPct val="90000"/>
              </a:lnSpc>
              <a:spcBef>
                <a:spcPts val="4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simple mail transfer protocol: SMTP</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3275" marR="0" lvl="1" indent="-215900" algn="l" defTabSz="914400" rtl="0" eaLnBrk="1" fontAlgn="auto" latinLnBrk="0" hangingPunct="1">
              <a:lnSpc>
                <a:spcPct val="90000"/>
              </a:lnSpc>
              <a:spcBef>
                <a:spcPts val="4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post office protocol 3 (POP3)</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3275" marR="0" lvl="1" indent="-215900" algn="l" defTabSz="914400" rtl="0" eaLnBrk="1" fontAlgn="auto" latinLnBrk="0" hangingPunct="1">
              <a:lnSpc>
                <a:spcPct val="90000"/>
              </a:lnSpc>
              <a:spcBef>
                <a:spcPts val="4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Internet mail access protocol (IMAP)</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User Agent</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a.k.a.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mail reader”</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composing, editing, reading mail messages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e.g., Outlook, iPhone mail client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outgoing, incoming messages stored on 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pic>
        <p:nvPicPr>
          <p:cNvPr id="215" name="Picture 2" descr="TCP port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8369" y="1980840"/>
            <a:ext cx="4769119" cy="3297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101097"/>
    </mc:Choice>
    <mc:Fallback>
      <p:transition spd="slow" advTm="1010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E-mail: mail servers</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23" name="Rectangle 280"/>
          <p:cNvSpPr>
            <a:spLocks noChangeArrowheads="1"/>
          </p:cNvSpPr>
          <p:nvPr/>
        </p:nvSpPr>
        <p:spPr bwMode="auto">
          <a:xfrm>
            <a:off x="9629775" y="406072"/>
            <a:ext cx="1828800" cy="9810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24" name="Group 279"/>
          <p:cNvGrpSpPr/>
          <p:nvPr/>
        </p:nvGrpSpPr>
        <p:grpSpPr bwMode="auto">
          <a:xfrm>
            <a:off x="9726613" y="353688"/>
            <a:ext cx="1736725" cy="989013"/>
            <a:chOff x="4458" y="3335"/>
            <a:chExt cx="1094" cy="623"/>
          </a:xfrm>
        </p:grpSpPr>
        <p:sp>
          <p:nvSpPr>
            <p:cNvPr id="225" name="Text Box 263"/>
            <p:cNvSpPr txBox="1">
              <a:spLocks noChangeArrowheads="1"/>
            </p:cNvSpPr>
            <p:nvPr/>
          </p:nvSpPr>
          <p:spPr bwMode="auto">
            <a:xfrm>
              <a:off x="4663" y="3725"/>
              <a:ext cx="8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user mailbox</a:t>
              </a: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26" name="Group 278"/>
            <p:cNvGrpSpPr/>
            <p:nvPr/>
          </p:nvGrpSpPr>
          <p:grpSpPr bwMode="auto">
            <a:xfrm>
              <a:off x="4458" y="3408"/>
              <a:ext cx="450" cy="120"/>
              <a:chOff x="4314" y="3444"/>
              <a:chExt cx="450" cy="120"/>
            </a:xfrm>
          </p:grpSpPr>
          <p:sp>
            <p:nvSpPr>
              <p:cNvPr id="229" name="Rectangle 264"/>
              <p:cNvSpPr>
                <a:spLocks noChangeArrowheads="1"/>
              </p:cNvSpPr>
              <p:nvPr/>
            </p:nvSpPr>
            <p:spPr bwMode="auto">
              <a:xfrm>
                <a:off x="4314" y="3444"/>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0" name="Line 265"/>
              <p:cNvSpPr>
                <a:spLocks noChangeShapeType="1"/>
              </p:cNvSpPr>
              <p:nvPr/>
            </p:nvSpPr>
            <p:spPr bwMode="auto">
              <a:xfrm>
                <a:off x="4363"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1" name="Line 266"/>
              <p:cNvSpPr>
                <a:spLocks noChangeShapeType="1"/>
              </p:cNvSpPr>
              <p:nvPr/>
            </p:nvSpPr>
            <p:spPr bwMode="auto">
              <a:xfrm flipH="1">
                <a:off x="4472" y="3471"/>
                <a:ext cx="6"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2" name="Line 267"/>
              <p:cNvSpPr>
                <a:spLocks noChangeShapeType="1"/>
              </p:cNvSpPr>
              <p:nvPr/>
            </p:nvSpPr>
            <p:spPr bwMode="auto">
              <a:xfrm>
                <a:off x="4527" y="347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3" name="Line 268"/>
              <p:cNvSpPr>
                <a:spLocks noChangeShapeType="1"/>
              </p:cNvSpPr>
              <p:nvPr/>
            </p:nvSpPr>
            <p:spPr bwMode="auto">
              <a:xfrm>
                <a:off x="4584"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4" name="Line 269"/>
              <p:cNvSpPr>
                <a:spLocks noChangeShapeType="1"/>
              </p:cNvSpPr>
              <p:nvPr/>
            </p:nvSpPr>
            <p:spPr bwMode="auto">
              <a:xfrm>
                <a:off x="4645"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5" name="Line 270"/>
              <p:cNvSpPr>
                <a:spLocks noChangeShapeType="1"/>
              </p:cNvSpPr>
              <p:nvPr/>
            </p:nvSpPr>
            <p:spPr bwMode="auto">
              <a:xfrm>
                <a:off x="4701"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6" name="Line 271"/>
              <p:cNvSpPr>
                <a:spLocks noChangeShapeType="1"/>
              </p:cNvSpPr>
              <p:nvPr/>
            </p:nvSpPr>
            <p:spPr bwMode="auto">
              <a:xfrm>
                <a:off x="4416"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27" name="Rectangle 272"/>
            <p:cNvSpPr>
              <a:spLocks noChangeArrowheads="1"/>
            </p:cNvSpPr>
            <p:nvPr/>
          </p:nvSpPr>
          <p:spPr bwMode="auto">
            <a:xfrm>
              <a:off x="4472" y="3779"/>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28" name="Text Box 277"/>
            <p:cNvSpPr txBox="1">
              <a:spLocks noChangeArrowheads="1"/>
            </p:cNvSpPr>
            <p:nvPr/>
          </p:nvSpPr>
          <p:spPr bwMode="auto">
            <a:xfrm>
              <a:off x="4514" y="3335"/>
              <a:ext cx="103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outgoing </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message queue</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37" name="Group 454"/>
          <p:cNvGrpSpPr/>
          <p:nvPr/>
        </p:nvGrpSpPr>
        <p:grpSpPr bwMode="auto">
          <a:xfrm>
            <a:off x="7335838" y="1183947"/>
            <a:ext cx="4311650" cy="5118100"/>
            <a:chOff x="2941" y="886"/>
            <a:chExt cx="2716" cy="3224"/>
          </a:xfrm>
        </p:grpSpPr>
        <p:grpSp>
          <p:nvGrpSpPr>
            <p:cNvPr id="238" name="Group 389"/>
            <p:cNvGrpSpPr/>
            <p:nvPr/>
          </p:nvGrpSpPr>
          <p:grpSpPr bwMode="auto">
            <a:xfrm>
              <a:off x="4346" y="1756"/>
              <a:ext cx="301" cy="451"/>
              <a:chOff x="4140" y="429"/>
              <a:chExt cx="1425" cy="2396"/>
            </a:xfrm>
          </p:grpSpPr>
          <p:sp>
            <p:nvSpPr>
              <p:cNvPr id="401" name="Freeform 390"/>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2"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3" name="Freeform 392"/>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4" name="Freeform 393"/>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5" name="Rectangle 394"/>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06" name="Group 395"/>
              <p:cNvGrpSpPr/>
              <p:nvPr/>
            </p:nvGrpSpPr>
            <p:grpSpPr bwMode="auto">
              <a:xfrm>
                <a:off x="4749" y="668"/>
                <a:ext cx="581" cy="145"/>
                <a:chOff x="614" y="2568"/>
                <a:chExt cx="725" cy="139"/>
              </a:xfrm>
            </p:grpSpPr>
            <p:sp>
              <p:nvSpPr>
                <p:cNvPr id="431" name="AutoShape 396"/>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2"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07" name="Rectangle 398"/>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08" name="Group 399"/>
              <p:cNvGrpSpPr/>
              <p:nvPr/>
            </p:nvGrpSpPr>
            <p:grpSpPr bwMode="auto">
              <a:xfrm>
                <a:off x="4747" y="994"/>
                <a:ext cx="581" cy="134"/>
                <a:chOff x="614" y="2568"/>
                <a:chExt cx="725" cy="139"/>
              </a:xfrm>
            </p:grpSpPr>
            <p:sp>
              <p:nvSpPr>
                <p:cNvPr id="429" name="AutoShape 400"/>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0"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09" name="Rectangle 402"/>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0" name="Rectangle 403"/>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11" name="Group 404"/>
              <p:cNvGrpSpPr/>
              <p:nvPr/>
            </p:nvGrpSpPr>
            <p:grpSpPr bwMode="auto">
              <a:xfrm>
                <a:off x="4735" y="1627"/>
                <a:ext cx="582" cy="151"/>
                <a:chOff x="614" y="2568"/>
                <a:chExt cx="725" cy="139"/>
              </a:xfrm>
            </p:grpSpPr>
            <p:sp>
              <p:nvSpPr>
                <p:cNvPr id="427" name="AutoShape 405"/>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8"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12" name="Freeform 407"/>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13" name="Group 408"/>
              <p:cNvGrpSpPr/>
              <p:nvPr/>
            </p:nvGrpSpPr>
            <p:grpSpPr bwMode="auto">
              <a:xfrm>
                <a:off x="4739" y="1327"/>
                <a:ext cx="582" cy="139"/>
                <a:chOff x="614" y="2568"/>
                <a:chExt cx="725" cy="139"/>
              </a:xfrm>
            </p:grpSpPr>
            <p:sp>
              <p:nvSpPr>
                <p:cNvPr id="425" name="AutoShape 409"/>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6"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14"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5" name="Freeform 412"/>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6" name="Freeform 413"/>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7" name="Oval 414"/>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8" name="Freeform 415"/>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9"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0" name="AutoShape 417"/>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1" name="Oval 418"/>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2" name="Oval 419"/>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423" name="Oval 420"/>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4" name="Rectangle 421"/>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39" name="Group 356"/>
            <p:cNvGrpSpPr/>
            <p:nvPr/>
          </p:nvGrpSpPr>
          <p:grpSpPr bwMode="auto">
            <a:xfrm>
              <a:off x="3091" y="2634"/>
              <a:ext cx="301" cy="451"/>
              <a:chOff x="4140" y="429"/>
              <a:chExt cx="1425" cy="2396"/>
            </a:xfrm>
          </p:grpSpPr>
          <p:sp>
            <p:nvSpPr>
              <p:cNvPr id="369" name="Freeform 357"/>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0"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1" name="Freeform 359"/>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2" name="Freeform 360"/>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3" name="Rectangle 361"/>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4" name="Group 362"/>
              <p:cNvGrpSpPr/>
              <p:nvPr/>
            </p:nvGrpSpPr>
            <p:grpSpPr bwMode="auto">
              <a:xfrm>
                <a:off x="4749" y="668"/>
                <a:ext cx="581" cy="145"/>
                <a:chOff x="614" y="2568"/>
                <a:chExt cx="725" cy="139"/>
              </a:xfrm>
            </p:grpSpPr>
            <p:sp>
              <p:nvSpPr>
                <p:cNvPr id="399" name="AutoShape 363"/>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0"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75" name="Rectangle 365"/>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6" name="Group 366"/>
              <p:cNvGrpSpPr/>
              <p:nvPr/>
            </p:nvGrpSpPr>
            <p:grpSpPr bwMode="auto">
              <a:xfrm>
                <a:off x="4747" y="994"/>
                <a:ext cx="581" cy="134"/>
                <a:chOff x="614" y="2568"/>
                <a:chExt cx="725" cy="139"/>
              </a:xfrm>
            </p:grpSpPr>
            <p:sp>
              <p:nvSpPr>
                <p:cNvPr id="397" name="AutoShape 367"/>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8"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77" name="Rectangle 369"/>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8" name="Rectangle 370"/>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9" name="Group 371"/>
              <p:cNvGrpSpPr/>
              <p:nvPr/>
            </p:nvGrpSpPr>
            <p:grpSpPr bwMode="auto">
              <a:xfrm>
                <a:off x="4735" y="1627"/>
                <a:ext cx="582" cy="151"/>
                <a:chOff x="614" y="2568"/>
                <a:chExt cx="725" cy="139"/>
              </a:xfrm>
            </p:grpSpPr>
            <p:sp>
              <p:nvSpPr>
                <p:cNvPr id="395" name="AutoShape 372"/>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6"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80" name="Freeform 374"/>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81" name="Group 375"/>
              <p:cNvGrpSpPr/>
              <p:nvPr/>
            </p:nvGrpSpPr>
            <p:grpSpPr bwMode="auto">
              <a:xfrm>
                <a:off x="4739" y="1327"/>
                <a:ext cx="582" cy="139"/>
                <a:chOff x="614" y="2568"/>
                <a:chExt cx="725" cy="139"/>
              </a:xfrm>
            </p:grpSpPr>
            <p:sp>
              <p:nvSpPr>
                <p:cNvPr id="393" name="AutoShape 376"/>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4"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82"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3" name="Freeform 379"/>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4" name="Freeform 380"/>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5" name="Oval 381"/>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6" name="Freeform 382"/>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7"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8" name="AutoShape 384"/>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9" name="Oval 385"/>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0" name="Oval 386"/>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391" name="Oval 387"/>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2" name="Rectangle 388"/>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0" name="Group 320"/>
            <p:cNvGrpSpPr/>
            <p:nvPr/>
          </p:nvGrpSpPr>
          <p:grpSpPr bwMode="auto">
            <a:xfrm>
              <a:off x="3105" y="1159"/>
              <a:ext cx="301" cy="451"/>
              <a:chOff x="4140" y="429"/>
              <a:chExt cx="1425" cy="2396"/>
            </a:xfrm>
          </p:grpSpPr>
          <p:sp>
            <p:nvSpPr>
              <p:cNvPr id="337" name="Freeform 32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8"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9" name="Freeform 32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0" name="Freeform 32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1" name="Rectangle 325"/>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2" name="Group 326"/>
              <p:cNvGrpSpPr/>
              <p:nvPr/>
            </p:nvGrpSpPr>
            <p:grpSpPr bwMode="auto">
              <a:xfrm>
                <a:off x="4749" y="668"/>
                <a:ext cx="581" cy="145"/>
                <a:chOff x="614" y="2568"/>
                <a:chExt cx="725" cy="139"/>
              </a:xfrm>
            </p:grpSpPr>
            <p:sp>
              <p:nvSpPr>
                <p:cNvPr id="367" name="AutoShape 327"/>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8"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3" name="Rectangle 329"/>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4" name="Group 330"/>
              <p:cNvGrpSpPr/>
              <p:nvPr/>
            </p:nvGrpSpPr>
            <p:grpSpPr bwMode="auto">
              <a:xfrm>
                <a:off x="4747" y="994"/>
                <a:ext cx="581" cy="134"/>
                <a:chOff x="614" y="2568"/>
                <a:chExt cx="725" cy="139"/>
              </a:xfrm>
            </p:grpSpPr>
            <p:sp>
              <p:nvSpPr>
                <p:cNvPr id="365" name="AutoShape 331"/>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6"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5" name="Rectangle 333"/>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6" name="Rectangle 334"/>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7" name="Group 335"/>
              <p:cNvGrpSpPr/>
              <p:nvPr/>
            </p:nvGrpSpPr>
            <p:grpSpPr bwMode="auto">
              <a:xfrm>
                <a:off x="4735" y="1627"/>
                <a:ext cx="582" cy="151"/>
                <a:chOff x="614" y="2568"/>
                <a:chExt cx="725" cy="139"/>
              </a:xfrm>
            </p:grpSpPr>
            <p:sp>
              <p:nvSpPr>
                <p:cNvPr id="363" name="AutoShape 336"/>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4"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8" name="Freeform 33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9" name="Group 339"/>
              <p:cNvGrpSpPr/>
              <p:nvPr/>
            </p:nvGrpSpPr>
            <p:grpSpPr bwMode="auto">
              <a:xfrm>
                <a:off x="4739" y="1327"/>
                <a:ext cx="582" cy="139"/>
                <a:chOff x="614" y="2568"/>
                <a:chExt cx="725" cy="139"/>
              </a:xfrm>
            </p:grpSpPr>
            <p:sp>
              <p:nvSpPr>
                <p:cNvPr id="361" name="AutoShape 340"/>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2"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50"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1" name="Freeform 34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2" name="Freeform 34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3" name="Oval 345"/>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4" name="Freeform 34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5"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6" name="AutoShape 348"/>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7" name="Oval 349"/>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8" name="Oval 350"/>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359" name="Oval 351"/>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0" name="Rectangle 352"/>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41"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42" name="Group 19"/>
            <p:cNvGrpSpPr/>
            <p:nvPr/>
          </p:nvGrpSpPr>
          <p:grpSpPr bwMode="auto">
            <a:xfrm>
              <a:off x="4466" y="1881"/>
              <a:ext cx="510" cy="661"/>
              <a:chOff x="4296" y="2627"/>
              <a:chExt cx="510" cy="661"/>
            </a:xfrm>
          </p:grpSpPr>
          <p:sp>
            <p:nvSpPr>
              <p:cNvPr id="322" name="Rectangle 20"/>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3" name="Text Box 21"/>
              <p:cNvSpPr txBox="1">
                <a:spLocks noChangeArrowheads="1"/>
              </p:cNvSpPr>
              <p:nvPr/>
            </p:nvSpPr>
            <p:spPr bwMode="auto">
              <a:xfrm>
                <a:off x="4298" y="2627"/>
                <a:ext cx="4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4" name="Rectangle 22"/>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5" name="Line 23"/>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6" name="Line 24"/>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7" name="Line 25"/>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8" name="Line 26"/>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9" name="Line 27"/>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0" name="Line 28"/>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1" name="Line 29"/>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2" name="Rectangle 30"/>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3" name="Rectangle 31"/>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4" name="Rectangle 32"/>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5" name="Rectangle 33"/>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6" name="Rectangle 34"/>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3" name="Group 60"/>
            <p:cNvGrpSpPr/>
            <p:nvPr/>
          </p:nvGrpSpPr>
          <p:grpSpPr bwMode="auto">
            <a:xfrm>
              <a:off x="3206" y="2763"/>
              <a:ext cx="510" cy="661"/>
              <a:chOff x="4296" y="2627"/>
              <a:chExt cx="510" cy="661"/>
            </a:xfrm>
          </p:grpSpPr>
          <p:sp>
            <p:nvSpPr>
              <p:cNvPr id="307" name="Rectangle 61"/>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8" name="Text Box 62"/>
              <p:cNvSpPr txBox="1">
                <a:spLocks noChangeArrowheads="1"/>
              </p:cNvSpPr>
              <p:nvPr/>
            </p:nvSpPr>
            <p:spPr bwMode="auto">
              <a:xfrm>
                <a:off x="4298" y="2627"/>
                <a:ext cx="4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9" name="Rectangle 63"/>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0" name="Line 64"/>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1" name="Line 65"/>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2" name="Line 66"/>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3" name="Line 67"/>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4" name="Line 68"/>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5" name="Line 69"/>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6" name="Line 70"/>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7" name="Rectangle 71"/>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8" name="Rectangle 72"/>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9" name="Rectangle 73"/>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0" name="Rectangle 74"/>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1" name="Rectangle 75"/>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4" name="Group 96"/>
            <p:cNvGrpSpPr/>
            <p:nvPr/>
          </p:nvGrpSpPr>
          <p:grpSpPr bwMode="auto">
            <a:xfrm>
              <a:off x="3206" y="1347"/>
              <a:ext cx="510" cy="661"/>
              <a:chOff x="4296" y="2627"/>
              <a:chExt cx="510" cy="661"/>
            </a:xfrm>
          </p:grpSpPr>
          <p:sp>
            <p:nvSpPr>
              <p:cNvPr id="292" name="Rectangle 97"/>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3" name="Text Box 98"/>
              <p:cNvSpPr txBox="1">
                <a:spLocks noChangeArrowheads="1"/>
              </p:cNvSpPr>
              <p:nvPr/>
            </p:nvSpPr>
            <p:spPr bwMode="auto">
              <a:xfrm>
                <a:off x="4298" y="2627"/>
                <a:ext cx="4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4" name="Rectangle 99"/>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5" name="Line 100"/>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6" name="Line 101"/>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7" name="Line 102"/>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8" name="Line 103"/>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9" name="Line 104"/>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0" name="Line 105"/>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1" name="Line 106"/>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2" name="Rectangle 107"/>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3" name="Rectangle 108"/>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4" name="Rectangle 109"/>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5" name="Rectangle 110"/>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6" name="Rectangle 111"/>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45"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46"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47" name="Group 119"/>
            <p:cNvGrpSpPr/>
            <p:nvPr/>
          </p:nvGrpSpPr>
          <p:grpSpPr bwMode="auto">
            <a:xfrm>
              <a:off x="3799" y="2535"/>
              <a:ext cx="641" cy="330"/>
              <a:chOff x="3749" y="2537"/>
              <a:chExt cx="641" cy="330"/>
            </a:xfrm>
          </p:grpSpPr>
          <p:sp>
            <p:nvSpPr>
              <p:cNvPr id="290" name="Rectangle 120"/>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1" name="Text Box 121"/>
              <p:cNvSpPr txBox="1">
                <a:spLocks noChangeArrowheads="1"/>
              </p:cNvSpPr>
              <p:nvPr/>
            </p:nvSpPr>
            <p:spPr bwMode="auto">
              <a:xfrm>
                <a:off x="3749" y="2537"/>
                <a:ext cx="64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48" name="Group 122"/>
            <p:cNvGrpSpPr/>
            <p:nvPr/>
          </p:nvGrpSpPr>
          <p:grpSpPr bwMode="auto">
            <a:xfrm>
              <a:off x="3775" y="1743"/>
              <a:ext cx="641" cy="330"/>
              <a:chOff x="3749" y="2537"/>
              <a:chExt cx="641" cy="330"/>
            </a:xfrm>
          </p:grpSpPr>
          <p:sp>
            <p:nvSpPr>
              <p:cNvPr id="288" name="Rectangle 123"/>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9" name="Text Box 124"/>
              <p:cNvSpPr txBox="1">
                <a:spLocks noChangeArrowheads="1"/>
              </p:cNvSpPr>
              <p:nvPr/>
            </p:nvSpPr>
            <p:spPr bwMode="auto">
              <a:xfrm>
                <a:off x="3749" y="2537"/>
                <a:ext cx="64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49" name="Group 125"/>
            <p:cNvGrpSpPr/>
            <p:nvPr/>
          </p:nvGrpSpPr>
          <p:grpSpPr bwMode="auto">
            <a:xfrm>
              <a:off x="2941" y="2193"/>
              <a:ext cx="641" cy="330"/>
              <a:chOff x="3749" y="2537"/>
              <a:chExt cx="641" cy="330"/>
            </a:xfrm>
          </p:grpSpPr>
          <p:sp>
            <p:nvSpPr>
              <p:cNvPr id="286" name="Rectangle 126"/>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7" name="Text Box 127"/>
              <p:cNvSpPr txBox="1">
                <a:spLocks noChangeArrowheads="1"/>
              </p:cNvSpPr>
              <p:nvPr/>
            </p:nvSpPr>
            <p:spPr bwMode="auto">
              <a:xfrm>
                <a:off x="3749" y="2537"/>
                <a:ext cx="64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8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50" name="Group 423"/>
            <p:cNvGrpSpPr/>
            <p:nvPr/>
          </p:nvGrpSpPr>
          <p:grpSpPr bwMode="auto">
            <a:xfrm>
              <a:off x="3579" y="886"/>
              <a:ext cx="583" cy="664"/>
              <a:chOff x="3566" y="550"/>
              <a:chExt cx="583" cy="664"/>
            </a:xfrm>
          </p:grpSpPr>
          <p:grpSp>
            <p:nvGrpSpPr>
              <p:cNvPr id="281" name="Group 353"/>
              <p:cNvGrpSpPr/>
              <p:nvPr/>
            </p:nvGrpSpPr>
            <p:grpSpPr bwMode="auto">
              <a:xfrm>
                <a:off x="3588" y="692"/>
                <a:ext cx="561" cy="522"/>
                <a:chOff x="-44" y="1473"/>
                <a:chExt cx="981" cy="1105"/>
              </a:xfrm>
            </p:grpSpPr>
            <p:pic>
              <p:nvPicPr>
                <p:cNvPr id="284" name="Picture 35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35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8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3"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1" name="Group 424"/>
            <p:cNvGrpSpPr/>
            <p:nvPr/>
          </p:nvGrpSpPr>
          <p:grpSpPr bwMode="auto">
            <a:xfrm>
              <a:off x="4862" y="1400"/>
              <a:ext cx="583" cy="664"/>
              <a:chOff x="3566" y="550"/>
              <a:chExt cx="583" cy="664"/>
            </a:xfrm>
          </p:grpSpPr>
          <p:grpSp>
            <p:nvGrpSpPr>
              <p:cNvPr id="276" name="Group 425"/>
              <p:cNvGrpSpPr/>
              <p:nvPr/>
            </p:nvGrpSpPr>
            <p:grpSpPr bwMode="auto">
              <a:xfrm>
                <a:off x="3588" y="692"/>
                <a:ext cx="561" cy="522"/>
                <a:chOff x="-44" y="1473"/>
                <a:chExt cx="981" cy="1105"/>
              </a:xfrm>
            </p:grpSpPr>
            <p:pic>
              <p:nvPicPr>
                <p:cNvPr id="279" name="Picture 4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Freeform 427"/>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7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78"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2" name="Group 430"/>
            <p:cNvGrpSpPr/>
            <p:nvPr/>
          </p:nvGrpSpPr>
          <p:grpSpPr bwMode="auto">
            <a:xfrm>
              <a:off x="5074" y="1880"/>
              <a:ext cx="583" cy="664"/>
              <a:chOff x="3566" y="550"/>
              <a:chExt cx="583" cy="664"/>
            </a:xfrm>
          </p:grpSpPr>
          <p:grpSp>
            <p:nvGrpSpPr>
              <p:cNvPr id="271" name="Group 431"/>
              <p:cNvGrpSpPr/>
              <p:nvPr/>
            </p:nvGrpSpPr>
            <p:grpSpPr bwMode="auto">
              <a:xfrm>
                <a:off x="3588" y="692"/>
                <a:ext cx="561" cy="522"/>
                <a:chOff x="-44" y="1473"/>
                <a:chExt cx="981" cy="1105"/>
              </a:xfrm>
            </p:grpSpPr>
            <p:pic>
              <p:nvPicPr>
                <p:cNvPr id="274" name="Picture 43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 name="Freeform 433"/>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7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73"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3" name="Group 436"/>
            <p:cNvGrpSpPr/>
            <p:nvPr/>
          </p:nvGrpSpPr>
          <p:grpSpPr bwMode="auto">
            <a:xfrm>
              <a:off x="4991" y="2540"/>
              <a:ext cx="583" cy="664"/>
              <a:chOff x="3566" y="550"/>
              <a:chExt cx="583" cy="664"/>
            </a:xfrm>
          </p:grpSpPr>
          <p:grpSp>
            <p:nvGrpSpPr>
              <p:cNvPr id="266" name="Group 437"/>
              <p:cNvGrpSpPr/>
              <p:nvPr/>
            </p:nvGrpSpPr>
            <p:grpSpPr bwMode="auto">
              <a:xfrm>
                <a:off x="3588" y="692"/>
                <a:ext cx="561" cy="522"/>
                <a:chOff x="-44" y="1473"/>
                <a:chExt cx="981" cy="1105"/>
              </a:xfrm>
            </p:grpSpPr>
            <p:pic>
              <p:nvPicPr>
                <p:cNvPr id="269" name="Picture 43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 name="Freeform 439"/>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6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68"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4" name="Group 442"/>
            <p:cNvGrpSpPr/>
            <p:nvPr/>
          </p:nvGrpSpPr>
          <p:grpSpPr bwMode="auto">
            <a:xfrm>
              <a:off x="3346" y="3446"/>
              <a:ext cx="583" cy="664"/>
              <a:chOff x="3566" y="550"/>
              <a:chExt cx="583" cy="664"/>
            </a:xfrm>
          </p:grpSpPr>
          <p:grpSp>
            <p:nvGrpSpPr>
              <p:cNvPr id="261" name="Group 443"/>
              <p:cNvGrpSpPr/>
              <p:nvPr/>
            </p:nvGrpSpPr>
            <p:grpSpPr bwMode="auto">
              <a:xfrm>
                <a:off x="3588" y="692"/>
                <a:ext cx="561" cy="522"/>
                <a:chOff x="-44" y="1473"/>
                <a:chExt cx="981" cy="1105"/>
              </a:xfrm>
            </p:grpSpPr>
            <p:pic>
              <p:nvPicPr>
                <p:cNvPr id="264" name="Picture 44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 name="Freeform 44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6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63"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5" name="Group 448"/>
            <p:cNvGrpSpPr/>
            <p:nvPr/>
          </p:nvGrpSpPr>
          <p:grpSpPr bwMode="auto">
            <a:xfrm>
              <a:off x="3805" y="3056"/>
              <a:ext cx="583" cy="664"/>
              <a:chOff x="3566" y="550"/>
              <a:chExt cx="583" cy="664"/>
            </a:xfrm>
          </p:grpSpPr>
          <p:grpSp>
            <p:nvGrpSpPr>
              <p:cNvPr id="256" name="Group 449"/>
              <p:cNvGrpSpPr/>
              <p:nvPr/>
            </p:nvGrpSpPr>
            <p:grpSpPr bwMode="auto">
              <a:xfrm>
                <a:off x="3588" y="692"/>
                <a:ext cx="561" cy="522"/>
                <a:chOff x="-44" y="1473"/>
                <a:chExt cx="981" cy="1105"/>
              </a:xfrm>
            </p:grpSpPr>
            <p:pic>
              <p:nvPicPr>
                <p:cNvPr id="259" name="Picture 4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451"/>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4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5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58" name="Text Box 116"/>
              <p:cNvSpPr txBox="1">
                <a:spLocks noChangeArrowheads="1"/>
              </p:cNvSpPr>
              <p:nvPr/>
            </p:nvSpPr>
            <p:spPr bwMode="auto">
              <a:xfrm>
                <a:off x="3566" y="550"/>
                <a:ext cx="4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sp>
        <p:nvSpPr>
          <p:cNvPr id="216" name="Rectangle 3"/>
          <p:cNvSpPr txBox="1">
            <a:spLocks noChangeArrowheads="1"/>
          </p:cNvSpPr>
          <p:nvPr/>
        </p:nvSpPr>
        <p:spPr>
          <a:xfrm>
            <a:off x="660265" y="1387147"/>
            <a:ext cx="5406569"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mail servers:</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mailbox</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contains incoming messages for user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message queue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of outgoing (to be sent) mail messages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SMTP protocol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between mail servers to send email messages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client: sending mail 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“server”: receiving mail 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5000"/>
    </mc:Choice>
    <mc:Fallback>
      <p:transition spd="slow" advTm="8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15" name="Rectangle 3"/>
          <p:cNvSpPr txBox="1">
            <a:spLocks noChangeArrowheads="1"/>
          </p:cNvSpPr>
          <p:nvPr/>
        </p:nvSpPr>
        <p:spPr>
          <a:xfrm>
            <a:off x="383860" y="999218"/>
            <a:ext cx="11578955" cy="570893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uses TCP to reliably transfer email messages from client (mail server initiating connection) to 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Runs over port 25</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direct transfer: sending server (acting like client) to receiving 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three phases of transfer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handshaking (greeting)</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GB" altLang="zh-CN"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143000" marR="0" lvl="2" indent="-228600" algn="l" defTabSz="914400" rtl="0" eaLnBrk="1" fontAlgn="auto" latinLnBrk="0" hangingPunct="1">
              <a:lnSpc>
                <a:spcPct val="90000"/>
              </a:lnSpc>
              <a:spcBef>
                <a:spcPts val="600"/>
              </a:spcBef>
              <a:spcAft>
                <a:spcPts val="0"/>
              </a:spcAft>
              <a:buClrTx/>
              <a:buSzTx/>
              <a:buFont typeface="Arial" panose="020B0604020202020204" pitchFamily="34" charset="0"/>
              <a:buChar char="•"/>
              <a:defRPr/>
            </a:pPr>
            <a:r>
              <a:rPr kumimoji="0" lang="en-GB" altLang="zh-CN"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once the TCP connection is established, the server and client perform some application-layer handshaking; during the handshaking phase, SMTP client indicates the email addresses of the sender and the recipient</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transfer of messages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closure</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command/response interaction (like HTTP)</a:t>
            </a:r>
            <a:endParaRPr kumimoji="0" lang="en-US" altLang="en-US" sz="2800" b="0" i="0" u="none" strike="noStrike" kern="1200" cap="none" spc="0" normalizeH="0" baseline="0" noProof="0" dirty="0">
              <a:ln>
                <a:noFill/>
              </a:ln>
              <a:solidFill>
                <a:srgbClr val="ED7D31"/>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Commands (client):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ASCII text, e.g., HELO, MAIL FROM, RCPT TO, DATA, QUIT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Response (server):</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status code, e.g., 220, 250, 354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etc</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and some phrase</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Title 1"/>
          <p:cNvSpPr>
            <a:spLocks noGrp="1"/>
          </p:cNvSpPr>
          <p:nvPr>
            <p:ph type="title"/>
          </p:nvPr>
        </p:nvSpPr>
        <p:spPr>
          <a:xfrm>
            <a:off x="798691" y="149843"/>
            <a:ext cx="10515600" cy="718065"/>
          </a:xfrm>
        </p:spPr>
        <p:txBody>
          <a:bodyPr>
            <a:normAutofit/>
          </a:bodyPr>
          <a:lstStyle/>
          <a:p>
            <a:r>
              <a:rPr lang="en-US" altLang="en-US" dirty="0">
                <a:cs typeface="Calibri" panose="020F0502020204030204" pitchFamily="34" charset="0"/>
              </a:rPr>
              <a:t>Simple Mail Transfer Protocol (RFC 5321)</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50500"/>
    </mc:Choice>
    <mc:Fallback>
      <p:transition spd="slow" advTm="1505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6330" y="118858"/>
            <a:ext cx="10515600" cy="633362"/>
          </a:xfrm>
        </p:spPr>
        <p:txBody>
          <a:bodyPr>
            <a:normAutofit fontScale="90000"/>
          </a:bodyPr>
          <a:lstStyle/>
          <a:p>
            <a:r>
              <a:rPr lang="en-US" altLang="en-US" sz="4400" dirty="0">
                <a:cs typeface="Calibri" panose="020F0502020204030204" pitchFamily="34" charset="0"/>
              </a:rPr>
              <a:t>Scenario: Alice sends e-mail to Bob</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8" name="Rectangle 3"/>
          <p:cNvSpPr txBox="1">
            <a:spLocks noChangeArrowheads="1"/>
          </p:cNvSpPr>
          <p:nvPr/>
        </p:nvSpPr>
        <p:spPr>
          <a:xfrm>
            <a:off x="681374" y="1137983"/>
            <a:ext cx="5071156" cy="1153886"/>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1) Alice uses UA to compose e-mail message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to” </a:t>
            </a:r>
            <a:r>
              <a:rPr kumimoji="0" lang="en-US" altLang="ja-JP" sz="24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bob@someschool.edu</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79" name="Rectangle 4"/>
          <p:cNvSpPr txBox="1">
            <a:spLocks noChangeArrowheads="1"/>
          </p:cNvSpPr>
          <p:nvPr/>
        </p:nvSpPr>
        <p:spPr>
          <a:xfrm>
            <a:off x="6611824" y="1095551"/>
            <a:ext cx="5071155" cy="94639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4) SMTP client sends Alice’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message over the TCP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connection</a:t>
            </a:r>
            <a:endParaRPr kumimoji="0" lang="en-US" altLang="en-US" sz="2400" b="0" i="0" u="none" strike="noStrike" kern="1200" cap="none" spc="0" normalizeH="0" baseline="0" noProof="0" dirty="0">
              <a:ln>
                <a:noFill/>
              </a:ln>
              <a:solidFill>
                <a:prstClr val="black"/>
              </a:solidFill>
              <a:effectLst/>
              <a:uLnTx/>
              <a:uFillTx/>
              <a:latin typeface="Gill Sans MT" panose="020B0502020104020203" pitchFamily="34" charset="77"/>
              <a:ea typeface="MS PGothic" panose="020B0600070205080204" pitchFamily="34" charset="-128"/>
              <a:cs typeface="+mn-cs"/>
            </a:endParaRPr>
          </a:p>
        </p:txBody>
      </p:sp>
      <p:grpSp>
        <p:nvGrpSpPr>
          <p:cNvPr id="255" name="Group 163"/>
          <p:cNvGrpSpPr/>
          <p:nvPr/>
        </p:nvGrpSpPr>
        <p:grpSpPr bwMode="auto">
          <a:xfrm>
            <a:off x="2321601" y="4981175"/>
            <a:ext cx="895350" cy="1054100"/>
            <a:chOff x="3585" y="550"/>
            <a:chExt cx="564" cy="664"/>
          </a:xfrm>
        </p:grpSpPr>
        <p:grpSp>
          <p:nvGrpSpPr>
            <p:cNvPr id="256" name="Group 164"/>
            <p:cNvGrpSpPr/>
            <p:nvPr/>
          </p:nvGrpSpPr>
          <p:grpSpPr bwMode="auto">
            <a:xfrm>
              <a:off x="3588" y="692"/>
              <a:ext cx="561" cy="522"/>
              <a:chOff x="-44" y="1473"/>
              <a:chExt cx="981" cy="1105"/>
            </a:xfrm>
          </p:grpSpPr>
          <p:pic>
            <p:nvPicPr>
              <p:cNvPr id="259" name="Picture 16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166"/>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25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58" name="Text Box 116"/>
            <p:cNvSpPr txBox="1">
              <a:spLocks noChangeArrowheads="1"/>
            </p:cNvSpPr>
            <p:nvPr/>
          </p:nvSpPr>
          <p:spPr bwMode="auto">
            <a:xfrm>
              <a:off x="3585" y="550"/>
              <a:ext cx="41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user</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agent</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grpSp>
        <p:nvGrpSpPr>
          <p:cNvPr id="261" name="Group 130"/>
          <p:cNvGrpSpPr/>
          <p:nvPr/>
        </p:nvGrpSpPr>
        <p:grpSpPr bwMode="auto">
          <a:xfrm>
            <a:off x="6014130" y="4712887"/>
            <a:ext cx="511175" cy="693738"/>
            <a:chOff x="4140" y="429"/>
            <a:chExt cx="1425" cy="2396"/>
          </a:xfrm>
        </p:grpSpPr>
        <p:sp>
          <p:nvSpPr>
            <p:cNvPr id="262" name="Freeform 13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63"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64" name="Freeform 13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65" name="Freeform 13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66" name="Rectangle 135"/>
            <p:cNvSpPr>
              <a:spLocks noChangeArrowheads="1"/>
            </p:cNvSpPr>
            <p:nvPr/>
          </p:nvSpPr>
          <p:spPr bwMode="auto">
            <a:xfrm>
              <a:off x="4211" y="692"/>
              <a:ext cx="597" cy="49"/>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267" name="Group 136"/>
            <p:cNvGrpSpPr/>
            <p:nvPr/>
          </p:nvGrpSpPr>
          <p:grpSpPr bwMode="auto">
            <a:xfrm>
              <a:off x="4749" y="668"/>
              <a:ext cx="581" cy="145"/>
              <a:chOff x="614" y="2568"/>
              <a:chExt cx="725" cy="139"/>
            </a:xfrm>
          </p:grpSpPr>
          <p:sp>
            <p:nvSpPr>
              <p:cNvPr id="292" name="AutoShape 137"/>
              <p:cNvSpPr>
                <a:spLocks noChangeArrowheads="1"/>
              </p:cNvSpPr>
              <p:nvPr/>
            </p:nvSpPr>
            <p:spPr bwMode="auto">
              <a:xfrm>
                <a:off x="616" y="2570"/>
                <a:ext cx="723"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3"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268" name="Rectangle 139"/>
            <p:cNvSpPr>
              <a:spLocks noChangeArrowheads="1"/>
            </p:cNvSpPr>
            <p:nvPr/>
          </p:nvSpPr>
          <p:spPr bwMode="auto">
            <a:xfrm>
              <a:off x="4224" y="1021"/>
              <a:ext cx="597" cy="44"/>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269" name="Group 140"/>
            <p:cNvGrpSpPr/>
            <p:nvPr/>
          </p:nvGrpSpPr>
          <p:grpSpPr bwMode="auto">
            <a:xfrm>
              <a:off x="4747" y="994"/>
              <a:ext cx="581" cy="134"/>
              <a:chOff x="614" y="2568"/>
              <a:chExt cx="725" cy="139"/>
            </a:xfrm>
          </p:grpSpPr>
          <p:sp>
            <p:nvSpPr>
              <p:cNvPr id="290" name="AutoShape 141"/>
              <p:cNvSpPr>
                <a:spLocks noChangeArrowheads="1"/>
              </p:cNvSpPr>
              <p:nvPr/>
            </p:nvSpPr>
            <p:spPr bwMode="auto">
              <a:xfrm>
                <a:off x="613" y="2568"/>
                <a:ext cx="718"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1"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270" name="Rectangle 143"/>
            <p:cNvSpPr>
              <a:spLocks noChangeArrowheads="1"/>
            </p:cNvSpPr>
            <p:nvPr/>
          </p:nvSpPr>
          <p:spPr bwMode="auto">
            <a:xfrm>
              <a:off x="4215" y="1356"/>
              <a:ext cx="597" cy="49"/>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71" name="Rectangle 144"/>
            <p:cNvSpPr>
              <a:spLocks noChangeArrowheads="1"/>
            </p:cNvSpPr>
            <p:nvPr/>
          </p:nvSpPr>
          <p:spPr bwMode="auto">
            <a:xfrm>
              <a:off x="4229" y="1657"/>
              <a:ext cx="597" cy="44"/>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272" name="Group 145"/>
            <p:cNvGrpSpPr/>
            <p:nvPr/>
          </p:nvGrpSpPr>
          <p:grpSpPr bwMode="auto">
            <a:xfrm>
              <a:off x="4735" y="1627"/>
              <a:ext cx="582" cy="151"/>
              <a:chOff x="614" y="2568"/>
              <a:chExt cx="725" cy="139"/>
            </a:xfrm>
          </p:grpSpPr>
          <p:sp>
            <p:nvSpPr>
              <p:cNvPr id="288" name="AutoShape 146"/>
              <p:cNvSpPr>
                <a:spLocks noChangeArrowheads="1"/>
              </p:cNvSpPr>
              <p:nvPr/>
            </p:nvSpPr>
            <p:spPr bwMode="auto">
              <a:xfrm>
                <a:off x="612" y="2581"/>
                <a:ext cx="728" cy="12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9"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273" name="Freeform 14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274" name="Group 149"/>
            <p:cNvGrpSpPr/>
            <p:nvPr/>
          </p:nvGrpSpPr>
          <p:grpSpPr bwMode="auto">
            <a:xfrm>
              <a:off x="4739" y="1327"/>
              <a:ext cx="582" cy="139"/>
              <a:chOff x="614" y="2568"/>
              <a:chExt cx="725" cy="139"/>
            </a:xfrm>
          </p:grpSpPr>
          <p:sp>
            <p:nvSpPr>
              <p:cNvPr id="286" name="AutoShape 150"/>
              <p:cNvSpPr>
                <a:spLocks noChangeArrowheads="1"/>
              </p:cNvSpPr>
              <p:nvPr/>
            </p:nvSpPr>
            <p:spPr bwMode="auto">
              <a:xfrm>
                <a:off x="612" y="2569"/>
                <a:ext cx="728"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7"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275"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76" name="Freeform 15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77" name="Freeform 15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78" name="Oval 155"/>
            <p:cNvSpPr>
              <a:spLocks noChangeArrowheads="1"/>
            </p:cNvSpPr>
            <p:nvPr/>
          </p:nvSpPr>
          <p:spPr bwMode="auto">
            <a:xfrm>
              <a:off x="5516" y="2611"/>
              <a:ext cx="49" cy="9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79" name="Freeform 15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0"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1" name="AutoShape 158"/>
            <p:cNvSpPr>
              <a:spLocks noChangeArrowheads="1"/>
            </p:cNvSpPr>
            <p:nvPr/>
          </p:nvSpPr>
          <p:spPr bwMode="auto">
            <a:xfrm>
              <a:off x="4206" y="2710"/>
              <a:ext cx="1071"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2" name="Oval 159"/>
            <p:cNvSpPr>
              <a:spLocks noChangeArrowheads="1"/>
            </p:cNvSpPr>
            <p:nvPr/>
          </p:nvSpPr>
          <p:spPr bwMode="auto">
            <a:xfrm>
              <a:off x="4308" y="2381"/>
              <a:ext cx="159"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3" name="Oval 160"/>
            <p:cNvSpPr>
              <a:spLocks noChangeArrowheads="1"/>
            </p:cNvSpPr>
            <p:nvPr/>
          </p:nvSpPr>
          <p:spPr bwMode="auto">
            <a:xfrm>
              <a:off x="4485" y="2386"/>
              <a:ext cx="159"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284" name="Oval 161"/>
            <p:cNvSpPr>
              <a:spLocks noChangeArrowheads="1"/>
            </p:cNvSpPr>
            <p:nvPr/>
          </p:nvSpPr>
          <p:spPr bwMode="auto">
            <a:xfrm>
              <a:off x="4662" y="2381"/>
              <a:ext cx="159"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85" name="Rectangle 162"/>
            <p:cNvSpPr>
              <a:spLocks noChangeArrowheads="1"/>
            </p:cNvSpPr>
            <p:nvPr/>
          </p:nvSpPr>
          <p:spPr bwMode="auto">
            <a:xfrm>
              <a:off x="5060" y="1833"/>
              <a:ext cx="89" cy="762"/>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grpSp>
        <p:nvGrpSpPr>
          <p:cNvPr id="294" name="Group 97"/>
          <p:cNvGrpSpPr/>
          <p:nvPr/>
        </p:nvGrpSpPr>
        <p:grpSpPr bwMode="auto">
          <a:xfrm>
            <a:off x="3836080" y="4768450"/>
            <a:ext cx="511175" cy="693737"/>
            <a:chOff x="4140" y="429"/>
            <a:chExt cx="1425" cy="2396"/>
          </a:xfrm>
        </p:grpSpPr>
        <p:sp>
          <p:nvSpPr>
            <p:cNvPr id="295" name="Freeform 98"/>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6"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7" name="Freeform 100"/>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8" name="Freeform 101"/>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299" name="Rectangle 102"/>
            <p:cNvSpPr>
              <a:spLocks noChangeArrowheads="1"/>
            </p:cNvSpPr>
            <p:nvPr/>
          </p:nvSpPr>
          <p:spPr bwMode="auto">
            <a:xfrm>
              <a:off x="4211" y="692"/>
              <a:ext cx="597" cy="49"/>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300" name="Group 103"/>
            <p:cNvGrpSpPr/>
            <p:nvPr/>
          </p:nvGrpSpPr>
          <p:grpSpPr bwMode="auto">
            <a:xfrm>
              <a:off x="4749" y="668"/>
              <a:ext cx="581" cy="145"/>
              <a:chOff x="614" y="2568"/>
              <a:chExt cx="725" cy="139"/>
            </a:xfrm>
          </p:grpSpPr>
          <p:sp>
            <p:nvSpPr>
              <p:cNvPr id="325" name="AutoShape 104"/>
              <p:cNvSpPr>
                <a:spLocks noChangeArrowheads="1"/>
              </p:cNvSpPr>
              <p:nvPr/>
            </p:nvSpPr>
            <p:spPr bwMode="auto">
              <a:xfrm>
                <a:off x="616" y="2570"/>
                <a:ext cx="723"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26"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01" name="Rectangle 106"/>
            <p:cNvSpPr>
              <a:spLocks noChangeArrowheads="1"/>
            </p:cNvSpPr>
            <p:nvPr/>
          </p:nvSpPr>
          <p:spPr bwMode="auto">
            <a:xfrm>
              <a:off x="4224" y="1021"/>
              <a:ext cx="597" cy="44"/>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302" name="Group 107"/>
            <p:cNvGrpSpPr/>
            <p:nvPr/>
          </p:nvGrpSpPr>
          <p:grpSpPr bwMode="auto">
            <a:xfrm>
              <a:off x="4747" y="994"/>
              <a:ext cx="581" cy="134"/>
              <a:chOff x="614" y="2568"/>
              <a:chExt cx="725" cy="139"/>
            </a:xfrm>
          </p:grpSpPr>
          <p:sp>
            <p:nvSpPr>
              <p:cNvPr id="323" name="AutoShape 108"/>
              <p:cNvSpPr>
                <a:spLocks noChangeArrowheads="1"/>
              </p:cNvSpPr>
              <p:nvPr/>
            </p:nvSpPr>
            <p:spPr bwMode="auto">
              <a:xfrm>
                <a:off x="613" y="2568"/>
                <a:ext cx="718"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24"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03" name="Rectangle 110"/>
            <p:cNvSpPr>
              <a:spLocks noChangeArrowheads="1"/>
            </p:cNvSpPr>
            <p:nvPr/>
          </p:nvSpPr>
          <p:spPr bwMode="auto">
            <a:xfrm>
              <a:off x="4215" y="1356"/>
              <a:ext cx="597" cy="49"/>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04" name="Rectangle 111"/>
            <p:cNvSpPr>
              <a:spLocks noChangeArrowheads="1"/>
            </p:cNvSpPr>
            <p:nvPr/>
          </p:nvSpPr>
          <p:spPr bwMode="auto">
            <a:xfrm>
              <a:off x="4229" y="1657"/>
              <a:ext cx="597" cy="44"/>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305" name="Group 112"/>
            <p:cNvGrpSpPr/>
            <p:nvPr/>
          </p:nvGrpSpPr>
          <p:grpSpPr bwMode="auto">
            <a:xfrm>
              <a:off x="4735" y="1627"/>
              <a:ext cx="582" cy="151"/>
              <a:chOff x="614" y="2568"/>
              <a:chExt cx="725" cy="139"/>
            </a:xfrm>
          </p:grpSpPr>
          <p:sp>
            <p:nvSpPr>
              <p:cNvPr id="321" name="AutoShape 113"/>
              <p:cNvSpPr>
                <a:spLocks noChangeArrowheads="1"/>
              </p:cNvSpPr>
              <p:nvPr/>
            </p:nvSpPr>
            <p:spPr bwMode="auto">
              <a:xfrm>
                <a:off x="612" y="2581"/>
                <a:ext cx="728" cy="12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22"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06" name="Freeform 115"/>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307" name="Group 116"/>
            <p:cNvGrpSpPr/>
            <p:nvPr/>
          </p:nvGrpSpPr>
          <p:grpSpPr bwMode="auto">
            <a:xfrm>
              <a:off x="4739" y="1327"/>
              <a:ext cx="582" cy="139"/>
              <a:chOff x="614" y="2568"/>
              <a:chExt cx="725" cy="139"/>
            </a:xfrm>
          </p:grpSpPr>
          <p:sp>
            <p:nvSpPr>
              <p:cNvPr id="319" name="AutoShape 117"/>
              <p:cNvSpPr>
                <a:spLocks noChangeArrowheads="1"/>
              </p:cNvSpPr>
              <p:nvPr/>
            </p:nvSpPr>
            <p:spPr bwMode="auto">
              <a:xfrm>
                <a:off x="612" y="2569"/>
                <a:ext cx="728"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20"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08"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09" name="Freeform 120"/>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0" name="Freeform 121"/>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1" name="Oval 122"/>
            <p:cNvSpPr>
              <a:spLocks noChangeArrowheads="1"/>
            </p:cNvSpPr>
            <p:nvPr/>
          </p:nvSpPr>
          <p:spPr bwMode="auto">
            <a:xfrm>
              <a:off x="5516" y="2611"/>
              <a:ext cx="49" cy="93"/>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2" name="Freeform 123"/>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3"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4" name="AutoShape 125"/>
            <p:cNvSpPr>
              <a:spLocks noChangeArrowheads="1"/>
            </p:cNvSpPr>
            <p:nvPr/>
          </p:nvSpPr>
          <p:spPr bwMode="auto">
            <a:xfrm>
              <a:off x="4206" y="2710"/>
              <a:ext cx="1071"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5" name="Oval 126"/>
            <p:cNvSpPr>
              <a:spLocks noChangeArrowheads="1"/>
            </p:cNvSpPr>
            <p:nvPr/>
          </p:nvSpPr>
          <p:spPr bwMode="auto">
            <a:xfrm>
              <a:off x="4308" y="2381"/>
              <a:ext cx="159"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6" name="Oval 127"/>
            <p:cNvSpPr>
              <a:spLocks noChangeArrowheads="1"/>
            </p:cNvSpPr>
            <p:nvPr/>
          </p:nvSpPr>
          <p:spPr bwMode="auto">
            <a:xfrm>
              <a:off x="4485" y="2386"/>
              <a:ext cx="159"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17" name="Oval 128"/>
            <p:cNvSpPr>
              <a:spLocks noChangeArrowheads="1"/>
            </p:cNvSpPr>
            <p:nvPr/>
          </p:nvSpPr>
          <p:spPr bwMode="auto">
            <a:xfrm>
              <a:off x="4662" y="2381"/>
              <a:ext cx="159"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18" name="Rectangle 129"/>
            <p:cNvSpPr>
              <a:spLocks noChangeArrowheads="1"/>
            </p:cNvSpPr>
            <p:nvPr/>
          </p:nvSpPr>
          <p:spPr bwMode="auto">
            <a:xfrm>
              <a:off x="5060" y="1833"/>
              <a:ext cx="89" cy="762"/>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grpSp>
        <p:nvGrpSpPr>
          <p:cNvPr id="327" name="Group 20"/>
          <p:cNvGrpSpPr/>
          <p:nvPr/>
        </p:nvGrpSpPr>
        <p:grpSpPr bwMode="auto">
          <a:xfrm>
            <a:off x="3969430" y="5055787"/>
            <a:ext cx="809625" cy="1049338"/>
            <a:chOff x="4296" y="2627"/>
            <a:chExt cx="510" cy="661"/>
          </a:xfrm>
        </p:grpSpPr>
        <p:sp>
          <p:nvSpPr>
            <p:cNvPr id="328" name="Rectangle 21"/>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29" name="Text Box 22"/>
            <p:cNvSpPr txBox="1">
              <a:spLocks noChangeArrowheads="1"/>
            </p:cNvSpPr>
            <p:nvPr/>
          </p:nvSpPr>
          <p:spPr bwMode="auto">
            <a:xfrm>
              <a:off x="4317" y="2627"/>
              <a:ext cx="4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mail</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server</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0" name="Rectangle 23"/>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1" name="Line 24"/>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2" name="Line 25"/>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3" name="Line 26"/>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4" name="Line 27"/>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5" name="Line 28"/>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6" name="Line 29"/>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7" name="Line 30"/>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8" name="Rectangle 31"/>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39" name="Rectangle 32"/>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0" name="Rectangle 33"/>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1" name="Rectangle 34"/>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2" name="Rectangle 35"/>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pic>
        <p:nvPicPr>
          <p:cNvPr id="343" name="Picture 3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367" y="5220887"/>
            <a:ext cx="5619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 name="Picture 37"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180" y="5125637"/>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5" name="Group 48"/>
          <p:cNvGrpSpPr/>
          <p:nvPr/>
        </p:nvGrpSpPr>
        <p:grpSpPr bwMode="auto">
          <a:xfrm>
            <a:off x="6160180" y="5001812"/>
            <a:ext cx="809625" cy="1049338"/>
            <a:chOff x="4296" y="2627"/>
            <a:chExt cx="510" cy="661"/>
          </a:xfrm>
        </p:grpSpPr>
        <p:sp>
          <p:nvSpPr>
            <p:cNvPr id="346" name="Rectangle 49"/>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7" name="Text Box 50"/>
            <p:cNvSpPr txBox="1">
              <a:spLocks noChangeArrowheads="1"/>
            </p:cNvSpPr>
            <p:nvPr/>
          </p:nvSpPr>
          <p:spPr bwMode="auto">
            <a:xfrm>
              <a:off x="4317" y="2627"/>
              <a:ext cx="4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mail</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server</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8" name="Rectangle 51"/>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49" name="Line 52"/>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0" name="Line 53"/>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1" name="Line 54"/>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2" name="Line 55"/>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3" name="Line 56"/>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4" name="Line 57"/>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5" name="Line 58"/>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6" name="Rectangle 59"/>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7" name="Rectangle 60"/>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8" name="Rectangle 61"/>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59" name="Rectangle 62"/>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0" name="Rectangle 63"/>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61" name="Line 69"/>
          <p:cNvSpPr>
            <a:spLocks noChangeShapeType="1"/>
          </p:cNvSpPr>
          <p:nvPr/>
        </p:nvSpPr>
        <p:spPr bwMode="auto">
          <a:xfrm>
            <a:off x="3089955" y="5593950"/>
            <a:ext cx="892175" cy="146050"/>
          </a:xfrm>
          <a:prstGeom prst="line">
            <a:avLst/>
          </a:prstGeom>
          <a:noFill/>
          <a:ln w="127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2" name="Line 70"/>
          <p:cNvSpPr>
            <a:spLocks noChangeShapeType="1"/>
          </p:cNvSpPr>
          <p:nvPr/>
        </p:nvSpPr>
        <p:spPr bwMode="auto">
          <a:xfrm>
            <a:off x="4775880" y="5728887"/>
            <a:ext cx="1379537" cy="219075"/>
          </a:xfrm>
          <a:prstGeom prst="line">
            <a:avLst/>
          </a:prstGeom>
          <a:noFill/>
          <a:ln w="127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3" name="Line 71"/>
          <p:cNvSpPr>
            <a:spLocks noChangeShapeType="1"/>
          </p:cNvSpPr>
          <p:nvPr/>
        </p:nvSpPr>
        <p:spPr bwMode="auto">
          <a:xfrm flipV="1">
            <a:off x="7006317" y="5508225"/>
            <a:ext cx="1027113" cy="427037"/>
          </a:xfrm>
          <a:prstGeom prst="line">
            <a:avLst/>
          </a:prstGeom>
          <a:noFill/>
          <a:ln w="127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4" name="Oval 72"/>
          <p:cNvSpPr>
            <a:spLocks noChangeArrowheads="1"/>
          </p:cNvSpPr>
          <p:nvPr/>
        </p:nvSpPr>
        <p:spPr bwMode="auto">
          <a:xfrm>
            <a:off x="2220005" y="5043087"/>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1</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5" name="Oval 74"/>
          <p:cNvSpPr>
            <a:spLocks noChangeArrowheads="1"/>
          </p:cNvSpPr>
          <p:nvPr/>
        </p:nvSpPr>
        <p:spPr bwMode="auto">
          <a:xfrm>
            <a:off x="3329667" y="5538387"/>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2</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6" name="Oval 75"/>
          <p:cNvSpPr>
            <a:spLocks noChangeArrowheads="1"/>
          </p:cNvSpPr>
          <p:nvPr/>
        </p:nvSpPr>
        <p:spPr bwMode="auto">
          <a:xfrm>
            <a:off x="4201205" y="5617762"/>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3</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7" name="Oval 76"/>
          <p:cNvSpPr>
            <a:spLocks noChangeArrowheads="1"/>
          </p:cNvSpPr>
          <p:nvPr/>
        </p:nvSpPr>
        <p:spPr bwMode="auto">
          <a:xfrm>
            <a:off x="5312455" y="5703487"/>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4</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8" name="Oval 77"/>
          <p:cNvSpPr>
            <a:spLocks noChangeArrowheads="1"/>
          </p:cNvSpPr>
          <p:nvPr/>
        </p:nvSpPr>
        <p:spPr bwMode="auto">
          <a:xfrm>
            <a:off x="6417355" y="6035275"/>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5</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69" name="Oval 78"/>
          <p:cNvSpPr>
            <a:spLocks noChangeArrowheads="1"/>
          </p:cNvSpPr>
          <p:nvPr/>
        </p:nvSpPr>
        <p:spPr bwMode="auto">
          <a:xfrm>
            <a:off x="7339692" y="5605062"/>
            <a:ext cx="292100" cy="244475"/>
          </a:xfrm>
          <a:prstGeom prst="ellipse">
            <a:avLst/>
          </a:prstGeom>
          <a:solidFill>
            <a:srgbClr val="FFFFFF"/>
          </a:solidFill>
          <a:ln w="12700">
            <a:solidFill>
              <a:srgbClr val="3333CC"/>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6</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70" name="Text Box 95"/>
          <p:cNvSpPr txBox="1">
            <a:spLocks noChangeArrowheads="1"/>
          </p:cNvSpPr>
          <p:nvPr/>
        </p:nvSpPr>
        <p:spPr bwMode="auto">
          <a:xfrm>
            <a:off x="3485242" y="6168625"/>
            <a:ext cx="1737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Alice</a:t>
            </a:r>
            <a:r>
              <a:rPr kumimoji="0" lang="ja-JP"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t>
            </a:r>
            <a:r>
              <a:rPr kumimoji="0" lang="en-US" altLang="ja-JP"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s mail server</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71" name="Text Box 96"/>
          <p:cNvSpPr txBox="1">
            <a:spLocks noChangeArrowheads="1"/>
          </p:cNvSpPr>
          <p:nvPr/>
        </p:nvSpPr>
        <p:spPr bwMode="auto">
          <a:xfrm>
            <a:off x="5760130" y="6232125"/>
            <a:ext cx="1665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Bob</a:t>
            </a:r>
            <a:r>
              <a:rPr kumimoji="0" lang="ja-JP"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t>
            </a:r>
            <a:r>
              <a:rPr kumimoji="0" lang="en-US" altLang="ja-JP"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s mail server</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372" name="Group 169"/>
          <p:cNvGrpSpPr/>
          <p:nvPr/>
        </p:nvGrpSpPr>
        <p:grpSpPr bwMode="auto">
          <a:xfrm>
            <a:off x="7850871" y="4908150"/>
            <a:ext cx="895350" cy="1054100"/>
            <a:chOff x="3585" y="550"/>
            <a:chExt cx="564" cy="664"/>
          </a:xfrm>
        </p:grpSpPr>
        <p:grpSp>
          <p:nvGrpSpPr>
            <p:cNvPr id="373" name="Group 170"/>
            <p:cNvGrpSpPr/>
            <p:nvPr/>
          </p:nvGrpSpPr>
          <p:grpSpPr bwMode="auto">
            <a:xfrm>
              <a:off x="3588" y="692"/>
              <a:ext cx="561" cy="522"/>
              <a:chOff x="-44" y="1473"/>
              <a:chExt cx="981" cy="1105"/>
            </a:xfrm>
          </p:grpSpPr>
          <p:pic>
            <p:nvPicPr>
              <p:cNvPr id="376" name="Picture 17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 name="Freeform 172"/>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74"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375" name="Text Box 116"/>
            <p:cNvSpPr txBox="1">
              <a:spLocks noChangeArrowheads="1"/>
            </p:cNvSpPr>
            <p:nvPr/>
          </p:nvSpPr>
          <p:spPr bwMode="auto">
            <a:xfrm>
              <a:off x="3585" y="550"/>
              <a:ext cx="41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user</a:t>
              </a:r>
              <a:endPar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agent</a:t>
              </a:r>
              <a:endParaRPr kumimoji="0" lang="en-US" altLang="en-US" sz="24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sp>
        <p:nvSpPr>
          <p:cNvPr id="378" name="Rectangle 3"/>
          <p:cNvSpPr txBox="1">
            <a:spLocks noChangeArrowheads="1"/>
          </p:cNvSpPr>
          <p:nvPr/>
        </p:nvSpPr>
        <p:spPr>
          <a:xfrm>
            <a:off x="702692" y="2046351"/>
            <a:ext cx="5071156" cy="110336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2) Alice’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UA sends message to her mail server; message placed in message queue</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379" name="Rectangle 3"/>
          <p:cNvSpPr txBox="1">
            <a:spLocks noChangeArrowheads="1"/>
          </p:cNvSpPr>
          <p:nvPr/>
        </p:nvSpPr>
        <p:spPr>
          <a:xfrm>
            <a:off x="713372" y="3198701"/>
            <a:ext cx="5448733" cy="1089177"/>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3) client side of SMTP opens TCP connection with Bob’</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mail server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380" name="Rectangle 4"/>
          <p:cNvSpPr txBox="1">
            <a:spLocks noChangeArrowheads="1"/>
          </p:cNvSpPr>
          <p:nvPr/>
        </p:nvSpPr>
        <p:spPr>
          <a:xfrm>
            <a:off x="6607229" y="2041940"/>
            <a:ext cx="3810000" cy="8286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5) Bob’</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mail server places the message in Bob’s mailbox</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Gill Sans MT" panose="020B0502020104020203" pitchFamily="34" charset="77"/>
              <a:ea typeface="MS PGothic" panose="020B0600070205080204" pitchFamily="34" charset="-128"/>
              <a:cs typeface="+mn-cs"/>
            </a:endParaRPr>
          </a:p>
        </p:txBody>
      </p:sp>
      <p:sp>
        <p:nvSpPr>
          <p:cNvPr id="381" name="Rectangle 4"/>
          <p:cNvSpPr txBox="1">
            <a:spLocks noChangeArrowheads="1"/>
          </p:cNvSpPr>
          <p:nvPr/>
        </p:nvSpPr>
        <p:spPr>
          <a:xfrm>
            <a:off x="6604569" y="3226478"/>
            <a:ext cx="3810000" cy="8286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6) Bob invokes his user agent to read message</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200" b="0" i="0" u="none" strike="noStrike" kern="1200" cap="none" spc="0" normalizeH="0" baseline="0" noProof="0" dirty="0">
              <a:ln>
                <a:noFill/>
              </a:ln>
              <a:solidFill>
                <a:prstClr val="black"/>
              </a:solidFill>
              <a:effectLst/>
              <a:uLnTx/>
              <a:uFillTx/>
              <a:latin typeface="Gill Sans MT" panose="020B0502020104020203" pitchFamily="34" charset="77"/>
              <a:ea typeface="MS PGothic" panose="020B0600070205080204" pitchFamily="34" charset="-128"/>
              <a:cs typeface="+mn-cs"/>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65631"/>
    </mc:Choice>
    <mc:Fallback>
      <p:transition spd="slow" advTm="65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dissolve">
                                      <p:cBhvr>
                                        <p:cTn id="7" dur="500"/>
                                        <p:tgtEl>
                                          <p:spTgt spid="3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1"/>
                                        </p:tgtEl>
                                        <p:attrNameLst>
                                          <p:attrName>style.visibility</p:attrName>
                                        </p:attrNameLst>
                                      </p:cBhvr>
                                      <p:to>
                                        <p:strVal val="visible"/>
                                      </p:to>
                                    </p:set>
                                    <p:animEffect transition="in" filter="dissolve">
                                      <p:cBhvr>
                                        <p:cTn id="10" dur="500"/>
                                        <p:tgtEl>
                                          <p:spTgt spid="3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5"/>
                                        </p:tgtEl>
                                        <p:attrNameLst>
                                          <p:attrName>style.visibility</p:attrName>
                                        </p:attrNameLst>
                                      </p:cBhvr>
                                      <p:to>
                                        <p:strVal val="visible"/>
                                      </p:to>
                                    </p:set>
                                    <p:animEffect transition="in" filter="dissolve">
                                      <p:cBhvr>
                                        <p:cTn id="13" dur="500"/>
                                        <p:tgtEl>
                                          <p:spTgt spid="36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6"/>
                                        </p:tgtEl>
                                        <p:attrNameLst>
                                          <p:attrName>style.visibility</p:attrName>
                                        </p:attrNameLst>
                                      </p:cBhvr>
                                      <p:to>
                                        <p:strVal val="visible"/>
                                      </p:to>
                                    </p:set>
                                    <p:animEffect transition="in" filter="dissolve">
                                      <p:cBhvr>
                                        <p:cTn id="18" dur="500"/>
                                        <p:tgtEl>
                                          <p:spTgt spid="36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9"/>
                                        </p:tgtEl>
                                        <p:attrNameLst>
                                          <p:attrName>style.visibility</p:attrName>
                                        </p:attrNameLst>
                                      </p:cBhvr>
                                      <p:to>
                                        <p:strVal val="visible"/>
                                      </p:to>
                                    </p:set>
                                    <p:animEffect transition="in" filter="dissolve">
                                      <p:cBhvr>
                                        <p:cTn id="21" dur="500"/>
                                        <p:tgtEl>
                                          <p:spTgt spid="37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dissolve">
                                      <p:cBhvr>
                                        <p:cTn id="26" dur="500"/>
                                        <p:tgtEl>
                                          <p:spTgt spid="7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62"/>
                                        </p:tgtEl>
                                        <p:attrNameLst>
                                          <p:attrName>style.visibility</p:attrName>
                                        </p:attrNameLst>
                                      </p:cBhvr>
                                      <p:to>
                                        <p:strVal val="visible"/>
                                      </p:to>
                                    </p:set>
                                    <p:animEffect transition="in" filter="dissolve">
                                      <p:cBhvr>
                                        <p:cTn id="29" dur="500"/>
                                        <p:tgtEl>
                                          <p:spTgt spid="36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67"/>
                                        </p:tgtEl>
                                        <p:attrNameLst>
                                          <p:attrName>style.visibility</p:attrName>
                                        </p:attrNameLst>
                                      </p:cBhvr>
                                      <p:to>
                                        <p:strVal val="visible"/>
                                      </p:to>
                                    </p:set>
                                    <p:animEffect transition="in" filter="dissolve">
                                      <p:cBhvr>
                                        <p:cTn id="32" dur="500"/>
                                        <p:tgtEl>
                                          <p:spTgt spid="36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
                                        </p:tgtEl>
                                        <p:attrNameLst>
                                          <p:attrName>style.visibility</p:attrName>
                                        </p:attrNameLst>
                                      </p:cBhvr>
                                      <p:to>
                                        <p:strVal val="visible"/>
                                      </p:to>
                                    </p:set>
                                    <p:animEffect transition="in" filter="dissolve">
                                      <p:cBhvr>
                                        <p:cTn id="37" dur="500"/>
                                        <p:tgtEl>
                                          <p:spTgt spid="36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80"/>
                                        </p:tgtEl>
                                        <p:attrNameLst>
                                          <p:attrName>style.visibility</p:attrName>
                                        </p:attrNameLst>
                                      </p:cBhvr>
                                      <p:to>
                                        <p:strVal val="visible"/>
                                      </p:to>
                                    </p:set>
                                    <p:animEffect transition="in" filter="dissolve">
                                      <p:cBhvr>
                                        <p:cTn id="40" dur="500"/>
                                        <p:tgtEl>
                                          <p:spTgt spid="38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81"/>
                                        </p:tgtEl>
                                        <p:attrNameLst>
                                          <p:attrName>style.visibility</p:attrName>
                                        </p:attrNameLst>
                                      </p:cBhvr>
                                      <p:to>
                                        <p:strVal val="visible"/>
                                      </p:to>
                                    </p:set>
                                    <p:animEffect transition="in" filter="dissolve">
                                      <p:cBhvr>
                                        <p:cTn id="45" dur="500"/>
                                        <p:tgtEl>
                                          <p:spTgt spid="38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63"/>
                                        </p:tgtEl>
                                        <p:attrNameLst>
                                          <p:attrName>style.visibility</p:attrName>
                                        </p:attrNameLst>
                                      </p:cBhvr>
                                      <p:to>
                                        <p:strVal val="visible"/>
                                      </p:to>
                                    </p:set>
                                    <p:animEffect transition="in" filter="dissolve">
                                      <p:cBhvr>
                                        <p:cTn id="48" dur="500"/>
                                        <p:tgtEl>
                                          <p:spTgt spid="36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69"/>
                                        </p:tgtEl>
                                        <p:attrNameLst>
                                          <p:attrName>style.visibility</p:attrName>
                                        </p:attrNameLst>
                                      </p:cBhvr>
                                      <p:to>
                                        <p:strVal val="visible"/>
                                      </p:to>
                                    </p:set>
                                    <p:animEffect transition="in" filter="dissolve">
                                      <p:cBhvr>
                                        <p:cTn id="51" dur="5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61" grpId="0" animBg="1"/>
      <p:bldP spid="362" grpId="0" animBg="1"/>
      <p:bldP spid="363" grpId="0" animBg="1"/>
      <p:bldP spid="365" grpId="0" animBg="1"/>
      <p:bldP spid="366" grpId="0" animBg="1"/>
      <p:bldP spid="367" grpId="0" animBg="1"/>
      <p:bldP spid="368" grpId="0" animBg="1"/>
      <p:bldP spid="369" grpId="0" animBg="1"/>
      <p:bldP spid="378" grpId="0"/>
      <p:bldP spid="379" grpId="0"/>
      <p:bldP spid="380" grpId="0"/>
      <p:bldP spid="3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3"/>
          <p:cNvSpPr>
            <a:spLocks noGrp="1" noChangeArrowheads="1"/>
          </p:cNvSpPr>
          <p:nvPr>
            <p:ph type="body" sz="quarter" idx="14"/>
          </p:nvPr>
        </p:nvSpPr>
        <p:spPr>
          <a:xfrm>
            <a:off x="856643" y="1124744"/>
            <a:ext cx="10478714" cy="5280587"/>
          </a:xfrm>
          <a:prstGeom prst="rect">
            <a:avLst/>
          </a:prstGeom>
        </p:spPr>
        <p:txBody>
          <a:bodyPr>
            <a:normAutofit/>
          </a:bodyPr>
          <a:lstStyle/>
          <a:p>
            <a:pPr marL="457200" indent="-457200" algn="l">
              <a:buFont typeface="Wingdings" panose="05000000000000000000" pitchFamily="2" charset="2"/>
              <a:buChar char="§"/>
            </a:pPr>
            <a:r>
              <a:rPr lang="en-US" altLang="x-none" sz="3200" dirty="0">
                <a:ea typeface="MS PGothic" panose="020B0600070205080204" pitchFamily="34" charset="-128"/>
              </a:rPr>
              <a:t>SMTP </a:t>
            </a:r>
            <a:r>
              <a:rPr lang="en-US" altLang="x-none" sz="3200" b="1" dirty="0">
                <a:ea typeface="MS PGothic" panose="020B0600070205080204" pitchFamily="34" charset="-128"/>
              </a:rPr>
              <a:t>does not </a:t>
            </a:r>
            <a:r>
              <a:rPr lang="en-US" altLang="x-none" sz="3200" dirty="0">
                <a:ea typeface="MS PGothic" panose="020B0600070205080204" pitchFamily="34" charset="-128"/>
              </a:rPr>
              <a:t>use intermediate mail servers to send mail</a:t>
            </a:r>
            <a:endParaRPr lang="en-US" altLang="x-none" sz="3200" dirty="0">
              <a:ea typeface="MS PGothic" panose="020B0600070205080204" pitchFamily="34" charset="-128"/>
            </a:endParaRPr>
          </a:p>
          <a:p>
            <a:pPr marL="673100" lvl="2" indent="-457200" algn="l">
              <a:buClr>
                <a:srgbClr val="0000A3"/>
              </a:buClr>
              <a:buFont typeface="Arial" panose="020B0604020202020204" pitchFamily="34" charset="0"/>
              <a:buChar char="•"/>
            </a:pPr>
            <a:r>
              <a:rPr lang="en-US" altLang="x-none" sz="2800" dirty="0">
                <a:solidFill>
                  <a:srgbClr val="000000"/>
                </a:solidFill>
                <a:latin typeface="+mn-lt"/>
                <a:ea typeface="MS PGothic" panose="020B0600070205080204" pitchFamily="34" charset="-128"/>
                <a:cs typeface="Calibri" panose="020F0502020204030204" pitchFamily="34" charset="0"/>
              </a:rPr>
              <a:t>Even if the mail servers are on the other side of world</a:t>
            </a:r>
            <a:endParaRPr lang="en-US" altLang="x-none" sz="2800" dirty="0">
              <a:solidFill>
                <a:srgbClr val="000000"/>
              </a:solidFill>
              <a:latin typeface="+mn-lt"/>
              <a:ea typeface="MS PGothic" panose="020B0600070205080204" pitchFamily="34" charset="-128"/>
              <a:cs typeface="Calibri" panose="020F0502020204030204" pitchFamily="34" charset="0"/>
            </a:endParaRPr>
          </a:p>
          <a:p>
            <a:pPr marL="673100" lvl="2" indent="-457200" algn="l">
              <a:buClr>
                <a:srgbClr val="0000A3"/>
              </a:buClr>
              <a:buFont typeface="Arial" panose="020B0604020202020204" pitchFamily="34" charset="0"/>
              <a:buChar char="•"/>
            </a:pPr>
            <a:r>
              <a:rPr lang="en-US" altLang="x-none" sz="2800" dirty="0">
                <a:latin typeface="+mn-lt"/>
                <a:ea typeface="MS PGothic" panose="020B0600070205080204" pitchFamily="34" charset="-128"/>
              </a:rPr>
              <a:t>If Alice’s server is in Lancaster, and Bob’s server is in Weihai, the TCP connection is a direct connection between the two servers</a:t>
            </a:r>
            <a:endParaRPr lang="en-US" altLang="x-none" sz="2800" dirty="0">
              <a:latin typeface="+mn-lt"/>
              <a:ea typeface="MS PGothic" panose="020B0600070205080204" pitchFamily="34" charset="-128"/>
            </a:endParaRPr>
          </a:p>
          <a:p>
            <a:pPr marL="457200" indent="-457200" algn="l">
              <a:buFont typeface="Wingdings" panose="05000000000000000000" pitchFamily="2" charset="2"/>
              <a:buChar char="§"/>
            </a:pPr>
            <a:endParaRPr lang="en-US" altLang="x-none" sz="3200" dirty="0">
              <a:ea typeface="MS PGothic" panose="020B0600070205080204" pitchFamily="34" charset="-128"/>
            </a:endParaRPr>
          </a:p>
          <a:p>
            <a:pPr marL="457200" indent="-457200" algn="l">
              <a:buFont typeface="Wingdings" panose="05000000000000000000" pitchFamily="2" charset="2"/>
              <a:buChar char="§"/>
            </a:pPr>
            <a:r>
              <a:rPr lang="en-US" altLang="x-none" sz="3200" dirty="0">
                <a:ea typeface="MS PGothic" panose="020B0600070205080204" pitchFamily="34" charset="-128"/>
              </a:rPr>
              <a:t>If Bob’s mail server is down not receiving additional messages, the message will remain on Alice’s mail server in Lancaster and wait for a new attempt</a:t>
            </a:r>
            <a:endParaRPr lang="en-US" altLang="x-none" sz="3200" dirty="0">
              <a:ea typeface="MS PGothic" panose="020B0600070205080204" pitchFamily="34" charset="-128"/>
            </a:endParaRPr>
          </a:p>
          <a:p>
            <a:pPr marL="673100" lvl="2" indent="-457200">
              <a:buClr>
                <a:srgbClr val="0000A3"/>
              </a:buClr>
              <a:buFont typeface="Arial" panose="020B0604020202020204" pitchFamily="34" charset="0"/>
              <a:buChar char="•"/>
            </a:pPr>
            <a:r>
              <a:rPr lang="en-US" altLang="x-none" sz="2800" dirty="0">
                <a:solidFill>
                  <a:srgbClr val="000000"/>
                </a:solidFill>
                <a:latin typeface="Calibri" panose="020F0502020204030204" pitchFamily="34" charset="0"/>
                <a:ea typeface="MS PGothic" panose="020B0600070205080204" pitchFamily="34" charset="-128"/>
                <a:cs typeface="Calibri" panose="020F0502020204030204" pitchFamily="34" charset="0"/>
              </a:rPr>
              <a:t>It does not get placed in an intermediate server</a:t>
            </a:r>
            <a:endParaRPr lang="en-US" altLang="x-none" sz="2800" dirty="0">
              <a:solidFill>
                <a:srgbClr val="000000"/>
              </a:solidFill>
              <a:latin typeface="Calibri" panose="020F0502020204030204" pitchFamily="34" charset="0"/>
              <a:ea typeface="MS PGothic" panose="020B0600070205080204" pitchFamily="34" charset="-128"/>
              <a:cs typeface="Calibri" panose="020F0502020204030204" pitchFamily="34" charset="0"/>
            </a:endParaRPr>
          </a:p>
        </p:txBody>
      </p:sp>
      <p:sp>
        <p:nvSpPr>
          <p:cNvPr id="124932" name="Rectangle 2"/>
          <p:cNvSpPr>
            <a:spLocks noGrp="1" noChangeArrowheads="1"/>
          </p:cNvSpPr>
          <p:nvPr>
            <p:ph type="ctrTitle"/>
          </p:nvPr>
        </p:nvSpPr>
        <p:spPr/>
        <p:txBody>
          <a:bodyPr/>
          <a:lstStyle/>
          <a:p>
            <a:r>
              <a:rPr lang="en-US" altLang="x-none" dirty="0">
                <a:ea typeface="MS PGothic" panose="020B0600070205080204" pitchFamily="34" charset="-128"/>
              </a:rPr>
              <a:t>Intermediate Servers</a:t>
            </a:r>
            <a:endParaRPr lang="en-US" altLang="x-none" dirty="0">
              <a:solidFill>
                <a:srgbClr val="666666"/>
              </a:solidFill>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Tm="2763"/>
    </mc:Choice>
    <mc:Fallback>
      <p:transition spd="slow" advTm="27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3"/>
          <p:cNvSpPr>
            <a:spLocks noGrp="1" noChangeArrowheads="1"/>
          </p:cNvSpPr>
          <p:nvPr>
            <p:ph type="body" sz="quarter" idx="14"/>
          </p:nvPr>
        </p:nvSpPr>
        <p:spPr>
          <a:xfrm>
            <a:off x="565998" y="1124744"/>
            <a:ext cx="11290642" cy="5280587"/>
          </a:xfrm>
          <a:prstGeom prst="rect">
            <a:avLst/>
          </a:prstGeom>
        </p:spPr>
        <p:txBody>
          <a:bodyPr>
            <a:normAutofit/>
          </a:bodyPr>
          <a:lstStyle/>
          <a:p>
            <a:pPr marL="457200" indent="-457200">
              <a:buFont typeface="Wingdings" panose="05000000000000000000" pitchFamily="2" charset="2"/>
              <a:buChar char="§"/>
            </a:pPr>
            <a:r>
              <a:rPr lang="en-US" altLang="x-none" sz="3200" dirty="0">
                <a:latin typeface="+mn-lt"/>
                <a:ea typeface="MS PGothic" panose="020B0600070205080204" pitchFamily="34" charset="-128"/>
              </a:rPr>
              <a:t>SMTP uses persistent connections</a:t>
            </a:r>
            <a:endParaRPr lang="en-US" altLang="x-none" sz="3200" dirty="0">
              <a:latin typeface="+mn-lt"/>
              <a:ea typeface="MS PGothic" panose="020B0600070205080204" pitchFamily="34" charset="-128"/>
            </a:endParaRPr>
          </a:p>
          <a:p>
            <a:pPr marL="1152525" lvl="1" indent="-457200" algn="l"/>
            <a:r>
              <a:rPr lang="en-GB" altLang="x-none" sz="2800" dirty="0">
                <a:latin typeface="+mn-lt"/>
                <a:ea typeface="MS PGothic" panose="020B0600070205080204" pitchFamily="34" charset="-128"/>
              </a:rPr>
              <a:t>If the sending mail server has several messages to send to the same receiving mail server, it can send all of the messages over the same TCP connection.</a:t>
            </a:r>
            <a:endParaRPr lang="en-GB" altLang="x-none" sz="2800" dirty="0">
              <a:latin typeface="+mn-lt"/>
              <a:ea typeface="MS PGothic" panose="020B0600070205080204" pitchFamily="34" charset="-128"/>
            </a:endParaRPr>
          </a:p>
          <a:p>
            <a:pPr marL="1152525" lvl="1" indent="-457200" algn="l"/>
            <a:r>
              <a:rPr lang="en-GB" altLang="x-none" sz="2800" dirty="0">
                <a:latin typeface="+mn-lt"/>
                <a:ea typeface="MS PGothic" panose="020B0600070205080204" pitchFamily="34" charset="-128"/>
              </a:rPr>
              <a:t>For each message, the client begins the process with a new MAIL FROM: command, designates the end of message with an isolated period, and issues QUIT only after all messages have been sent.</a:t>
            </a:r>
            <a:endParaRPr lang="en-US" altLang="x-none" sz="2800" dirty="0">
              <a:latin typeface="+mn-lt"/>
              <a:ea typeface="MS PGothic" panose="020B0600070205080204" pitchFamily="34" charset="-128"/>
            </a:endParaRPr>
          </a:p>
          <a:p>
            <a:pPr marL="457200" indent="-457200">
              <a:buFont typeface="Wingdings" panose="05000000000000000000" pitchFamily="2" charset="2"/>
              <a:buChar char="§"/>
            </a:pPr>
            <a:r>
              <a:rPr lang="en-US" altLang="x-none" sz="3200" dirty="0">
                <a:latin typeface="+mn-lt"/>
                <a:ea typeface="MS PGothic" panose="020B0600070205080204" pitchFamily="34" charset="-128"/>
              </a:rPr>
              <a:t>SMTP requires message (header &amp; body) to be in 7-bit ASCII</a:t>
            </a:r>
            <a:endParaRPr lang="en-US" altLang="x-none" sz="3200" dirty="0">
              <a:latin typeface="+mn-lt"/>
              <a:ea typeface="MS PGothic" panose="020B0600070205080204" pitchFamily="34" charset="-128"/>
            </a:endParaRPr>
          </a:p>
          <a:p>
            <a:pPr marL="457200" indent="-457200">
              <a:buFont typeface="Wingdings" panose="05000000000000000000" pitchFamily="2" charset="2"/>
              <a:buChar char="§"/>
            </a:pPr>
            <a:r>
              <a:rPr lang="en-US" altLang="x-none" sz="3200" dirty="0">
                <a:latin typeface="+mn-lt"/>
                <a:ea typeface="MS PGothic" panose="020B0600070205080204" pitchFamily="34" charset="-128"/>
              </a:rPr>
              <a:t>SMTP server uses CRLF.CRLF to determine end of message</a:t>
            </a:r>
            <a:endParaRPr lang="en-US" altLang="x-none" sz="3200" dirty="0">
              <a:latin typeface="+mn-lt"/>
              <a:ea typeface="MS PGothic" panose="020B0600070205080204" pitchFamily="34" charset="-128"/>
            </a:endParaRPr>
          </a:p>
          <a:p>
            <a:pPr marL="1152525" lvl="1" indent="-457200"/>
            <a:r>
              <a:rPr lang="en-US" altLang="x-none" sz="2800" u="sng" dirty="0">
                <a:latin typeface="+mn-lt"/>
                <a:ea typeface="MS PGothic" panose="020B0600070205080204" pitchFamily="34" charset="-128"/>
              </a:rPr>
              <a:t>CR and LF stand for carriage return and line feed, respectively</a:t>
            </a:r>
            <a:r>
              <a:rPr lang="en-US" altLang="x-none" sz="2800" dirty="0">
                <a:latin typeface="+mn-lt"/>
                <a:ea typeface="MS PGothic" panose="020B0600070205080204" pitchFamily="34" charset="-128"/>
              </a:rPr>
              <a:t>. </a:t>
            </a:r>
            <a:endParaRPr lang="en-US" altLang="x-none" sz="2800" dirty="0">
              <a:latin typeface="+mn-lt"/>
              <a:ea typeface="MS PGothic" panose="020B0600070205080204" pitchFamily="34" charset="-128"/>
            </a:endParaRPr>
          </a:p>
          <a:p>
            <a:endParaRPr lang="en-US" altLang="x-none" sz="2400" dirty="0">
              <a:ea typeface="MS PGothic" panose="020B0600070205080204" pitchFamily="34" charset="-128"/>
            </a:endParaRPr>
          </a:p>
        </p:txBody>
      </p:sp>
      <p:sp>
        <p:nvSpPr>
          <p:cNvPr id="133123" name="Rectangle 2"/>
          <p:cNvSpPr>
            <a:spLocks noGrp="1" noChangeArrowheads="1"/>
          </p:cNvSpPr>
          <p:nvPr>
            <p:ph type="ctrTitle"/>
          </p:nvPr>
        </p:nvSpPr>
        <p:spPr/>
        <p:txBody>
          <a:bodyPr/>
          <a:lstStyle/>
          <a:p>
            <a:r>
              <a:rPr lang="en-US" altLang="x-none" dirty="0">
                <a:ea typeface="MS PGothic" panose="020B0600070205080204" pitchFamily="34" charset="-128"/>
              </a:rPr>
              <a:t>SMTP: Final Words</a:t>
            </a:r>
            <a:endParaRPr lang="en-US" altLang="x-none"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Tm="77824"/>
    </mc:Choice>
    <mc:Fallback>
      <p:transition spd="slow" advTm="778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ctrTitle"/>
          </p:nvPr>
        </p:nvSpPr>
        <p:spPr/>
        <p:txBody>
          <a:bodyPr/>
          <a:lstStyle/>
          <a:p>
            <a:r>
              <a:rPr lang="en-US" altLang="x-none" dirty="0">
                <a:ea typeface="MS PGothic" panose="020B0600070205080204" pitchFamily="34" charset="-128"/>
              </a:rPr>
              <a:t>Comparison to HTTP</a:t>
            </a:r>
            <a:endParaRPr lang="en-US" altLang="x-none" dirty="0">
              <a:solidFill>
                <a:srgbClr val="666666"/>
              </a:solidFill>
              <a:ea typeface="MS PGothic" panose="020B0600070205080204" pitchFamily="34" charset="-128"/>
            </a:endParaRPr>
          </a:p>
        </p:txBody>
      </p:sp>
      <p:graphicFrame>
        <p:nvGraphicFramePr>
          <p:cNvPr id="2" name="Table 2"/>
          <p:cNvGraphicFramePr>
            <a:graphicFrameLocks noGrp="1"/>
          </p:cNvGraphicFramePr>
          <p:nvPr/>
        </p:nvGraphicFramePr>
        <p:xfrm>
          <a:off x="1180407" y="1278752"/>
          <a:ext cx="9509760" cy="4673600"/>
        </p:xfrm>
        <a:graphic>
          <a:graphicData uri="http://schemas.openxmlformats.org/drawingml/2006/table">
            <a:tbl>
              <a:tblPr firstRow="1" bandRow="1">
                <a:tableStyleId>{B301B821-A1FF-4177-AEE7-76D212191A09}</a:tableStyleId>
              </a:tblPr>
              <a:tblGrid>
                <a:gridCol w="4754880"/>
                <a:gridCol w="4754880"/>
              </a:tblGrid>
              <a:tr h="370840">
                <a:tc>
                  <a:txBody>
                    <a:bodyPr/>
                    <a:lstStyle/>
                    <a:p>
                      <a:pPr algn="ctr"/>
                      <a:r>
                        <a:rPr lang="en-GB" sz="2400" dirty="0"/>
                        <a:t>SMTP</a:t>
                      </a:r>
                      <a:endParaRPr lang="en-GB" sz="2400" dirty="0"/>
                    </a:p>
                  </a:txBody>
                  <a:tcPr/>
                </a:tc>
                <a:tc>
                  <a:txBody>
                    <a:bodyPr/>
                    <a:lstStyle/>
                    <a:p>
                      <a:pPr algn="ctr"/>
                      <a:r>
                        <a:rPr lang="en-GB" sz="2400" dirty="0"/>
                        <a:t>HTTP</a:t>
                      </a:r>
                      <a:endParaRPr lang="en-GB" sz="2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800" dirty="0">
                          <a:solidFill>
                            <a:schemeClr val="tx1"/>
                          </a:solidFill>
                          <a:latin typeface="+mn-lt"/>
                        </a:rPr>
                        <a:t>Transfers files (email messages) from one mail server to another mail server</a:t>
                      </a:r>
                      <a:endParaRPr lang="en-GB" sz="1800" dirty="0">
                        <a:solidFill>
                          <a:schemeClr val="tx1"/>
                        </a:solidFill>
                        <a:latin typeface="+mn-lt"/>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800" dirty="0">
                          <a:solidFill>
                            <a:schemeClr val="tx1"/>
                          </a:solidFill>
                          <a:latin typeface="+mn-lt"/>
                        </a:rPr>
                        <a:t>Transfers files (also called objects) from a Web server to a Web client (typically a browser)</a:t>
                      </a:r>
                      <a:endParaRPr lang="en-GB" sz="1800" dirty="0">
                        <a:solidFill>
                          <a:schemeClr val="tx1"/>
                        </a:solidFill>
                        <a:latin typeface="+mn-lt"/>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800" dirty="0">
                          <a:solidFill>
                            <a:schemeClr val="tx1"/>
                          </a:solidFill>
                          <a:latin typeface="+mn-lt"/>
                        </a:rPr>
                        <a:t>Push protocol --- t</a:t>
                      </a:r>
                      <a:r>
                        <a:rPr lang="en-US" altLang="x-none" sz="1800" dirty="0">
                          <a:solidFill>
                            <a:schemeClr val="tx1"/>
                          </a:solidFill>
                          <a:latin typeface="+mn-lt"/>
                          <a:ea typeface="MS PGothic" panose="020B0600070205080204" pitchFamily="34" charset="-128"/>
                        </a:rPr>
                        <a:t>he sending mail server pushes the file to the receiving mail server</a:t>
                      </a:r>
                      <a:endParaRPr lang="en-GB" sz="1800" dirty="0">
                        <a:solidFill>
                          <a:schemeClr val="tx1"/>
                        </a:solidFill>
                        <a:latin typeface="+mn-lt"/>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Pull protocol --- someone loads info on a Web server and users use HTTP to pull the info from the server</a:t>
                      </a:r>
                      <a:endParaRPr lang="en-GB" sz="1800" dirty="0">
                        <a:solidFill>
                          <a:schemeClr val="tx1"/>
                        </a:solidFill>
                        <a:latin typeface="+mn-lt"/>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algn="l"/>
                      <a:r>
                        <a:rPr lang="en-US" altLang="zh-CN" sz="1800" b="0" i="0" u="none" strike="noStrike" kern="1200" baseline="0" dirty="0">
                          <a:solidFill>
                            <a:schemeClr val="tx1"/>
                          </a:solidFill>
                          <a:latin typeface="+mn-lt"/>
                          <a:ea typeface="+mn-ea"/>
                          <a:cs typeface="Calibri" panose="020F0502020204030204" pitchFamily="34" charset="0"/>
                        </a:rPr>
                        <a:t>The TCP connection is initiated by the machine that wants to send the file</a:t>
                      </a:r>
                      <a:endParaRPr lang="en-GB" sz="1800" dirty="0">
                        <a:solidFill>
                          <a:schemeClr val="tx1"/>
                        </a:solidFill>
                        <a:latin typeface="+mn-lt"/>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a:r>
                        <a:rPr lang="en-US" altLang="zh-CN" sz="1800" b="0" i="0" u="none" strike="noStrike" kern="1200" baseline="0" dirty="0">
                          <a:solidFill>
                            <a:schemeClr val="tx1"/>
                          </a:solidFill>
                          <a:latin typeface="+mn-lt"/>
                          <a:ea typeface="+mn-ea"/>
                          <a:cs typeface="Calibri" panose="020F0502020204030204" pitchFamily="34" charset="0"/>
                        </a:rPr>
                        <a:t>The TCP connection is initiated by the machine that wants to receive the file</a:t>
                      </a:r>
                      <a:endParaRPr lang="en-GB" sz="1800" dirty="0">
                        <a:solidFill>
                          <a:schemeClr val="tx1"/>
                        </a:solidFill>
                        <a:latin typeface="+mn-lt"/>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Enforces 7-bit ASCII format</a:t>
                      </a:r>
                      <a:endParaRPr lang="en-US" altLang="x-none" sz="1800" dirty="0">
                        <a:solidFill>
                          <a:schemeClr val="tx1"/>
                        </a:solidFill>
                        <a:latin typeface="+mn-lt"/>
                        <a:ea typeface="MS PGothic" panose="020B0600070205080204" pitchFamily="34" charset="-128"/>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No format restrictions</a:t>
                      </a:r>
                      <a:endParaRPr lang="en-US" altLang="x-none" sz="1800" dirty="0">
                        <a:solidFill>
                          <a:schemeClr val="tx1"/>
                        </a:solidFill>
                        <a:latin typeface="+mn-lt"/>
                        <a:ea typeface="MS PGothic" panose="020B0600070205080204" pitchFamily="34" charset="-128"/>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Multiple objects sent in multipart message </a:t>
                      </a:r>
                      <a:endParaRPr lang="en-US" altLang="x-none" sz="1800" dirty="0">
                        <a:solidFill>
                          <a:schemeClr val="tx1"/>
                        </a:solidFill>
                        <a:latin typeface="+mn-lt"/>
                        <a:ea typeface="MS PGothic" panose="020B0600070205080204" pitchFamily="34" charset="-128"/>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Each object encapsulated in its own response message</a:t>
                      </a:r>
                      <a:endParaRPr lang="en-US" altLang="x-none" sz="1800" dirty="0">
                        <a:solidFill>
                          <a:schemeClr val="tx1"/>
                        </a:solidFill>
                        <a:latin typeface="+mn-lt"/>
                        <a:ea typeface="MS PGothic" panose="020B0600070205080204" pitchFamily="34" charset="-128"/>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800" dirty="0">
                          <a:solidFill>
                            <a:schemeClr val="tx1"/>
                          </a:solidFill>
                          <a:latin typeface="+mn-lt"/>
                        </a:rPr>
                        <a:t>Uses </a:t>
                      </a:r>
                      <a:r>
                        <a:rPr lang="en-US" altLang="x-none" sz="1800" dirty="0">
                          <a:solidFill>
                            <a:schemeClr val="tx1"/>
                          </a:solidFill>
                          <a:latin typeface="+mn-lt"/>
                          <a:ea typeface="MS PGothic" panose="020B0600070205080204" pitchFamily="34" charset="-128"/>
                        </a:rPr>
                        <a:t>persistent connections</a:t>
                      </a:r>
                      <a:endParaRPr lang="en-US" altLang="x-none" sz="1800" dirty="0">
                        <a:solidFill>
                          <a:schemeClr val="tx1"/>
                        </a:solidFill>
                        <a:latin typeface="+mn-lt"/>
                        <a:ea typeface="MS PGothic" panose="020B0600070205080204" pitchFamily="34" charset="-128"/>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a:r>
                        <a:rPr lang="en-GB" sz="1800" dirty="0">
                          <a:solidFill>
                            <a:schemeClr val="tx1"/>
                          </a:solidFill>
                          <a:latin typeface="+mn-lt"/>
                        </a:rPr>
                        <a:t>Persistent HTTP use persistent connections</a:t>
                      </a:r>
                      <a:endParaRPr lang="en-GB" sz="1800" dirty="0">
                        <a:solidFill>
                          <a:schemeClr val="tx1"/>
                        </a:solidFill>
                        <a:latin typeface="+mn-lt"/>
                      </a:endParaRPr>
                    </a:p>
                  </a:txBody>
                  <a:tcPr>
                    <a:lnL w="12700" cap="flat" cmpd="sng" algn="ctr">
                      <a:solidFill>
                        <a:schemeClr val="accent1">
                          <a:lumMod val="60000"/>
                          <a:lumOff val="40000"/>
                        </a:schemeClr>
                      </a:solidFill>
                      <a:prstDash val="solid"/>
                      <a:round/>
                      <a:headEnd type="none" w="med" len="med"/>
                      <a:tailEnd type="none" w="med" len="med"/>
                    </a:ln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800" dirty="0">
                          <a:solidFill>
                            <a:schemeClr val="tx1"/>
                          </a:solidFill>
                          <a:latin typeface="+mn-lt"/>
                          <a:ea typeface="MS PGothic" panose="020B0600070205080204" pitchFamily="34" charset="-128"/>
                        </a:rPr>
                        <a:t>Have ASCII command/response interaction, status codes</a:t>
                      </a:r>
                      <a:endParaRPr lang="en-US" altLang="x-none" sz="1800" dirty="0">
                        <a:solidFill>
                          <a:schemeClr val="tx1"/>
                        </a:solidFill>
                        <a:latin typeface="+mn-lt"/>
                        <a:ea typeface="MS PGothic" panose="020B0600070205080204" pitchFamily="34" charset="-128"/>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a:r>
                        <a:rPr lang="en-US" altLang="x-none" sz="1800" dirty="0">
                          <a:solidFill>
                            <a:schemeClr val="tx1"/>
                          </a:solidFill>
                          <a:latin typeface="+mn-lt"/>
                          <a:ea typeface="MS PGothic" panose="020B0600070205080204" pitchFamily="34" charset="-128"/>
                        </a:rPr>
                        <a:t>Have ASCII command/response interaction, status codes</a:t>
                      </a:r>
                      <a:endParaRPr lang="en-GB" sz="1800" dirty="0">
                        <a:solidFill>
                          <a:schemeClr val="tx1"/>
                        </a:solidFill>
                        <a:latin typeface="+mn-lt"/>
                      </a:endParaRPr>
                    </a:p>
                  </a:txBody>
                  <a:tcPr>
                    <a:lnL w="12700" cap="flat" cmpd="sng" algn="ctr">
                      <a:solidFill>
                        <a:schemeClr val="accent1">
                          <a:lumMod val="60000"/>
                          <a:lumOff val="40000"/>
                        </a:schemeClr>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15750"/>
    </mc:Choice>
    <mc:Fallback>
      <p:transition spd="slow" advTm="215750"/>
    </mc:Fallback>
  </mc:AlternateContent>
</p:sld>
</file>

<file path=ppt/tags/tag1.xml><?xml version="1.0" encoding="utf-8"?>
<p:tagLst xmlns:p="http://schemas.openxmlformats.org/presentationml/2006/main">
  <p:tag name="TIMING" val="|23.5|10.7|8.5|7.6|7.1"/>
</p:tagLst>
</file>

<file path=ppt/tags/tag2.xml><?xml version="1.0" encoding="utf-8"?>
<p:tagLst xmlns:p="http://schemas.openxmlformats.org/presentationml/2006/main">
  <p:tag name="KSO_WPP_MARK_KEY" val="999c662d-b13d-4c94-b858-f56006073105"/>
  <p:tag name="COMMONDATA" val="eyJoZGlkIjoiNzY3ZmQyNGM1MWJhYjJhYzU3NTJjZTdiYzk3YzRhOGI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4375</Words>
  <Application>WPS 演示</Application>
  <PresentationFormat>Widescreen</PresentationFormat>
  <Paragraphs>222</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10</vt:i4>
      </vt:variant>
    </vt:vector>
  </HeadingPairs>
  <TitlesOfParts>
    <vt:vector size="28" baseType="lpstr">
      <vt:lpstr>Arial</vt:lpstr>
      <vt:lpstr>宋体</vt:lpstr>
      <vt:lpstr>Wingdings</vt:lpstr>
      <vt:lpstr>Arial</vt:lpstr>
      <vt:lpstr>Calibri Light</vt:lpstr>
      <vt:lpstr>Calibri</vt:lpstr>
      <vt:lpstr>Calibri</vt:lpstr>
      <vt:lpstr>MS PGothic</vt:lpstr>
      <vt:lpstr>等线</vt:lpstr>
      <vt:lpstr>Gill Sans MT</vt:lpstr>
      <vt:lpstr>ZapfDingbats</vt:lpstr>
      <vt:lpstr>Gill Sans MT</vt:lpstr>
      <vt:lpstr>Times New Roman</vt:lpstr>
      <vt:lpstr>ZapfDingbats</vt:lpstr>
      <vt:lpstr>微软雅黑</vt:lpstr>
      <vt:lpstr>Arial Unicode MS</vt:lpstr>
      <vt:lpstr>1_Office Theme</vt:lpstr>
      <vt:lpstr>2_Office Theme</vt:lpstr>
      <vt:lpstr>Application layer: overview</vt:lpstr>
      <vt:lpstr>Introduction</vt:lpstr>
      <vt:lpstr>E-mail</vt:lpstr>
      <vt:lpstr>E-mail: mail servers</vt:lpstr>
      <vt:lpstr>Simple Mail Transfer Protocol (RFC 5321)</vt:lpstr>
      <vt:lpstr>Scenario: Alice sends e-mail to Bob</vt:lpstr>
      <vt:lpstr>Intermediate Servers</vt:lpstr>
      <vt:lpstr>SMTP: Final Words</vt:lpstr>
      <vt:lpstr>Comparison to HTTP</vt:lpstr>
      <vt:lpstr>Mail Message Format [RFC 822]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overview</dc:title>
  <dc:creator>yu wenjuan</dc:creator>
  <cp:lastModifiedBy>.</cp:lastModifiedBy>
  <cp:revision>2</cp:revision>
  <dcterms:created xsi:type="dcterms:W3CDTF">2020-09-25T18:24:00Z</dcterms:created>
  <dcterms:modified xsi:type="dcterms:W3CDTF">2023-02-13T08:14:33Z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0DD408DCD9984C088E95146137EE5DB8</vt:lpwstr>
  </property>
  <property fmtid="{D5CDD505-2E9C-101B-9397-08002B2CF9AE}" pid="3" name="KSOProductBuildVer">
    <vt:lpwstr>2052-11.1.0.13703</vt:lpwstr>
  </property>
</Properties>
</file>