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4" r:id="rId3"/>
    <p:sldId id="1161" r:id="rId5"/>
    <p:sldId id="1162" r:id="rId6"/>
    <p:sldId id="1167" r:id="rId7"/>
    <p:sldId id="1235" r:id="rId8"/>
    <p:sldId id="1168" r:id="rId9"/>
    <p:sldId id="304" r:id="rId10"/>
    <p:sldId id="307" r:id="rId11"/>
    <p:sldId id="309" r:id="rId12"/>
    <p:sldId id="1169" r:id="rId13"/>
    <p:sldId id="1170" r:id="rId14"/>
    <p:sldId id="1171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4F6C9-1D8D-4E79-9096-3F63D5930BAB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A1094-BF51-42C7-966B-AD79193D0C59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HTTP/3 uses QUIC, a protocol developed initially by Google where user space congestion control is used over UDP.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pseudo header is used only for this calculation and is then discarded; it is not actually transmitted.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/>
              <a:t>1s complement to get the checksum: converting all the 0s to 1s and converting all the 1s to 0s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</a:t>
            </a:r>
            <a:endParaRPr lang="en-US" sz="4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Transport Layer Overview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Transport Layer services &amp; functions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Internet Transport Layer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Multiplexing/ De-multiplexing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Connectionless &amp; connection-oriented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User Datagram Protocol – UDP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rgbClr val="0000A3"/>
              </a:buClr>
            </a:pPr>
            <a:r>
              <a:rPr lang="en-US" altLang="en-US" sz="2800" dirty="0">
                <a:cs typeface="Calibri" panose="020F0502020204030204" pitchFamily="34" charset="0"/>
              </a:rPr>
              <a:t>UDP features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UDP Checksum 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Checksum calculation</a:t>
            </a:r>
            <a:endParaRPr lang="en-US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6"/>
    </mc:Choice>
    <mc:Fallback>
      <p:transition spd="slow" advTm="51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680" marR="0" lvl="0" indent="-23368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sum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checksum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166136" y="5147938"/>
            <a:ext cx="7284606" cy="4062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Note: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overflow bit needs to be wrapped around.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wraparound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Freeform 11"/>
          <p:cNvSpPr/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9717" y="4259637"/>
            <a:ext cx="271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1s complement to get the checksum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53"/>
    </mc:Choice>
    <mc:Fallback>
      <p:transition spd="slow" advTm="37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680" marR="0" lvl="0" indent="-23368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sum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checksum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wraparound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change in checksum!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552"/>
    </mc:Choice>
    <mc:Fallback>
      <p:transition spd="slow" advTm="11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  <a:endParaRPr lang="en-US" sz="4800" b="0" dirty="0"/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“no frills” protocol: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8355" marR="0" lvl="1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 may be lost, delivered out of order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8355" marR="0" lvl="1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effort service: “send and hope for the best”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has its plusses: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8355" marR="0" lvl="1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setup/handshaking needed (no RTT incurred)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8355" marR="0" lvl="1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function when network service is compromised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8355" marR="0" lvl="1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helps with reliability (checksum)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471"/>
    </mc:Choice>
    <mc:Fallback>
      <p:transition spd="slow" advTm="854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9975" y="1347085"/>
            <a:ext cx="5878250" cy="1734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best effort” service, UDP segments may be:</a:t>
            </a:r>
            <a:endParaRPr kumimoji="0" lang="en-US" altLang="ja-JP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80835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lost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80835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delivered out-of-order to app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/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lvl1pPr marL="284480" indent="-28448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687705" indent="-230505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anose="02020603050405020304" pitchFamily="-109" charset="0"/>
                  <a:ea typeface="MS PGothic" panose="020B0600070205080204" pitchFamily="3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anose="02020603050405020304" pitchFamily="-109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9pPr>
            </a:lstStyle>
            <a:p>
              <a:pPr marL="284480" marR="0" lvl="0" indent="-28448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no connection establishment (which can add RTT delay)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284480" marR="0" lvl="0" indent="-28448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simple: no connection state at sender, receiver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284480" marR="0" lvl="0" indent="-28448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small header size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284480" marR="0" lvl="0" indent="-28448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no congestion control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687705" marR="0" lvl="1" indent="-28448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UDP can blast away as fast as desired!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687705" marR="0" lvl="1" indent="-28448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can function in the face of congestion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panose="05000000000000000000" charset="0"/>
                <a:buNone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W</a:t>
              </a:r>
              <a:r>
                <a:rPr kumimoji="0" lang="en-US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hy</a:t>
              </a: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89975" y="2921508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 handshaking between UDP sender, receiver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UDP segment handled independently of others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9975" y="4833760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UDP is “mostly IP with a short transport header</a:t>
            </a:r>
            <a:r>
              <a:rPr kumimoji="0" lang="en-GB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Source and destination port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Ports allow for dispatching of messages to receiver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2935" y="1553845"/>
            <a:ext cx="2136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没有连接建立</a:t>
            </a:r>
            <a:endParaRPr lang="zh-CN" altLang="en-US" sz="1600"/>
          </a:p>
          <a:p>
            <a:r>
              <a:rPr lang="zh-CN" altLang="en-US" sz="1600"/>
              <a:t>没有连接状态</a:t>
            </a:r>
            <a:endParaRPr lang="zh-CN" altLang="en-US" sz="1600"/>
          </a:p>
          <a:p>
            <a:r>
              <a:rPr lang="zh-CN" altLang="en-US" sz="1600"/>
              <a:t>头部小</a:t>
            </a:r>
            <a:endParaRPr lang="zh-CN" altLang="en-US" sz="1600"/>
          </a:p>
          <a:p>
            <a:r>
              <a:rPr lang="zh-CN" altLang="en-US" sz="1600"/>
              <a:t>没有拥塞控制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700"/>
    </mc:Choice>
    <mc:Fallback>
      <p:transition spd="slow" advTm="12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[RFC 768]</a:t>
            </a:r>
            <a:endParaRPr lang="en-US" sz="44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UDP use: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streaming multimedia apps (loss tolerant, rate sensitive)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SNMP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if reliable transfer needed over UDP (e.g., HTTP/3):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add needed reliability at application layer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add congestion control at application layer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635" y="3091180"/>
            <a:ext cx="236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承载网络管理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0265" y="5438140"/>
            <a:ext cx="557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可在应用层添加可靠数据传输、拥塞</a:t>
            </a:r>
            <a:r>
              <a:rPr lang="zh-CN" altLang="en-US"/>
              <a:t>控制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600"/>
    </mc:Choice>
    <mc:Fallback>
      <p:transition spd="slow" advTm="118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  <a:endParaRPr lang="en-US" sz="4400" dirty="0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-109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dest port #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32 bits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application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data 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8255292" y="3421856"/>
            <a:ext cx="240665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length, in bytes of UDP segment, including UDP header and UDP data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pitchFamily="34" charset="-128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61"/>
    </mc:Choice>
    <mc:Fallback>
      <p:transition spd="slow" advTm="6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</a:t>
            </a:r>
            <a:endParaRPr lang="en-US" sz="4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Transport Layer Overview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Transport Layer services &amp; functions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Internet Transport Layer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Multiplexing/ De-multiplexing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Connectionless &amp; connection-oriented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UDP Datagram Protocol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UDP features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UDP Checksum 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  <a:buClr>
                <a:srgbClr val="0000A3"/>
              </a:buClr>
            </a:pPr>
            <a:r>
              <a:rPr lang="en-US" altLang="en-US" sz="2800" dirty="0">
                <a:cs typeface="Calibri" panose="020F0502020204030204" pitchFamily="34" charset="0"/>
              </a:rPr>
              <a:t>Checksum calculation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8"/>
    </mc:Choice>
    <mc:Fallback>
      <p:transition spd="slow" advTm="59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  <a:endParaRPr lang="en-US" sz="44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sender: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(including header fields)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as sequence of 16-bit integers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of segment content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checksum value put into UDP checksum field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compute checksum of received segment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 if computed checksum equals checksum field value: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Not equal - error detected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More later ….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flipped bits) in transmitted segment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745"/>
    </mc:Choice>
    <mc:Fallback>
      <p:transition spd="slow" advTm="877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1272988" y="1316765"/>
            <a:ext cx="9861177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How to compute checksum:</a:t>
            </a:r>
            <a:endParaRPr lang="en-GB" sz="2400" dirty="0">
              <a:solidFill>
                <a:srgbClr val="000000"/>
              </a:solidFill>
            </a:endParaRPr>
          </a:p>
          <a:p>
            <a:pPr marL="1038225" lvl="1" indent="-342900" algn="l"/>
            <a:r>
              <a:rPr lang="en-GB" sz="2200" dirty="0">
                <a:latin typeface="+mn-lt"/>
              </a:rPr>
              <a:t>Add all 16-bit words</a:t>
            </a:r>
            <a:endParaRPr lang="en-GB" sz="2200" dirty="0">
              <a:latin typeface="+mn-lt"/>
            </a:endParaRPr>
          </a:p>
          <a:p>
            <a:pPr marL="1038225" lvl="1" indent="-342900" algn="l"/>
            <a:r>
              <a:rPr lang="en-GB" sz="2200" dirty="0">
                <a:latin typeface="+mn-lt"/>
              </a:rPr>
              <a:t>add any carry bits back in</a:t>
            </a:r>
            <a:endParaRPr lang="en-GB" sz="2200" dirty="0">
              <a:latin typeface="+mn-lt"/>
            </a:endParaRPr>
          </a:p>
          <a:p>
            <a:pPr marL="1038225" lvl="1" indent="-342900" algn="l"/>
            <a:r>
              <a:rPr lang="en-GB" sz="2200" dirty="0">
                <a:latin typeface="+mn-lt"/>
              </a:rPr>
              <a:t>flip bits in sum to get checksum</a:t>
            </a:r>
            <a:endParaRPr lang="en-GB" sz="2200" dirty="0">
              <a:solidFill>
                <a:srgbClr val="000000"/>
              </a:solidFill>
              <a:latin typeface="+mn-lt"/>
            </a:endParaRPr>
          </a:p>
          <a:p>
            <a:pPr marL="381000" indent="-381000" algn="l"/>
            <a:r>
              <a:rPr lang="en-GB" i="1" dirty="0">
                <a:latin typeface="+mn-lt"/>
              </a:rPr>
              <a:t>Note:</a:t>
            </a:r>
            <a:r>
              <a:rPr lang="en-GB" dirty="0">
                <a:latin typeface="+mn-lt"/>
              </a:rPr>
              <a:t> we’ll see same algorithm in detail when we look at IP</a:t>
            </a:r>
            <a:endParaRPr lang="en-GB" dirty="0"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/>
              <a:t>UDP checksum c</a:t>
            </a:r>
            <a:r>
              <a:rPr lang="en-GB" sz="2400" dirty="0">
                <a:solidFill>
                  <a:srgbClr val="000000"/>
                </a:solidFill>
              </a:rPr>
              <a:t>overs pseudo header of information from the IP header, the UDP header </a:t>
            </a:r>
            <a:r>
              <a:rPr lang="en-GB" sz="2400" dirty="0"/>
              <a:t>and the</a:t>
            </a:r>
            <a:r>
              <a:rPr lang="en-GB" sz="2400" dirty="0">
                <a:solidFill>
                  <a:srgbClr val="000000"/>
                </a:solidFill>
              </a:rPr>
              <a:t> UDP data/payload</a:t>
            </a:r>
            <a:endParaRPr lang="en-GB" sz="2400" dirty="0">
              <a:solidFill>
                <a:srgbClr val="0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/>
              <a:t>UDP checksum computation is optional for IPv4 (set to the value zero); mandatory when UDP runs over IPv6 (computation method changed). 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UDP Checksum (cont.)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997336" y="4848541"/>
            <a:ext cx="8412480" cy="1735096"/>
            <a:chOff x="76202" y="4563401"/>
            <a:chExt cx="8991598" cy="2142199"/>
          </a:xfrm>
        </p:grpSpPr>
        <p:sp>
          <p:nvSpPr>
            <p:cNvPr id="7" name="Rectangle 6"/>
            <p:cNvSpPr/>
            <p:nvPr/>
          </p:nvSpPr>
          <p:spPr>
            <a:xfrm>
              <a:off x="990600" y="6096000"/>
              <a:ext cx="365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Length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990602" y="4572000"/>
              <a:ext cx="5195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300607" y="4572000"/>
              <a:ext cx="5195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8600" y="49911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05800" y="49911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413" y="4563401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32 bits</a:t>
              </a:r>
              <a:endParaRPr kumimoji="0" lang="en-GB" sz="2000" b="1" i="1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2" y="5010089"/>
              <a:ext cx="940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 bytes</a:t>
              </a:r>
              <a:endParaRPr kumimoji="0" lang="en-GB" sz="2000" b="1" i="1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53398" y="6096000"/>
              <a:ext cx="3652405" cy="609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Checksum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0600" y="5486400"/>
              <a:ext cx="365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Source Port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3398" y="5486400"/>
              <a:ext cx="3652405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Destination Port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95340" y="1383665"/>
            <a:ext cx="459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相加所有</a:t>
            </a:r>
            <a:r>
              <a:rPr lang="en-US" altLang="zh-CN"/>
              <a:t>16bit word(</a:t>
            </a:r>
            <a:r>
              <a:rPr lang="zh-CN" altLang="en-US"/>
              <a:t>注意，</a:t>
            </a:r>
            <a:r>
              <a:rPr lang="en-US" altLang="zh-CN"/>
              <a:t>UDP</a:t>
            </a:r>
            <a:r>
              <a:rPr lang="zh-CN" altLang="en-US"/>
              <a:t>宽度</a:t>
            </a:r>
            <a:r>
              <a:rPr lang="en-US" altLang="zh-CN"/>
              <a:t>32</a:t>
            </a:r>
            <a:r>
              <a:rPr lang="en-US" altLang="zh-CN"/>
              <a:t>bit)</a:t>
            </a:r>
            <a:endParaRPr lang="en-US" altLang="zh-CN"/>
          </a:p>
          <a:p>
            <a:r>
              <a:rPr lang="zh-CN" altLang="en-US"/>
              <a:t>加</a:t>
            </a:r>
            <a:r>
              <a:rPr lang="zh-CN" altLang="en-US"/>
              <a:t>进位</a:t>
            </a:r>
            <a:endParaRPr lang="zh-CN" altLang="en-US"/>
          </a:p>
          <a:p>
            <a:r>
              <a:rPr lang="zh-CN" altLang="en-US"/>
              <a:t>取反码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99295" y="2452370"/>
            <a:ext cx="2019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checksum</a:t>
            </a:r>
            <a:r>
              <a:rPr lang="zh-CN" altLang="en-US" sz="1200"/>
              <a:t>组成</a:t>
            </a:r>
            <a:endParaRPr lang="zh-CN" altLang="en-US" sz="1200"/>
          </a:p>
          <a:p>
            <a:r>
              <a:rPr lang="en-US" altLang="zh-CN" sz="1200"/>
              <a:t>IP </a:t>
            </a:r>
            <a:r>
              <a:rPr lang="zh-CN" altLang="en-US" sz="1200"/>
              <a:t>头部</a:t>
            </a:r>
            <a:endParaRPr lang="zh-CN" altLang="en-US" sz="1200"/>
          </a:p>
          <a:p>
            <a:r>
              <a:rPr lang="en-US" altLang="zh-CN" sz="1200"/>
              <a:t>UDP </a:t>
            </a:r>
            <a:r>
              <a:rPr lang="zh-CN" altLang="en-US" sz="1200"/>
              <a:t>头部</a:t>
            </a:r>
            <a:endParaRPr lang="zh-CN" altLang="en-US" sz="1200"/>
          </a:p>
          <a:p>
            <a:r>
              <a:rPr lang="en-US" altLang="zh-CN" sz="1200"/>
              <a:t>UDP </a:t>
            </a:r>
            <a:r>
              <a:rPr lang="zh-CN" altLang="en-US" sz="1200"/>
              <a:t>数据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66"/>
    </mc:Choice>
    <mc:Fallback>
      <p:transition spd="slow" advTm="772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4"/>
          </p:nvPr>
        </p:nvSpPr>
        <p:spPr>
          <a:xfrm>
            <a:off x="968188" y="1316765"/>
            <a:ext cx="10888452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UDP checksum based on </a:t>
            </a:r>
            <a:r>
              <a:rPr lang="en-GB" sz="2400" b="1" i="1" dirty="0">
                <a:solidFill>
                  <a:srgbClr val="000000"/>
                </a:solidFill>
              </a:rPr>
              <a:t>pseudo header </a:t>
            </a:r>
            <a:r>
              <a:rPr lang="en-GB" sz="2400" dirty="0">
                <a:solidFill>
                  <a:srgbClr val="000000"/>
                </a:solidFill>
              </a:rPr>
              <a:t>not real one</a:t>
            </a:r>
            <a:endParaRPr lang="en-GB" sz="2400" dirty="0">
              <a:solidFill>
                <a:srgbClr val="000000"/>
              </a:solidFill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GB" sz="2400" i="1" dirty="0">
                <a:solidFill>
                  <a:schemeClr val="tx1"/>
                </a:solidFill>
              </a:rPr>
              <a:t>Protocol </a:t>
            </a:r>
            <a:r>
              <a:rPr lang="en-GB" sz="2400" dirty="0">
                <a:solidFill>
                  <a:schemeClr val="tx1"/>
                </a:solidFill>
              </a:rPr>
              <a:t>must = 17 (UDP)</a:t>
            </a:r>
            <a:endParaRPr lang="en-GB" sz="2400" dirty="0">
              <a:solidFill>
                <a:schemeClr val="tx1"/>
              </a:solidFill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GB" sz="2400" i="1" dirty="0">
                <a:solidFill>
                  <a:schemeClr val="tx1"/>
                </a:solidFill>
              </a:rPr>
              <a:t>Source and </a:t>
            </a:r>
            <a:r>
              <a:rPr lang="en-GB" sz="2400" i="1" dirty="0" err="1">
                <a:solidFill>
                  <a:schemeClr val="tx1"/>
                </a:solidFill>
              </a:rPr>
              <a:t>dest</a:t>
            </a:r>
            <a:r>
              <a:rPr lang="en-GB" sz="2400" i="1" dirty="0">
                <a:solidFill>
                  <a:schemeClr val="tx1"/>
                </a:solidFill>
              </a:rPr>
              <a:t>. addresses </a:t>
            </a:r>
            <a:r>
              <a:rPr lang="en-GB" sz="2400" dirty="0">
                <a:solidFill>
                  <a:schemeClr val="tx1"/>
                </a:solidFill>
              </a:rPr>
              <a:t>must match real IP header</a:t>
            </a:r>
            <a:endParaRPr lang="en-GB" sz="2400" dirty="0">
              <a:solidFill>
                <a:schemeClr val="tx1"/>
              </a:solidFill>
            </a:endParaRPr>
          </a:p>
          <a:p>
            <a:pPr marL="381000" indent="-381000">
              <a:buFont typeface="Wingdings" panose="05000000000000000000" pitchFamily="2" charset="2"/>
              <a:buChar char="Ø"/>
            </a:pPr>
            <a:r>
              <a:rPr lang="en-GB" sz="2400" i="1" dirty="0">
                <a:solidFill>
                  <a:schemeClr val="tx1"/>
                </a:solidFill>
              </a:rPr>
              <a:t>UDP length </a:t>
            </a:r>
            <a:r>
              <a:rPr lang="en-GB" sz="2400" dirty="0">
                <a:solidFill>
                  <a:schemeClr val="tx1"/>
                </a:solidFill>
              </a:rPr>
              <a:t>must match value in UDP header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UDP IPv4 Pseudo Header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424882" y="3429001"/>
            <a:ext cx="8991599" cy="2751799"/>
            <a:chOff x="76202" y="3886200"/>
            <a:chExt cx="8991598" cy="2751799"/>
          </a:xfrm>
        </p:grpSpPr>
        <p:sp>
          <p:nvSpPr>
            <p:cNvPr id="3" name="Rectangle 2"/>
            <p:cNvSpPr/>
            <p:nvPr/>
          </p:nvSpPr>
          <p:spPr>
            <a:xfrm>
              <a:off x="995795" y="6028399"/>
              <a:ext cx="1823605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19402" y="6028399"/>
              <a:ext cx="1823605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Proto. = 17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53397" y="6028399"/>
              <a:ext cx="3652405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 Length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90602" y="3894799"/>
              <a:ext cx="5195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300607" y="3894799"/>
              <a:ext cx="5195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28600" y="4313899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05800" y="4313899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7413" y="3886200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32 bits</a:t>
              </a:r>
              <a:endParaRPr kumimoji="0" lang="en-GB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2" y="4332888"/>
              <a:ext cx="940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bytes</a:t>
              </a:r>
              <a:endParaRPr kumimoji="0" lang="en-GB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5795" y="5418799"/>
              <a:ext cx="7310005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Destination IP Address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5795" y="4809199"/>
              <a:ext cx="7310005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IP Address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418"/>
    </mc:Choice>
    <mc:Fallback>
      <p:transition spd="slow" advTm="1004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Fields Used for Computing UDP Checksum</a:t>
            </a:r>
            <a:endParaRPr lang="en-GB" dirty="0"/>
          </a:p>
        </p:txBody>
      </p:sp>
      <p:pic>
        <p:nvPicPr>
          <p:cNvPr id="6" name="Picture 5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443" y="2104215"/>
            <a:ext cx="6373114" cy="35819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539608" y="2886385"/>
            <a:ext cx="323849" cy="12954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8520558" y="4248151"/>
            <a:ext cx="342900" cy="913106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3048" y="3429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Pseudo Header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1623" y="452003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Header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544816" y="5199966"/>
            <a:ext cx="299592" cy="4671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91623" y="529773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data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61"/>
    </mc:Choice>
    <mc:Fallback>
      <p:transition spd="slow" advTm="33261"/>
    </mc:Fallback>
  </mc:AlternateContent>
</p:sld>
</file>

<file path=ppt/tags/tag1.xml><?xml version="1.0" encoding="utf-8"?>
<p:tagLst xmlns:p="http://schemas.openxmlformats.org/presentationml/2006/main">
  <p:tag name="TIMING" val="|12.1|12.8|83.9"/>
</p:tagLst>
</file>

<file path=ppt/tags/tag2.xml><?xml version="1.0" encoding="utf-8"?>
<p:tagLst xmlns:p="http://schemas.openxmlformats.org/presentationml/2006/main">
  <p:tag name="TIMING" val="|15.7|12.8|13.2|10.3"/>
</p:tagLst>
</file>

<file path=ppt/tags/tag3.xml><?xml version="1.0" encoding="utf-8"?>
<p:tagLst xmlns:p="http://schemas.openxmlformats.org/presentationml/2006/main">
  <p:tag name="TIMING" val="|49.6"/>
</p:tagLst>
</file>

<file path=ppt/tags/tag4.xml><?xml version="1.0" encoding="utf-8"?>
<p:tagLst xmlns:p="http://schemas.openxmlformats.org/presentationml/2006/main">
  <p:tag name="TIMING" val="|14.1|2.9|6.5|5.8"/>
</p:tagLst>
</file>

<file path=ppt/tags/tag5.xml><?xml version="1.0" encoding="utf-8"?>
<p:tagLst xmlns:p="http://schemas.openxmlformats.org/presentationml/2006/main">
  <p:tag name="TIMING" val="|4.4|16.1|29.1"/>
</p:tagLst>
</file>

<file path=ppt/tags/tag6.xml><?xml version="1.0" encoding="utf-8"?>
<p:tagLst xmlns:p="http://schemas.openxmlformats.org/presentationml/2006/main">
  <p:tag name="TIMING" val="|3|1.1|0.6"/>
</p:tagLst>
</file>

<file path=ppt/tags/tag7.xml><?xml version="1.0" encoding="utf-8"?>
<p:tagLst xmlns:p="http://schemas.openxmlformats.org/presentationml/2006/main">
  <p:tag name="KSO_WPP_MARK_KEY" val="bda28b7b-0b73-4d39-8ac5-734bdc00669b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4070</Words>
  <Application>WPS 演示</Application>
  <PresentationFormat>Widescreen</PresentationFormat>
  <Paragraphs>245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Arial</vt:lpstr>
      <vt:lpstr>Calibri</vt:lpstr>
      <vt:lpstr>MS PGothic</vt:lpstr>
      <vt:lpstr>Times New Roman</vt:lpstr>
      <vt:lpstr>Tahoma</vt:lpstr>
      <vt:lpstr>Wingdings</vt:lpstr>
      <vt:lpstr>Gill Sans MT</vt:lpstr>
      <vt:lpstr>Courier</vt:lpstr>
      <vt:lpstr>Courier New</vt:lpstr>
      <vt:lpstr>Calibri Light</vt:lpstr>
      <vt:lpstr>微软雅黑</vt:lpstr>
      <vt:lpstr>Arial Unicode MS</vt:lpstr>
      <vt:lpstr>等线</vt:lpstr>
      <vt:lpstr>1_Office Theme</vt:lpstr>
      <vt:lpstr>Transport Layer I: roadmap</vt:lpstr>
      <vt:lpstr>UDP: User Datagram Protocol</vt:lpstr>
      <vt:lpstr>UDP: User Datagram Protocol [RFC 768]</vt:lpstr>
      <vt:lpstr>UDP segment header</vt:lpstr>
      <vt:lpstr>Transport Layer I: roadmap</vt:lpstr>
      <vt:lpstr>UDP checksum</vt:lpstr>
      <vt:lpstr>UDP Checksum (cont.)</vt:lpstr>
      <vt:lpstr>UDP IPv4 Pseudo Header</vt:lpstr>
      <vt:lpstr>Fields Used for Computing UDP Checksum</vt:lpstr>
      <vt:lpstr>Internet checksum: an example</vt:lpstr>
      <vt:lpstr>Internet checksum: weak protection!</vt:lpstr>
      <vt:lpstr>Summary: UDP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I: roadmap</dc:title>
  <dc:creator>yu wenjuan</dc:creator>
  <cp:lastModifiedBy>.</cp:lastModifiedBy>
  <cp:revision>2</cp:revision>
  <dcterms:created xsi:type="dcterms:W3CDTF">2020-10-01T18:11:00Z</dcterms:created>
  <dcterms:modified xsi:type="dcterms:W3CDTF">2022-11-05T11:43:01Z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C9B7A540739C48D3B6BAF65C6C4145AC</vt:lpwstr>
  </property>
  <property fmtid="{D5CDD505-2E9C-101B-9397-08002B2CF9AE}" pid="3" name="KSOProductBuildVer">
    <vt:lpwstr>2052-11.1.0.12598</vt:lpwstr>
  </property>
</Properties>
</file>