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5"/>
  </p:notesMasterIdLst>
  <p:sldIdLst>
    <p:sldId id="1224" r:id="rId4"/>
    <p:sldId id="1096" r:id="rId6"/>
    <p:sldId id="1203" r:id="rId7"/>
    <p:sldId id="1098" r:id="rId8"/>
    <p:sldId id="352" r:id="rId9"/>
    <p:sldId id="1099" r:id="rId10"/>
    <p:sldId id="1100" r:id="rId11"/>
    <p:sldId id="1101" r:id="rId12"/>
    <p:sldId id="1102" r:id="rId13"/>
    <p:sldId id="1225" r:id="rId14"/>
    <p:sldId id="320" r:id="rId15"/>
    <p:sldId id="1104" r:id="rId16"/>
    <p:sldId id="1231" r:id="rId17"/>
    <p:sldId id="1232" r:id="rId18"/>
    <p:sldId id="1233" r:id="rId19"/>
    <p:sldId id="1110" r:id="rId20"/>
    <p:sldId id="1226" r:id="rId21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0" autoAdjust="0"/>
    <p:restoredTop sz="91650" autoAdjust="0"/>
  </p:normalViewPr>
  <p:slideViewPr>
    <p:cSldViewPr snapToGrid="0">
      <p:cViewPr varScale="1">
        <p:scale>
          <a:sx n="56" d="100"/>
          <a:sy n="56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5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6T15:39:01.428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EFF8-E019-411F-8D08-39DE57EF4BBA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4A250-834C-4B34-A3CA-6EC22E9508DF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Rather than immediately </a:t>
            </a:r>
            <a:r>
              <a:rPr lang="en-US" dirty="0" err="1"/>
              <a:t>ACKnowledig</a:t>
            </a:r>
            <a:r>
              <a:rPr lang="en-US" dirty="0"/>
              <a:t> this segment, many TCP implementations will wait for half a second for another in-order segment to arrive, and then generate a single cumulative ACK for both segments – thus decreasing the amount of ACK traffic.  The arrival of this second in-order segment and the cumulative ACK generation that covers both segments is the second row in this table.</a:t>
            </a:r>
            <a:endParaRPr lang="en-US" dirty="0"/>
          </a:p>
          <a:p>
            <a:endParaRPr lang="en-US" dirty="0"/>
          </a:p>
          <a:p>
            <a:r>
              <a:rPr lang="en-GB" dirty="0"/>
              <a:t>In reality ACK generation can be even more</a:t>
            </a:r>
            <a:r>
              <a:rPr lang="en-GB" baseline="0" dirty="0"/>
              <a:t> complex. For example if the receiver receives segments already </a:t>
            </a:r>
            <a:r>
              <a:rPr lang="en-GB" baseline="0" dirty="0" err="1"/>
              <a:t>ACKed</a:t>
            </a:r>
            <a:r>
              <a:rPr lang="en-GB" baseline="0" dirty="0"/>
              <a:t> instead of sending back ACKs immediately it assumes that the ACKs may be still in transit and to avoid duplicate ACKs it delays the new ACK.</a:t>
            </a:r>
            <a:endParaRPr lang="en-GB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If </a:t>
            </a:r>
            <a:r>
              <a:rPr lang="en-GB" dirty="0"/>
              <a:t>an Acknowledgment (ACK) is sent from either side, with an Acknowledgment number X, it is saying “ the next byte we expect from you is byte number X”. In other words, An Acknowledgment number of X means: “I have received all bytes up to byte number X­-1, next send me byte number X”. </a:t>
            </a:r>
            <a:endParaRPr lang="en-GB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window size of N indicates the allowed number of consecutive unacknowledged packets. </a:t>
            </a:r>
            <a:endParaRPr lang="en-GB" dirty="0"/>
          </a:p>
          <a:p>
            <a:r>
              <a:rPr lang="en-GB" baseline="0" dirty="0" err="1"/>
              <a:t>SendBase</a:t>
            </a:r>
            <a:r>
              <a:rPr lang="en-GB" baseline="0" dirty="0"/>
              <a:t>: the smallest sequence number of a transmitted but unacknowledged byte </a:t>
            </a:r>
            <a:endParaRPr lang="en-GB" baseline="0" dirty="0"/>
          </a:p>
          <a:p>
            <a:r>
              <a:rPr lang="en-GB" baseline="0" dirty="0" err="1"/>
              <a:t>NextSeqNum</a:t>
            </a:r>
            <a:r>
              <a:rPr lang="en-GB" baseline="0" dirty="0"/>
              <a:t>: the sequence number of the next byte to be sent </a:t>
            </a:r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C1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" y="2732924"/>
            <a:ext cx="12181620" cy="139215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 panose="020B0604020202020204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buFont typeface="Wingdings" panose="05000000000000000000" pitchFamily="2" charset="2"/>
              <a:buChar char="p"/>
              <a:defRPr sz="1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u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</a:t>
            </a:r>
            <a:r>
              <a:rPr lang="en-US" altLang="en-US" dirty="0">
                <a:cs typeface="Calibri" panose="020F0502020204030204" pitchFamily="34" charset="0"/>
              </a:rPr>
              <a:t>Layer I</a:t>
            </a:r>
            <a:r>
              <a:rPr lang="en-US" altLang="en-US" sz="4400" dirty="0">
                <a:cs typeface="Calibri" panose="020F0502020204030204" pitchFamily="34" charset="0"/>
              </a:rPr>
              <a:t>: roadmap </a:t>
            </a:r>
            <a:r>
              <a:rPr lang="en-GB" dirty="0"/>
              <a:t>(cont.)</a:t>
            </a:r>
            <a:endParaRPr lang="en-US" sz="4400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TCP Overview</a:t>
            </a:r>
            <a:endParaRPr lang="en-US" altLang="en-US" sz="3200" dirty="0"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TCP segment structure</a:t>
            </a:r>
            <a:endParaRPr lang="en-US" altLang="en-US" sz="2800" dirty="0"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TCP sequence numbers</a:t>
            </a:r>
            <a:endParaRPr lang="en-US" altLang="en-US" sz="2800" dirty="0"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TCP timeout</a:t>
            </a:r>
            <a:endParaRPr lang="en-US" altLang="en-US" sz="2800" dirty="0">
              <a:cs typeface="Calibri" panose="020F0502020204030204" pitchFamily="34" charset="0"/>
            </a:endParaRP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TCP Reliable Data Transfer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TCP fast retransmit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TCP Flow Control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TCP Connection Management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3-way handshake</a:t>
            </a:r>
            <a:endParaRPr lang="en-US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572"/>
    </mc:Choice>
    <mc:Fallback>
      <p:transition spd="slow" advTm="185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</a:t>
            </a:r>
            <a:r>
              <a:rPr lang="en-US" altLang="en-US" dirty="0">
                <a:cs typeface="Calibri" panose="020F0502020204030204" pitchFamily="34" charset="0"/>
              </a:rPr>
              <a:t>Layer I</a:t>
            </a:r>
            <a:r>
              <a:rPr lang="en-US" altLang="en-US" sz="4400" dirty="0">
                <a:cs typeface="Calibri" panose="020F0502020204030204" pitchFamily="34" charset="0"/>
              </a:rPr>
              <a:t>: roadmap </a:t>
            </a:r>
            <a:r>
              <a:rPr lang="en-GB" dirty="0"/>
              <a:t>(cont.)</a:t>
            </a:r>
            <a:endParaRPr lang="en-US" sz="4400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lnSpcReduction="10000"/>
          </a:bodyPr>
          <a:lstStyle/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Principles of Reliable Data Transfer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TCP Overview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TCP segment structure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TCP sequence numbers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TCP timeout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TCP Reliable Data Transfer</a:t>
            </a:r>
            <a:endParaRPr lang="en-US" altLang="en-US" sz="3200" dirty="0"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TCP fast retransmit</a:t>
            </a:r>
            <a:endParaRPr lang="en-US" altLang="en-US" sz="2800" dirty="0">
              <a:cs typeface="Calibri" panose="020F0502020204030204" pitchFamily="34" charset="0"/>
            </a:endParaRP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TCP Flow Control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TCP Connection Management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3-way handshake</a:t>
            </a:r>
            <a:endParaRPr lang="en-US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48"/>
    </mc:Choice>
    <mc:Fallback>
      <p:transition spd="slow" advTm="764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1309816" y="1316765"/>
            <a:ext cx="10546824" cy="52805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x-none" sz="2400" dirty="0">
                <a:ea typeface="MS PGothic" panose="020B0600070205080204" pitchFamily="34" charset="-128"/>
              </a:rPr>
              <a:t>TCP creates RDT service on top of IP</a:t>
            </a:r>
            <a:r>
              <a:rPr lang="en-GB" altLang="x-none" sz="2400" dirty="0">
                <a:ea typeface="MS PGothic" panose="020B0600070205080204" pitchFamily="34" charset="-128"/>
              </a:rPr>
              <a:t>’</a:t>
            </a:r>
            <a:r>
              <a:rPr lang="en-US" altLang="ja-JP" sz="2400" dirty="0">
                <a:ea typeface="MS PGothic" panose="020B0600070205080204" pitchFamily="34" charset="-128"/>
              </a:rPr>
              <a:t>s unreliable service</a:t>
            </a:r>
            <a:endParaRPr lang="en-US" altLang="ja-JP" sz="2400" dirty="0">
              <a:ea typeface="MS PGothic" panose="020B0600070205080204" pitchFamily="34" charset="-128"/>
            </a:endParaRPr>
          </a:p>
          <a:p>
            <a:pPr marL="381000" indent="-381000">
              <a:buFont typeface="Wingdings" panose="05000000000000000000" pitchFamily="2" charset="2"/>
              <a:buChar char="Ø"/>
            </a:pPr>
            <a:r>
              <a:rPr lang="en-US" altLang="x-none" sz="2400" dirty="0">
                <a:ea typeface="MS PGothic" panose="020B0600070205080204" pitchFamily="34" charset="-128"/>
              </a:rPr>
              <a:t>Pipelined segments</a:t>
            </a:r>
            <a:endParaRPr lang="en-US" altLang="x-none" sz="2400" dirty="0">
              <a:ea typeface="MS PGothic" panose="020B0600070205080204" pitchFamily="34" charset="-128"/>
            </a:endParaRPr>
          </a:p>
          <a:p>
            <a:pPr marL="381000" indent="-381000">
              <a:buFont typeface="Wingdings" panose="05000000000000000000" pitchFamily="2" charset="2"/>
              <a:buChar char="Ø"/>
            </a:pPr>
            <a:r>
              <a:rPr lang="en-US" altLang="x-none" sz="2400" dirty="0">
                <a:ea typeface="MS PGothic" panose="020B0600070205080204" pitchFamily="34" charset="-128"/>
              </a:rPr>
              <a:t>Cumulative acks</a:t>
            </a:r>
            <a:endParaRPr lang="en-US" altLang="x-none" sz="2400" dirty="0">
              <a:ea typeface="MS PGothic" panose="020B0600070205080204" pitchFamily="34" charset="-128"/>
            </a:endParaRPr>
          </a:p>
          <a:p>
            <a:pPr marL="381000" indent="-381000">
              <a:buFont typeface="Wingdings" panose="05000000000000000000" pitchFamily="2" charset="2"/>
              <a:buChar char="Ø"/>
            </a:pPr>
            <a:r>
              <a:rPr lang="en-US" altLang="x-none" sz="2400" dirty="0">
                <a:ea typeface="MS PGothic" panose="020B0600070205080204" pitchFamily="34" charset="-128"/>
              </a:rPr>
              <a:t>Single retransmission timer</a:t>
            </a:r>
            <a:endParaRPr lang="en-US" altLang="x-none" sz="2400" dirty="0">
              <a:ea typeface="MS PGothic" panose="020B0600070205080204" pitchFamily="34" charset="-128"/>
            </a:endParaRPr>
          </a:p>
          <a:p>
            <a:r>
              <a:rPr lang="en-US" altLang="x-none" sz="2400" dirty="0">
                <a:ea typeface="MS PGothic" panose="020B0600070205080204" pitchFamily="34" charset="-128"/>
              </a:rPr>
              <a:t>Retransmissions triggered by:</a:t>
            </a:r>
            <a:endParaRPr lang="en-US" altLang="x-none" sz="2400" dirty="0">
              <a:ea typeface="MS PGothic" panose="020B0600070205080204" pitchFamily="34" charset="-128"/>
            </a:endParaRPr>
          </a:p>
          <a:p>
            <a:pPr marL="381000" indent="-381000">
              <a:buFont typeface="Wingdings" panose="05000000000000000000" pitchFamily="2" charset="2"/>
              <a:buChar char="Ø"/>
            </a:pPr>
            <a:r>
              <a:rPr lang="en-US" altLang="x-none" sz="2400" dirty="0">
                <a:ea typeface="MS PGothic" panose="020B0600070205080204" pitchFamily="34" charset="-128"/>
              </a:rPr>
              <a:t>Timeout events</a:t>
            </a:r>
            <a:endParaRPr lang="en-US" altLang="x-none" sz="2400" dirty="0">
              <a:ea typeface="MS PGothic" panose="020B0600070205080204" pitchFamily="34" charset="-128"/>
            </a:endParaRPr>
          </a:p>
          <a:p>
            <a:pPr marL="381000" indent="-381000">
              <a:buFont typeface="Wingdings" panose="05000000000000000000" pitchFamily="2" charset="2"/>
              <a:buChar char="Ø"/>
            </a:pPr>
            <a:r>
              <a:rPr lang="en-US" altLang="x-none" sz="2400" dirty="0">
                <a:ea typeface="MS PGothic" panose="020B0600070205080204" pitchFamily="34" charset="-128"/>
              </a:rPr>
              <a:t>Duplicate acks</a:t>
            </a:r>
            <a:endParaRPr lang="en-US" altLang="x-none" sz="2400" dirty="0">
              <a:ea typeface="MS PGothic" panose="020B0600070205080204" pitchFamily="34" charset="-128"/>
            </a:endParaRPr>
          </a:p>
          <a:p>
            <a:r>
              <a:rPr lang="en-US" altLang="x-none" sz="2400" dirty="0">
                <a:ea typeface="MS PGothic" panose="020B0600070205080204" pitchFamily="34" charset="-128"/>
              </a:rPr>
              <a:t>Let’</a:t>
            </a:r>
            <a:r>
              <a:rPr lang="en-US" altLang="ja-JP" sz="2400" dirty="0">
                <a:ea typeface="MS PGothic" panose="020B0600070205080204" pitchFamily="34" charset="-128"/>
              </a:rPr>
              <a:t>s initially consider simplified TCP sender:</a:t>
            </a:r>
            <a:endParaRPr lang="en-US" altLang="ja-JP" sz="2400" dirty="0">
              <a:ea typeface="MS PGothic" panose="020B0600070205080204" pitchFamily="34" charset="-128"/>
            </a:endParaRPr>
          </a:p>
          <a:p>
            <a:pPr marL="381000" indent="-381000">
              <a:buFont typeface="Wingdings" panose="05000000000000000000" pitchFamily="2" charset="2"/>
              <a:buChar char="Ø"/>
            </a:pPr>
            <a:r>
              <a:rPr lang="en-US" altLang="x-none" sz="2400" dirty="0">
                <a:ea typeface="MS PGothic" panose="020B0600070205080204" pitchFamily="34" charset="-128"/>
              </a:rPr>
              <a:t>Ignore duplicate acks</a:t>
            </a:r>
            <a:endParaRPr lang="en-US" altLang="x-none" sz="2400" dirty="0">
              <a:ea typeface="MS PGothic" panose="020B0600070205080204" pitchFamily="34" charset="-128"/>
            </a:endParaRPr>
          </a:p>
          <a:p>
            <a:pPr marL="381000" indent="-381000">
              <a:buFont typeface="Wingdings" panose="05000000000000000000" pitchFamily="2" charset="2"/>
              <a:buChar char="Ø"/>
            </a:pPr>
            <a:r>
              <a:rPr lang="en-US" altLang="x-none" sz="2400" dirty="0">
                <a:ea typeface="MS PGothic" panose="020B0600070205080204" pitchFamily="34" charset="-128"/>
              </a:rPr>
              <a:t>Ignore flow control, congestion control</a:t>
            </a:r>
            <a:endParaRPr lang="en-US" altLang="x-none" sz="2400" dirty="0">
              <a:ea typeface="MS PGothic" panose="020B0600070205080204" pitchFamily="34" charset="-128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TCP Reliable Data Transfer (RDT)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046855" y="3557270"/>
            <a:ext cx="2216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重发触发:</a:t>
            </a:r>
            <a:endParaRPr lang="zh-CN" altLang="en-US"/>
          </a:p>
          <a:p>
            <a:r>
              <a:rPr lang="zh-CN" altLang="en-US"/>
              <a:t>超时事件</a:t>
            </a:r>
            <a:endParaRPr lang="zh-CN" altLang="en-US"/>
          </a:p>
          <a:p>
            <a:r>
              <a:rPr lang="zh-CN" altLang="en-US"/>
              <a:t>重复的ack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32300" y="1880235"/>
            <a:ext cx="2636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管线式段</a:t>
            </a:r>
            <a:endParaRPr lang="zh-CN" altLang="en-US"/>
          </a:p>
          <a:p>
            <a:r>
              <a:rPr lang="zh-CN" altLang="en-US"/>
              <a:t>累积ack</a:t>
            </a:r>
            <a:endParaRPr lang="zh-CN" altLang="en-US"/>
          </a:p>
          <a:p>
            <a:r>
              <a:rPr lang="zh-CN" altLang="en-US"/>
              <a:t>单一的重新传输计时器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364"/>
    </mc:Choice>
    <mc:Fallback>
      <p:transition spd="slow" advTm="4036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Sender </a:t>
            </a:r>
            <a:r>
              <a:rPr lang="en-US" sz="3600" dirty="0"/>
              <a:t>(simplified)</a:t>
            </a:r>
            <a:endParaRPr lang="en-US" sz="4400" b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98690" y="1384386"/>
            <a:ext cx="4953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event: data received from application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segment with seq #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 # is byte-stream number of first data byte in  segment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timer if not already running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think of timer as for oldest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unACKed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segment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expiration interval: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TimeOutInterval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6728208" y="1446144"/>
            <a:ext cx="3810000" cy="1943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event: timeout</a:t>
            </a:r>
            <a:endParaRPr kumimoji="0" lang="en-US" sz="30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retransmit segment that caused timeout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restart timer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6759389" y="3094378"/>
            <a:ext cx="4920453" cy="3193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event: ACK received 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ACK acknowledges previously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unACKed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segments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 what is known to be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timer if there are  still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unACKed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segments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7165" y="4002405"/>
            <a:ext cx="2556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启动计时器，如果尚未运行</a:t>
            </a:r>
            <a:endParaRPr lang="zh-CN" altLang="en-US" sz="1200"/>
          </a:p>
          <a:p>
            <a:r>
              <a:rPr lang="zh-CN" altLang="en-US" sz="1200"/>
              <a:t>把timer看作是最古老的unackered段</a:t>
            </a:r>
            <a:endParaRPr lang="zh-CN" altLang="en-US" sz="1200"/>
          </a:p>
          <a:p>
            <a:r>
              <a:rPr lang="zh-CN" altLang="en-US" sz="1200"/>
              <a:t>过期间隔:超时间隔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9373235" y="2145665"/>
            <a:ext cx="212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重传导致超时的段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638540" y="4720590"/>
            <a:ext cx="2513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更新已知的ack</a:t>
            </a:r>
            <a:endParaRPr lang="zh-CN" altLang="en-US" sz="1200"/>
          </a:p>
          <a:p>
            <a:r>
              <a:rPr lang="zh-CN" altLang="en-US" sz="1200"/>
              <a:t>启动定时器，如果仍然有未打包段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650"/>
    </mc:Choice>
    <mc:Fallback>
      <p:transition spd="slow" advTm="13165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 Receiver: ACK generation </a:t>
            </a:r>
            <a:r>
              <a:rPr lang="en-US" sz="2000" b="0" dirty="0">
                <a:solidFill>
                  <a:schemeClr val="tx1"/>
                </a:solidFill>
              </a:rPr>
              <a:t>[RFC 5681]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2143953" y="1439289"/>
            <a:ext cx="3496406" cy="50644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Event at receiver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arrival of in-order segment with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expected seq #. All data up to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expected seq # already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ACKed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arrival of in-order segment with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expected seq #. One other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segment has ACK pending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arrival of out-of-order segment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higher-than-expect seq. # 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Gap detected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arrival of segment that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partially or completely fills gap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906328" y="1429764"/>
            <a:ext cx="4189545" cy="50644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TCP receiver action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delayed ACK. Wait up to 500ms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for next segment. If no next segment,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send ACK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immediately send single cumulative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ACK,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ACKing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both in-order segments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immediately send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duplicate ACK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indicating seq. # of next expected byte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immediate send ACK, provided that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segment starts at lower end of gap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>
            <a:off x="5715828" y="1590101"/>
            <a:ext cx="0" cy="43529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2159828" y="2029839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2143953" y="3083939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>
            <a:off x="2161416" y="4182489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2155066" y="5271514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4000"/>
    </mc:Choice>
    <mc:Fallback>
      <p:transition spd="slow" advTm="20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C1C1C"/>
                </a:solidFill>
              </a:rPr>
              <a:t>TCP: retransmission scenarios</a:t>
            </a:r>
            <a:endParaRPr lang="en-US" sz="4000" b="0" dirty="0">
              <a:solidFill>
                <a:srgbClr val="1C1C1C"/>
              </a:solidFill>
            </a:endParaRPr>
          </a:p>
        </p:txBody>
      </p:sp>
      <p:sp>
        <p:nvSpPr>
          <p:cNvPr id="169" name="Text Box 105"/>
          <p:cNvSpPr txBox="1">
            <a:spLocks noChangeArrowheads="1"/>
          </p:cNvSpPr>
          <p:nvPr/>
        </p:nvSpPr>
        <p:spPr bwMode="auto">
          <a:xfrm>
            <a:off x="2236856" y="5873422"/>
            <a:ext cx="1922463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lost ACK scenario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3" name="Text Box 107"/>
          <p:cNvSpPr txBox="1">
            <a:spLocks noChangeArrowheads="1"/>
          </p:cNvSpPr>
          <p:nvPr/>
        </p:nvSpPr>
        <p:spPr bwMode="auto">
          <a:xfrm>
            <a:off x="3970406" y="1183947"/>
            <a:ext cx="77311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Host B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" name="Text Box 111"/>
          <p:cNvSpPr txBox="1">
            <a:spLocks noChangeArrowheads="1"/>
          </p:cNvSpPr>
          <p:nvPr/>
        </p:nvSpPr>
        <p:spPr bwMode="auto">
          <a:xfrm>
            <a:off x="1636781" y="1201410"/>
            <a:ext cx="7762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Host A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32069" y="2342822"/>
            <a:ext cx="2346325" cy="571500"/>
            <a:chOff x="2032069" y="2342822"/>
            <a:chExt cx="2346325" cy="571500"/>
          </a:xfrm>
        </p:grpSpPr>
        <p:sp>
          <p:nvSpPr>
            <p:cNvPr id="171" name="Line 100"/>
            <p:cNvSpPr>
              <a:spLocks noChangeShapeType="1"/>
            </p:cNvSpPr>
            <p:nvPr/>
          </p:nvSpPr>
          <p:spPr bwMode="auto">
            <a:xfrm>
              <a:off x="2032069" y="2342822"/>
              <a:ext cx="2346325" cy="5715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5" name="Rectangle 112"/>
            <p:cNvSpPr>
              <a:spLocks noChangeArrowheads="1"/>
            </p:cNvSpPr>
            <p:nvPr/>
          </p:nvSpPr>
          <p:spPr bwMode="auto">
            <a:xfrm>
              <a:off x="2735331" y="2423785"/>
              <a:ext cx="869950" cy="4016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6" name="Text Box 113"/>
            <p:cNvSpPr txBox="1">
              <a:spLocks noChangeArrowheads="1"/>
            </p:cNvSpPr>
            <p:nvPr/>
          </p:nvSpPr>
          <p:spPr bwMode="auto">
            <a:xfrm>
              <a:off x="2176531" y="2476172"/>
              <a:ext cx="2085975" cy="304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Seq=92, 8 bytes of data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79" name="Line 118"/>
          <p:cNvSpPr>
            <a:spLocks noChangeShapeType="1"/>
          </p:cNvSpPr>
          <p:nvPr/>
        </p:nvSpPr>
        <p:spPr bwMode="auto">
          <a:xfrm>
            <a:off x="2011431" y="2101522"/>
            <a:ext cx="0" cy="3525838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0" name="Line 119"/>
          <p:cNvSpPr>
            <a:spLocks noChangeShapeType="1"/>
          </p:cNvSpPr>
          <p:nvPr/>
        </p:nvSpPr>
        <p:spPr bwMode="auto">
          <a:xfrm>
            <a:off x="4438719" y="2096760"/>
            <a:ext cx="0" cy="353853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19369" y="4104947"/>
            <a:ext cx="2351087" cy="512763"/>
            <a:chOff x="2019369" y="4104947"/>
            <a:chExt cx="2351087" cy="512763"/>
          </a:xfrm>
        </p:grpSpPr>
        <p:sp>
          <p:nvSpPr>
            <p:cNvPr id="170" name="Line 99"/>
            <p:cNvSpPr>
              <a:spLocks noChangeShapeType="1"/>
            </p:cNvSpPr>
            <p:nvPr/>
          </p:nvSpPr>
          <p:spPr bwMode="auto">
            <a:xfrm>
              <a:off x="2019369" y="4111297"/>
              <a:ext cx="2351087" cy="506413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81" name="Rectangle 122"/>
            <p:cNvSpPr>
              <a:spLocks noChangeArrowheads="1"/>
            </p:cNvSpPr>
            <p:nvPr/>
          </p:nvSpPr>
          <p:spPr bwMode="auto">
            <a:xfrm>
              <a:off x="2628969" y="4104947"/>
              <a:ext cx="989012" cy="430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82" name="Text Box 123"/>
            <p:cNvSpPr txBox="1">
              <a:spLocks noChangeArrowheads="1"/>
            </p:cNvSpPr>
            <p:nvPr/>
          </p:nvSpPr>
          <p:spPr bwMode="auto">
            <a:xfrm>
              <a:off x="2165419" y="4185910"/>
              <a:ext cx="2085975" cy="304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Seq=92, 8 bytes of data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57569" y="3004810"/>
            <a:ext cx="1484312" cy="628650"/>
            <a:chOff x="2857569" y="3004810"/>
            <a:chExt cx="1484312" cy="628650"/>
          </a:xfrm>
        </p:grpSpPr>
        <p:sp>
          <p:nvSpPr>
            <p:cNvPr id="172" name="Line 104"/>
            <p:cNvSpPr>
              <a:spLocks noChangeShapeType="1"/>
            </p:cNvSpPr>
            <p:nvPr/>
          </p:nvSpPr>
          <p:spPr bwMode="auto">
            <a:xfrm flipH="1">
              <a:off x="3068706" y="3004810"/>
              <a:ext cx="1273175" cy="42703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7" name="Rectangle 114"/>
            <p:cNvSpPr>
              <a:spLocks noChangeArrowheads="1"/>
            </p:cNvSpPr>
            <p:nvPr/>
          </p:nvSpPr>
          <p:spPr bwMode="auto">
            <a:xfrm>
              <a:off x="3303656" y="3090535"/>
              <a:ext cx="747713" cy="246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8" name="Text Box 115"/>
            <p:cNvSpPr txBox="1">
              <a:spLocks noChangeArrowheads="1"/>
            </p:cNvSpPr>
            <p:nvPr/>
          </p:nvSpPr>
          <p:spPr bwMode="auto">
            <a:xfrm>
              <a:off x="3224281" y="3046085"/>
              <a:ext cx="949325" cy="304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ACK=100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-109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83" name="Text Box 124"/>
            <p:cNvSpPr txBox="1">
              <a:spLocks noChangeArrowheads="1"/>
            </p:cNvSpPr>
            <p:nvPr/>
          </p:nvSpPr>
          <p:spPr bwMode="auto">
            <a:xfrm>
              <a:off x="2857569" y="3236585"/>
              <a:ext cx="358775" cy="3968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X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08256" y="4703435"/>
            <a:ext cx="2338388" cy="782637"/>
            <a:chOff x="2008256" y="4703435"/>
            <a:chExt cx="2338388" cy="782637"/>
          </a:xfrm>
        </p:grpSpPr>
        <p:sp>
          <p:nvSpPr>
            <p:cNvPr id="185" name="Line 127"/>
            <p:cNvSpPr>
              <a:spLocks noChangeShapeType="1"/>
            </p:cNvSpPr>
            <p:nvPr/>
          </p:nvSpPr>
          <p:spPr bwMode="auto">
            <a:xfrm flipH="1">
              <a:off x="2008256" y="4703435"/>
              <a:ext cx="2338388" cy="78263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86" name="Rectangle 128"/>
            <p:cNvSpPr>
              <a:spLocks noChangeArrowheads="1"/>
            </p:cNvSpPr>
            <p:nvPr/>
          </p:nvSpPr>
          <p:spPr bwMode="auto">
            <a:xfrm>
              <a:off x="2841694" y="4960610"/>
              <a:ext cx="747712" cy="246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87" name="Text Box 129"/>
            <p:cNvSpPr txBox="1">
              <a:spLocks noChangeArrowheads="1"/>
            </p:cNvSpPr>
            <p:nvPr/>
          </p:nvSpPr>
          <p:spPr bwMode="auto">
            <a:xfrm>
              <a:off x="2762319" y="4916160"/>
              <a:ext cx="949325" cy="304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ACK=100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-109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38369" y="2347585"/>
            <a:ext cx="396875" cy="1751012"/>
            <a:chOff x="1638369" y="2347585"/>
            <a:chExt cx="396875" cy="1751012"/>
          </a:xfrm>
        </p:grpSpPr>
        <p:sp>
          <p:nvSpPr>
            <p:cNvPr id="184" name="Text Box 126"/>
            <p:cNvSpPr txBox="1">
              <a:spLocks noChangeArrowheads="1"/>
            </p:cNvSpPr>
            <p:nvPr/>
          </p:nvSpPr>
          <p:spPr bwMode="auto">
            <a:xfrm rot="10800000">
              <a:off x="1638369" y="2890510"/>
              <a:ext cx="396875" cy="6889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timeout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88" name="Group 134"/>
            <p:cNvGrpSpPr/>
            <p:nvPr/>
          </p:nvGrpSpPr>
          <p:grpSpPr bwMode="auto">
            <a:xfrm>
              <a:off x="1779656" y="2347585"/>
              <a:ext cx="104775" cy="508000"/>
              <a:chOff x="3099" y="1749"/>
              <a:chExt cx="66" cy="320"/>
            </a:xfrm>
          </p:grpSpPr>
          <p:sp>
            <p:nvSpPr>
              <p:cNvPr id="189" name="Line 132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90" name="Line 133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91" name="Group 135"/>
            <p:cNvGrpSpPr/>
            <p:nvPr/>
          </p:nvGrpSpPr>
          <p:grpSpPr bwMode="auto">
            <a:xfrm rot="10800000">
              <a:off x="1774894" y="3590597"/>
              <a:ext cx="104775" cy="508000"/>
              <a:chOff x="3099" y="1749"/>
              <a:chExt cx="66" cy="320"/>
            </a:xfrm>
          </p:grpSpPr>
          <p:sp>
            <p:nvSpPr>
              <p:cNvPr id="192" name="Line 136"/>
              <p:cNvSpPr>
                <a:spLocks noChangeShapeType="1"/>
              </p:cNvSpPr>
              <p:nvPr/>
            </p:nvSpPr>
            <p:spPr bwMode="auto">
              <a:xfrm flipV="1">
                <a:off x="3136" y="1756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93" name="Line 137"/>
              <p:cNvSpPr>
                <a:spLocks noChangeShapeType="1"/>
              </p:cNvSpPr>
              <p:nvPr/>
            </p:nvSpPr>
            <p:spPr bwMode="auto">
              <a:xfrm>
                <a:off x="3106" y="1759"/>
                <a:ext cx="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194" name="Text Box 172"/>
          <p:cNvSpPr txBox="1">
            <a:spLocks noChangeArrowheads="1"/>
          </p:cNvSpPr>
          <p:nvPr/>
        </p:nvSpPr>
        <p:spPr bwMode="auto">
          <a:xfrm>
            <a:off x="7759116" y="5873422"/>
            <a:ext cx="20732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premature timeout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98" name="Text Box 177"/>
          <p:cNvSpPr txBox="1">
            <a:spLocks noChangeArrowheads="1"/>
          </p:cNvSpPr>
          <p:nvPr/>
        </p:nvSpPr>
        <p:spPr bwMode="auto">
          <a:xfrm>
            <a:off x="9567278" y="1183947"/>
            <a:ext cx="77311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Host B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99" name="Text Box 181"/>
          <p:cNvSpPr txBox="1">
            <a:spLocks noChangeArrowheads="1"/>
          </p:cNvSpPr>
          <p:nvPr/>
        </p:nvSpPr>
        <p:spPr bwMode="auto">
          <a:xfrm>
            <a:off x="7233653" y="1201410"/>
            <a:ext cx="7762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Host A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5" name="Line 186"/>
          <p:cNvSpPr>
            <a:spLocks noChangeShapeType="1"/>
          </p:cNvSpPr>
          <p:nvPr/>
        </p:nvSpPr>
        <p:spPr bwMode="auto">
          <a:xfrm>
            <a:off x="7608303" y="2101522"/>
            <a:ext cx="0" cy="3525838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6" name="Line 187"/>
          <p:cNvSpPr>
            <a:spLocks noChangeShapeType="1"/>
          </p:cNvSpPr>
          <p:nvPr/>
        </p:nvSpPr>
        <p:spPr bwMode="auto">
          <a:xfrm>
            <a:off x="10013366" y="2096760"/>
            <a:ext cx="0" cy="353853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7" name="Rectangle 188"/>
          <p:cNvSpPr>
            <a:spLocks noChangeArrowheads="1"/>
          </p:cNvSpPr>
          <p:nvPr/>
        </p:nvSpPr>
        <p:spPr bwMode="auto">
          <a:xfrm>
            <a:off x="8621128" y="4228772"/>
            <a:ext cx="1057275" cy="50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595603" y="4111297"/>
            <a:ext cx="2441575" cy="668338"/>
            <a:chOff x="7595603" y="4111297"/>
            <a:chExt cx="2441575" cy="668338"/>
          </a:xfrm>
        </p:grpSpPr>
        <p:sp>
          <p:nvSpPr>
            <p:cNvPr id="195" name="Line 173"/>
            <p:cNvSpPr>
              <a:spLocks noChangeShapeType="1"/>
            </p:cNvSpPr>
            <p:nvPr/>
          </p:nvSpPr>
          <p:spPr bwMode="auto">
            <a:xfrm>
              <a:off x="7595603" y="4111297"/>
              <a:ext cx="2441575" cy="665163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08" name="Text Box 189"/>
            <p:cNvSpPr txBox="1">
              <a:spLocks noChangeArrowheads="1"/>
            </p:cNvSpPr>
            <p:nvPr/>
          </p:nvSpPr>
          <p:spPr bwMode="auto">
            <a:xfrm>
              <a:off x="8541753" y="4262110"/>
              <a:ext cx="1212850" cy="517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Seq=92,  8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bytes of data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11" name="Rectangle 193"/>
          <p:cNvSpPr>
            <a:spLocks noChangeArrowheads="1"/>
          </p:cNvSpPr>
          <p:nvPr/>
        </p:nvSpPr>
        <p:spPr bwMode="auto">
          <a:xfrm>
            <a:off x="8460791" y="5071735"/>
            <a:ext cx="747712" cy="2460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7353" y="4814560"/>
            <a:ext cx="2338388" cy="782637"/>
            <a:chOff x="7627353" y="4814560"/>
            <a:chExt cx="2338388" cy="782637"/>
          </a:xfrm>
        </p:grpSpPr>
        <p:sp>
          <p:nvSpPr>
            <p:cNvPr id="210" name="Line 192"/>
            <p:cNvSpPr>
              <a:spLocks noChangeShapeType="1"/>
            </p:cNvSpPr>
            <p:nvPr/>
          </p:nvSpPr>
          <p:spPr bwMode="auto">
            <a:xfrm flipH="1">
              <a:off x="7627353" y="4814560"/>
              <a:ext cx="2338388" cy="78263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2" name="Text Box 194"/>
            <p:cNvSpPr txBox="1">
              <a:spLocks noChangeArrowheads="1"/>
            </p:cNvSpPr>
            <p:nvPr/>
          </p:nvSpPr>
          <p:spPr bwMode="auto">
            <a:xfrm>
              <a:off x="8381416" y="5027285"/>
              <a:ext cx="949325" cy="304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ACK=120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-109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235241" y="2347585"/>
            <a:ext cx="396875" cy="1751012"/>
            <a:chOff x="7235241" y="2347585"/>
            <a:chExt cx="396875" cy="1751012"/>
          </a:xfrm>
        </p:grpSpPr>
        <p:sp>
          <p:nvSpPr>
            <p:cNvPr id="209" name="Text Box 191"/>
            <p:cNvSpPr txBox="1">
              <a:spLocks noChangeArrowheads="1"/>
            </p:cNvSpPr>
            <p:nvPr/>
          </p:nvSpPr>
          <p:spPr bwMode="auto">
            <a:xfrm rot="10800000">
              <a:off x="7235241" y="2890510"/>
              <a:ext cx="396875" cy="6889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timeout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13" name="Group 195"/>
            <p:cNvGrpSpPr/>
            <p:nvPr/>
          </p:nvGrpSpPr>
          <p:grpSpPr bwMode="auto">
            <a:xfrm>
              <a:off x="7376528" y="2347585"/>
              <a:ext cx="104775" cy="508000"/>
              <a:chOff x="3099" y="1749"/>
              <a:chExt cx="66" cy="320"/>
            </a:xfrm>
          </p:grpSpPr>
          <p:sp>
            <p:nvSpPr>
              <p:cNvPr id="214" name="Line 196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15" name="Line 197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6" name="Group 198"/>
            <p:cNvGrpSpPr/>
            <p:nvPr/>
          </p:nvGrpSpPr>
          <p:grpSpPr bwMode="auto">
            <a:xfrm rot="10800000">
              <a:off x="7371766" y="3590597"/>
              <a:ext cx="104775" cy="508000"/>
              <a:chOff x="3099" y="1749"/>
              <a:chExt cx="66" cy="320"/>
            </a:xfrm>
          </p:grpSpPr>
          <p:sp>
            <p:nvSpPr>
              <p:cNvPr id="217" name="Line 199"/>
              <p:cNvSpPr>
                <a:spLocks noChangeShapeType="1"/>
              </p:cNvSpPr>
              <p:nvPr/>
            </p:nvSpPr>
            <p:spPr bwMode="auto">
              <a:xfrm flipV="1">
                <a:off x="3137" y="1756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18" name="Line 200"/>
              <p:cNvSpPr>
                <a:spLocks noChangeShapeType="1"/>
              </p:cNvSpPr>
              <p:nvPr/>
            </p:nvSpPr>
            <p:spPr bwMode="auto">
              <a:xfrm>
                <a:off x="3107" y="1759"/>
                <a:ext cx="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7603541" y="3004810"/>
            <a:ext cx="2339975" cy="1944687"/>
            <a:chOff x="7603541" y="3004810"/>
            <a:chExt cx="2339975" cy="1944687"/>
          </a:xfrm>
        </p:grpSpPr>
        <p:sp>
          <p:nvSpPr>
            <p:cNvPr id="197" name="Line 175"/>
            <p:cNvSpPr>
              <a:spLocks noChangeShapeType="1"/>
            </p:cNvSpPr>
            <p:nvPr/>
          </p:nvSpPr>
          <p:spPr bwMode="auto">
            <a:xfrm flipH="1">
              <a:off x="7603541" y="3004810"/>
              <a:ext cx="2335212" cy="158908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02" name="Group 202"/>
            <p:cNvGrpSpPr/>
            <p:nvPr/>
          </p:nvGrpSpPr>
          <p:grpSpPr bwMode="auto">
            <a:xfrm>
              <a:off x="8505241" y="3496935"/>
              <a:ext cx="949325" cy="304800"/>
              <a:chOff x="4215" y="2253"/>
              <a:chExt cx="598" cy="192"/>
            </a:xfrm>
          </p:grpSpPr>
          <p:sp>
            <p:nvSpPr>
              <p:cNvPr id="203" name="Rectangle 184"/>
              <p:cNvSpPr>
                <a:spLocks noChangeArrowheads="1"/>
              </p:cNvSpPr>
              <p:nvPr/>
            </p:nvSpPr>
            <p:spPr bwMode="auto">
              <a:xfrm>
                <a:off x="4265" y="2274"/>
                <a:ext cx="471" cy="1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04" name="Text Box 185"/>
              <p:cNvSpPr txBox="1">
                <a:spLocks noChangeArrowheads="1"/>
              </p:cNvSpPr>
              <p:nvPr/>
            </p:nvSpPr>
            <p:spPr bwMode="auto">
              <a:xfrm>
                <a:off x="4215" y="2253"/>
                <a:ext cx="598" cy="1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ACK=100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-109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3" name="Line 207"/>
            <p:cNvSpPr>
              <a:spLocks noChangeShapeType="1"/>
            </p:cNvSpPr>
            <p:nvPr/>
          </p:nvSpPr>
          <p:spPr bwMode="auto">
            <a:xfrm flipH="1">
              <a:off x="7608303" y="3360410"/>
              <a:ext cx="2335213" cy="158908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24" name="Group 208"/>
            <p:cNvGrpSpPr/>
            <p:nvPr/>
          </p:nvGrpSpPr>
          <p:grpSpPr bwMode="auto">
            <a:xfrm>
              <a:off x="8744953" y="3773160"/>
              <a:ext cx="949325" cy="304800"/>
              <a:chOff x="4215" y="2253"/>
              <a:chExt cx="598" cy="192"/>
            </a:xfrm>
          </p:grpSpPr>
          <p:sp>
            <p:nvSpPr>
              <p:cNvPr id="225" name="Rectangle 209"/>
              <p:cNvSpPr>
                <a:spLocks noChangeArrowheads="1"/>
              </p:cNvSpPr>
              <p:nvPr/>
            </p:nvSpPr>
            <p:spPr bwMode="auto">
              <a:xfrm>
                <a:off x="4265" y="2274"/>
                <a:ext cx="471" cy="1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Text Box 210"/>
              <p:cNvSpPr txBox="1">
                <a:spLocks noChangeArrowheads="1"/>
              </p:cNvSpPr>
              <p:nvPr/>
            </p:nvSpPr>
            <p:spPr bwMode="auto">
              <a:xfrm>
                <a:off x="4215" y="2253"/>
                <a:ext cx="598" cy="1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ACK=120</a:t>
                </a: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-109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241466" y="4416097"/>
            <a:ext cx="1382712" cy="646113"/>
            <a:chOff x="6241466" y="4416097"/>
            <a:chExt cx="1382712" cy="646113"/>
          </a:xfrm>
        </p:grpSpPr>
        <p:sp>
          <p:nvSpPr>
            <p:cNvPr id="227" name="Text Box 211"/>
            <p:cNvSpPr txBox="1">
              <a:spLocks noChangeArrowheads="1"/>
            </p:cNvSpPr>
            <p:nvPr/>
          </p:nvSpPr>
          <p:spPr bwMode="auto">
            <a:xfrm>
              <a:off x="6241466" y="4416097"/>
              <a:ext cx="1363662" cy="304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SendBase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=100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8" name="Text Box 212"/>
            <p:cNvSpPr txBox="1">
              <a:spLocks noChangeArrowheads="1"/>
            </p:cNvSpPr>
            <p:nvPr/>
          </p:nvSpPr>
          <p:spPr bwMode="auto">
            <a:xfrm>
              <a:off x="6260516" y="4757410"/>
              <a:ext cx="1363662" cy="304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SendBase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=120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29" name="Text Box 213"/>
          <p:cNvSpPr txBox="1">
            <a:spLocks noChangeArrowheads="1"/>
          </p:cNvSpPr>
          <p:nvPr/>
        </p:nvSpPr>
        <p:spPr bwMode="auto">
          <a:xfrm>
            <a:off x="6279566" y="5432097"/>
            <a:ext cx="136366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SendBase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=120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06553" y="2187247"/>
            <a:ext cx="3668713" cy="1112838"/>
            <a:chOff x="6306553" y="2187247"/>
            <a:chExt cx="3668713" cy="1112838"/>
          </a:xfrm>
        </p:grpSpPr>
        <p:sp>
          <p:nvSpPr>
            <p:cNvPr id="196" name="Line 174"/>
            <p:cNvSpPr>
              <a:spLocks noChangeShapeType="1"/>
            </p:cNvSpPr>
            <p:nvPr/>
          </p:nvSpPr>
          <p:spPr bwMode="auto">
            <a:xfrm>
              <a:off x="7628941" y="2342822"/>
              <a:ext cx="2346325" cy="5715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00" name="Rectangle 182"/>
            <p:cNvSpPr>
              <a:spLocks noChangeArrowheads="1"/>
            </p:cNvSpPr>
            <p:nvPr/>
          </p:nvSpPr>
          <p:spPr bwMode="auto">
            <a:xfrm>
              <a:off x="8332203" y="2423785"/>
              <a:ext cx="869950" cy="4016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01" name="Text Box 183"/>
            <p:cNvSpPr txBox="1">
              <a:spLocks noChangeArrowheads="1"/>
            </p:cNvSpPr>
            <p:nvPr/>
          </p:nvSpPr>
          <p:spPr bwMode="auto">
            <a:xfrm>
              <a:off x="7773403" y="2476172"/>
              <a:ext cx="2085975" cy="304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Seq=92, 8 bytes of data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19" name="Group 206"/>
            <p:cNvGrpSpPr/>
            <p:nvPr/>
          </p:nvGrpSpPr>
          <p:grpSpPr bwMode="auto">
            <a:xfrm>
              <a:off x="7614653" y="2728585"/>
              <a:ext cx="2346325" cy="571500"/>
              <a:chOff x="3759" y="1622"/>
              <a:chExt cx="1478" cy="360"/>
            </a:xfrm>
          </p:grpSpPr>
          <p:sp>
            <p:nvSpPr>
              <p:cNvPr id="220" name="Line 203"/>
              <p:cNvSpPr>
                <a:spLocks noChangeShapeType="1"/>
              </p:cNvSpPr>
              <p:nvPr/>
            </p:nvSpPr>
            <p:spPr bwMode="auto">
              <a:xfrm>
                <a:off x="3759" y="1622"/>
                <a:ext cx="1478" cy="36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21" name="Rectangle 204"/>
              <p:cNvSpPr>
                <a:spLocks noChangeArrowheads="1"/>
              </p:cNvSpPr>
              <p:nvPr/>
            </p:nvSpPr>
            <p:spPr bwMode="auto">
              <a:xfrm>
                <a:off x="4202" y="1673"/>
                <a:ext cx="548" cy="2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22" name="Text Box 205"/>
              <p:cNvSpPr txBox="1">
                <a:spLocks noChangeArrowheads="1"/>
              </p:cNvSpPr>
              <p:nvPr/>
            </p:nvSpPr>
            <p:spPr bwMode="auto">
              <a:xfrm>
                <a:off x="3790" y="1706"/>
                <a:ext cx="1437" cy="1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pitchFamily="34" charset="-128"/>
                    <a:cs typeface="+mn-cs"/>
                  </a:rPr>
                  <a:t>Seq=100, 20 bytes of data</a:t>
                </a: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30" name="Text Box 214"/>
            <p:cNvSpPr txBox="1">
              <a:spLocks noChangeArrowheads="1"/>
            </p:cNvSpPr>
            <p:nvPr/>
          </p:nvSpPr>
          <p:spPr bwMode="auto">
            <a:xfrm>
              <a:off x="6306553" y="2187247"/>
              <a:ext cx="1266825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SendBase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=92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231" name="Group 219"/>
          <p:cNvGrpSpPr/>
          <p:nvPr/>
        </p:nvGrpSpPr>
        <p:grpSpPr bwMode="auto">
          <a:xfrm>
            <a:off x="7186028" y="1463347"/>
            <a:ext cx="630238" cy="533400"/>
            <a:chOff x="-44" y="1473"/>
            <a:chExt cx="981" cy="1105"/>
          </a:xfrm>
        </p:grpSpPr>
        <p:pic>
          <p:nvPicPr>
            <p:cNvPr id="232" name="Picture 220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3" name="Freeform 221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225"/>
          <p:cNvGrpSpPr/>
          <p:nvPr/>
        </p:nvGrpSpPr>
        <p:grpSpPr bwMode="auto">
          <a:xfrm flipH="1">
            <a:off x="9753016" y="1469697"/>
            <a:ext cx="631825" cy="622300"/>
            <a:chOff x="-44" y="1473"/>
            <a:chExt cx="981" cy="1105"/>
          </a:xfrm>
        </p:grpSpPr>
        <p:pic>
          <p:nvPicPr>
            <p:cNvPr id="235" name="Picture 226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" name="Freeform 227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237" name="Group 228"/>
          <p:cNvGrpSpPr/>
          <p:nvPr/>
        </p:nvGrpSpPr>
        <p:grpSpPr bwMode="auto">
          <a:xfrm>
            <a:off x="1601856" y="1474460"/>
            <a:ext cx="630238" cy="533400"/>
            <a:chOff x="-44" y="1473"/>
            <a:chExt cx="981" cy="1105"/>
          </a:xfrm>
        </p:grpSpPr>
        <p:pic>
          <p:nvPicPr>
            <p:cNvPr id="238" name="Picture 229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9" name="Freeform 230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240" name="Group 231"/>
          <p:cNvGrpSpPr/>
          <p:nvPr/>
        </p:nvGrpSpPr>
        <p:grpSpPr bwMode="auto">
          <a:xfrm flipH="1">
            <a:off x="4179956" y="1458585"/>
            <a:ext cx="709613" cy="600075"/>
            <a:chOff x="-44" y="1473"/>
            <a:chExt cx="981" cy="1105"/>
          </a:xfrm>
        </p:grpSpPr>
        <p:pic>
          <p:nvPicPr>
            <p:cNvPr id="241" name="Picture 232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2" name="Freeform 233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973410" y="4508500"/>
            <a:ext cx="159139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cumulative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 for 120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750"/>
    </mc:Choice>
    <mc:Fallback>
      <p:transition spd="slow" advTm="13675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C1C1C"/>
                </a:solidFill>
              </a:rPr>
              <a:t>TCP: retransmission scenarios</a:t>
            </a:r>
            <a:endParaRPr lang="en-US" sz="4000" b="0" dirty="0">
              <a:solidFill>
                <a:srgbClr val="1C1C1C"/>
              </a:solidFill>
            </a:endParaRPr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1906606" y="5612045"/>
            <a:ext cx="254286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cumulative ACK covers for earlier lost ACK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1" name="Line 36"/>
          <p:cNvSpPr>
            <a:spLocks noChangeShapeType="1"/>
          </p:cNvSpPr>
          <p:nvPr/>
        </p:nvSpPr>
        <p:spPr bwMode="auto">
          <a:xfrm>
            <a:off x="2039800" y="2349049"/>
            <a:ext cx="2346325" cy="5715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3" name="Text Box 39"/>
          <p:cNvSpPr txBox="1">
            <a:spLocks noChangeArrowheads="1"/>
          </p:cNvSpPr>
          <p:nvPr/>
        </p:nvSpPr>
        <p:spPr bwMode="auto">
          <a:xfrm>
            <a:off x="3965437" y="1177474"/>
            <a:ext cx="77311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Host B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4" name="Text Box 43"/>
          <p:cNvSpPr txBox="1">
            <a:spLocks noChangeArrowheads="1"/>
          </p:cNvSpPr>
          <p:nvPr/>
        </p:nvSpPr>
        <p:spPr bwMode="auto">
          <a:xfrm>
            <a:off x="1644512" y="1207637"/>
            <a:ext cx="7762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Host A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5" name="Rectangle 44"/>
          <p:cNvSpPr>
            <a:spLocks noChangeArrowheads="1"/>
          </p:cNvSpPr>
          <p:nvPr/>
        </p:nvSpPr>
        <p:spPr bwMode="auto">
          <a:xfrm>
            <a:off x="2743062" y="2430012"/>
            <a:ext cx="869950" cy="4016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6" name="Text Box 45"/>
          <p:cNvSpPr txBox="1">
            <a:spLocks noChangeArrowheads="1"/>
          </p:cNvSpPr>
          <p:nvPr/>
        </p:nvSpPr>
        <p:spPr bwMode="auto">
          <a:xfrm>
            <a:off x="2184262" y="2482399"/>
            <a:ext cx="20859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Seq=92, 8 bytes of data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0" name="Line 49"/>
          <p:cNvSpPr>
            <a:spLocks noChangeShapeType="1"/>
          </p:cNvSpPr>
          <p:nvPr/>
        </p:nvSpPr>
        <p:spPr bwMode="auto">
          <a:xfrm>
            <a:off x="2019162" y="2107749"/>
            <a:ext cx="0" cy="3525838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1" name="Line 50"/>
          <p:cNvSpPr>
            <a:spLocks noChangeShapeType="1"/>
          </p:cNvSpPr>
          <p:nvPr/>
        </p:nvSpPr>
        <p:spPr bwMode="auto">
          <a:xfrm>
            <a:off x="4424225" y="2102987"/>
            <a:ext cx="0" cy="353853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09637" y="4431849"/>
            <a:ext cx="2652713" cy="879475"/>
            <a:chOff x="2035037" y="4444549"/>
            <a:chExt cx="2652713" cy="879475"/>
          </a:xfrm>
        </p:grpSpPr>
        <p:sp>
          <p:nvSpPr>
            <p:cNvPr id="120" name="Line 35"/>
            <p:cNvSpPr>
              <a:spLocks noChangeShapeType="1"/>
            </p:cNvSpPr>
            <p:nvPr/>
          </p:nvSpPr>
          <p:spPr bwMode="auto">
            <a:xfrm>
              <a:off x="2063612" y="4444549"/>
              <a:ext cx="2441575" cy="665163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2" name="Rectangle 51"/>
            <p:cNvSpPr>
              <a:spLocks noChangeArrowheads="1"/>
            </p:cNvSpPr>
            <p:nvPr/>
          </p:nvSpPr>
          <p:spPr bwMode="auto">
            <a:xfrm>
              <a:off x="2760525" y="4517574"/>
              <a:ext cx="933450" cy="5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3" name="Text Box 52"/>
            <p:cNvSpPr txBox="1">
              <a:spLocks noChangeArrowheads="1"/>
            </p:cNvSpPr>
            <p:nvPr/>
          </p:nvSpPr>
          <p:spPr bwMode="auto">
            <a:xfrm>
              <a:off x="2035037" y="4604887"/>
              <a:ext cx="2652713" cy="304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Seq=120,  15 bytes of data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4" name="Rectangle 55"/>
            <p:cNvSpPr>
              <a:spLocks noChangeArrowheads="1"/>
            </p:cNvSpPr>
            <p:nvPr/>
          </p:nvSpPr>
          <p:spPr bwMode="auto">
            <a:xfrm>
              <a:off x="2871650" y="5077962"/>
              <a:ext cx="747712" cy="246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43" name="Group 63"/>
          <p:cNvGrpSpPr/>
          <p:nvPr/>
        </p:nvGrpSpPr>
        <p:grpSpPr bwMode="auto">
          <a:xfrm>
            <a:off x="2025512" y="2734812"/>
            <a:ext cx="2346325" cy="571500"/>
            <a:chOff x="3759" y="1622"/>
            <a:chExt cx="1478" cy="360"/>
          </a:xfrm>
        </p:grpSpPr>
        <p:sp>
          <p:nvSpPr>
            <p:cNvPr id="144" name="Line 64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5" name="Rectangle 65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6" name="Text Box 66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Seq=100, 20 bytes of data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030275" y="3011037"/>
            <a:ext cx="2324100" cy="1381125"/>
            <a:chOff x="2030275" y="3011037"/>
            <a:chExt cx="2324100" cy="1381125"/>
          </a:xfrm>
        </p:grpSpPr>
        <p:sp>
          <p:nvSpPr>
            <p:cNvPr id="118" name="Text Box 22"/>
            <p:cNvSpPr txBox="1">
              <a:spLocks noChangeArrowheads="1"/>
            </p:cNvSpPr>
            <p:nvPr/>
          </p:nvSpPr>
          <p:spPr bwMode="auto">
            <a:xfrm>
              <a:off x="2654162" y="3372987"/>
              <a:ext cx="358775" cy="3968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X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2" name="Line 37"/>
            <p:cNvSpPr>
              <a:spLocks noChangeShapeType="1"/>
            </p:cNvSpPr>
            <p:nvPr/>
          </p:nvSpPr>
          <p:spPr bwMode="auto">
            <a:xfrm flipH="1">
              <a:off x="2917687" y="3011037"/>
              <a:ext cx="1431925" cy="57308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27" name="Group 46"/>
            <p:cNvGrpSpPr/>
            <p:nvPr/>
          </p:nvGrpSpPr>
          <p:grpSpPr bwMode="auto">
            <a:xfrm>
              <a:off x="2939912" y="3211062"/>
              <a:ext cx="949325" cy="304800"/>
              <a:chOff x="4215" y="2253"/>
              <a:chExt cx="598" cy="192"/>
            </a:xfrm>
          </p:grpSpPr>
          <p:sp>
            <p:nvSpPr>
              <p:cNvPr id="128" name="Rectangle 47"/>
              <p:cNvSpPr>
                <a:spLocks noChangeArrowheads="1"/>
              </p:cNvSpPr>
              <p:nvPr/>
            </p:nvSpPr>
            <p:spPr bwMode="auto">
              <a:xfrm>
                <a:off x="4265" y="2274"/>
                <a:ext cx="471" cy="1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29" name="Text Box 48"/>
              <p:cNvSpPr txBox="1">
                <a:spLocks noChangeArrowheads="1"/>
              </p:cNvSpPr>
              <p:nvPr/>
            </p:nvSpPr>
            <p:spPr bwMode="auto">
              <a:xfrm>
                <a:off x="4215" y="2253"/>
                <a:ext cx="598" cy="1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ACK=100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-109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47" name="Line 67"/>
            <p:cNvSpPr>
              <a:spLocks noChangeShapeType="1"/>
            </p:cNvSpPr>
            <p:nvPr/>
          </p:nvSpPr>
          <p:spPr bwMode="auto">
            <a:xfrm flipH="1">
              <a:off x="2030275" y="3366637"/>
              <a:ext cx="2324100" cy="10255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48" name="Group 68"/>
            <p:cNvGrpSpPr/>
            <p:nvPr/>
          </p:nvGrpSpPr>
          <p:grpSpPr bwMode="auto">
            <a:xfrm>
              <a:off x="2673212" y="3768274"/>
              <a:ext cx="949325" cy="304800"/>
              <a:chOff x="4215" y="2253"/>
              <a:chExt cx="598" cy="192"/>
            </a:xfrm>
          </p:grpSpPr>
          <p:sp>
            <p:nvSpPr>
              <p:cNvPr id="149" name="Rectangle 69"/>
              <p:cNvSpPr>
                <a:spLocks noChangeArrowheads="1"/>
              </p:cNvSpPr>
              <p:nvPr/>
            </p:nvSpPr>
            <p:spPr bwMode="auto">
              <a:xfrm>
                <a:off x="4265" y="2274"/>
                <a:ext cx="471" cy="1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50" name="Text Box 70"/>
              <p:cNvSpPr txBox="1">
                <a:spLocks noChangeArrowheads="1"/>
              </p:cNvSpPr>
              <p:nvPr/>
            </p:nvSpPr>
            <p:spPr bwMode="auto">
              <a:xfrm>
                <a:off x="4215" y="2253"/>
                <a:ext cx="598" cy="1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ACK=120</a:t>
                </a: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-109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51" name="Group 84"/>
          <p:cNvGrpSpPr/>
          <p:nvPr/>
        </p:nvGrpSpPr>
        <p:grpSpPr bwMode="auto">
          <a:xfrm>
            <a:off x="1598475" y="1469574"/>
            <a:ext cx="630237" cy="533400"/>
            <a:chOff x="-44" y="1473"/>
            <a:chExt cx="981" cy="1105"/>
          </a:xfrm>
        </p:grpSpPr>
        <p:pic>
          <p:nvPicPr>
            <p:cNvPr id="152" name="Picture 85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" name="Freeform 8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54" name="Group 87"/>
          <p:cNvGrpSpPr/>
          <p:nvPr/>
        </p:nvGrpSpPr>
        <p:grpSpPr bwMode="auto">
          <a:xfrm flipH="1">
            <a:off x="4176575" y="1464812"/>
            <a:ext cx="674687" cy="590550"/>
            <a:chOff x="-44" y="1473"/>
            <a:chExt cx="981" cy="1105"/>
          </a:xfrm>
        </p:grpSpPr>
        <p:pic>
          <p:nvPicPr>
            <p:cNvPr id="155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6" name="Freeform 89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3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153"/>
    </mc:Choice>
    <mc:Fallback>
      <p:transition spd="slow" advTm="6415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fast retransmit</a:t>
            </a:r>
            <a:endParaRPr lang="en-US" sz="4400" b="0" dirty="0"/>
          </a:p>
        </p:txBody>
      </p:sp>
      <p:sp>
        <p:nvSpPr>
          <p:cNvPr id="5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1133315" y="1711326"/>
            <a:ext cx="961876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Time-out period often relatively long: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 delay before resending lost packet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Detect lost segments via duplicate ACKs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often sends many segments back-to-back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segment is lost, there will likely be many duplicate ACKs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/>
              <a:buChar char="•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/>
              <a:buChar char="•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55165" y="4036695"/>
            <a:ext cx="7750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超时时间通常较长</a:t>
            </a:r>
            <a:endParaRPr lang="zh-CN" altLang="en-US"/>
          </a:p>
          <a:p>
            <a:pPr indent="457200"/>
            <a:r>
              <a:rPr lang="zh-CN" altLang="en-US"/>
              <a:t>重发丢失的数据包之前的长时间延迟</a:t>
            </a:r>
            <a:endParaRPr lang="zh-CN" altLang="en-US"/>
          </a:p>
          <a:p>
            <a:r>
              <a:rPr lang="zh-CN" altLang="en-US"/>
              <a:t>通过重复的ack检测丢失的段．</a:t>
            </a:r>
            <a:endParaRPr lang="zh-CN" altLang="en-US"/>
          </a:p>
          <a:p>
            <a:pPr indent="457200"/>
            <a:r>
              <a:rPr lang="zh-CN" altLang="en-US"/>
              <a:t>Sender经常连续发送许多段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200"/>
    </mc:Choice>
    <mc:Fallback>
      <p:transition spd="slow" advTm="532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950710" y="4029075"/>
            <a:ext cx="1681480" cy="1007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fast retransmit</a:t>
            </a:r>
            <a:endParaRPr lang="en-US" sz="4400" b="0" dirty="0"/>
          </a:p>
        </p:txBody>
      </p:sp>
      <p:sp>
        <p:nvSpPr>
          <p:cNvPr id="62" name="Line 10"/>
          <p:cNvSpPr>
            <a:spLocks noChangeShapeType="1"/>
          </p:cNvSpPr>
          <p:nvPr/>
        </p:nvSpPr>
        <p:spPr bwMode="auto">
          <a:xfrm flipH="1">
            <a:off x="7137251" y="1928015"/>
            <a:ext cx="0" cy="44134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3" name="Line 11"/>
          <p:cNvSpPr>
            <a:spLocks noChangeShapeType="1"/>
          </p:cNvSpPr>
          <p:nvPr/>
        </p:nvSpPr>
        <p:spPr bwMode="auto">
          <a:xfrm>
            <a:off x="10614518" y="2016469"/>
            <a:ext cx="14666" cy="43250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9960336" y="1045159"/>
            <a:ext cx="1069083" cy="39067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Host B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5" name="Text Box 38"/>
          <p:cNvSpPr txBox="1">
            <a:spLocks noChangeArrowheads="1"/>
          </p:cNvSpPr>
          <p:nvPr/>
        </p:nvSpPr>
        <p:spPr bwMode="auto">
          <a:xfrm>
            <a:off x="6733327" y="1065430"/>
            <a:ext cx="1073474" cy="39067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Host A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80" name="Group 78"/>
          <p:cNvGrpSpPr/>
          <p:nvPr/>
        </p:nvGrpSpPr>
        <p:grpSpPr bwMode="auto">
          <a:xfrm>
            <a:off x="6606003" y="2250502"/>
            <a:ext cx="548811" cy="4090987"/>
            <a:chOff x="397" y="868"/>
            <a:chExt cx="250" cy="2220"/>
          </a:xfrm>
        </p:grpSpPr>
        <p:sp>
          <p:nvSpPr>
            <p:cNvPr id="81" name="Text Box 50"/>
            <p:cNvSpPr txBox="1">
              <a:spLocks noChangeArrowheads="1"/>
            </p:cNvSpPr>
            <p:nvPr/>
          </p:nvSpPr>
          <p:spPr bwMode="auto">
            <a:xfrm rot="10800000">
              <a:off x="397" y="1778"/>
              <a:ext cx="250" cy="4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timeout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82" name="Group 51"/>
            <p:cNvGrpSpPr/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86" name="Line 52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7" name="Line 53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83" name="Group 54"/>
            <p:cNvGrpSpPr/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84" name="Line 55"/>
              <p:cNvSpPr>
                <a:spLocks noChangeShapeType="1"/>
              </p:cNvSpPr>
              <p:nvPr/>
            </p:nvSpPr>
            <p:spPr bwMode="auto">
              <a:xfrm flipV="1">
                <a:off x="3132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5" name="Line 56"/>
              <p:cNvSpPr>
                <a:spLocks noChangeShapeType="1"/>
              </p:cNvSpPr>
              <p:nvPr/>
            </p:nvSpPr>
            <p:spPr bwMode="auto">
              <a:xfrm>
                <a:off x="3106" y="1752"/>
                <a:ext cx="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7124339" y="3003106"/>
            <a:ext cx="3501415" cy="2092660"/>
            <a:chOff x="7124339" y="3003106"/>
            <a:chExt cx="3501415" cy="2092660"/>
          </a:xfrm>
        </p:grpSpPr>
        <p:sp>
          <p:nvSpPr>
            <p:cNvPr id="64" name="Line 12"/>
            <p:cNvSpPr>
              <a:spLocks noChangeShapeType="1"/>
            </p:cNvSpPr>
            <p:nvPr/>
          </p:nvSpPr>
          <p:spPr bwMode="auto">
            <a:xfrm flipH="1">
              <a:off x="7124339" y="3003106"/>
              <a:ext cx="3483853" cy="939821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H="1">
              <a:off x="7126535" y="3495131"/>
              <a:ext cx="3499219" cy="96377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 flipH="1">
              <a:off x="7137252" y="3785544"/>
              <a:ext cx="3466289" cy="103011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0" name="Line 19"/>
            <p:cNvSpPr>
              <a:spLocks noChangeShapeType="1"/>
            </p:cNvSpPr>
            <p:nvPr/>
          </p:nvSpPr>
          <p:spPr bwMode="auto">
            <a:xfrm flipH="1">
              <a:off x="7137252" y="4050906"/>
              <a:ext cx="3450923" cy="104486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9" name="Text Box 43"/>
            <p:cNvSpPr txBox="1">
              <a:spLocks noChangeArrowheads="1"/>
            </p:cNvSpPr>
            <p:nvPr/>
          </p:nvSpPr>
          <p:spPr bwMode="auto">
            <a:xfrm rot="20736981">
              <a:off x="7248728" y="3564010"/>
              <a:ext cx="841897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ACK=100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-109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0" name="Text Box 67"/>
            <p:cNvSpPr txBox="1">
              <a:spLocks noChangeArrowheads="1"/>
            </p:cNvSpPr>
            <p:nvPr/>
          </p:nvSpPr>
          <p:spPr bwMode="auto">
            <a:xfrm rot="20635106">
              <a:off x="7261191" y="4053066"/>
              <a:ext cx="841897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ACK=100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-109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3" name="Text Box 74"/>
            <p:cNvSpPr txBox="1">
              <a:spLocks noChangeArrowheads="1"/>
            </p:cNvSpPr>
            <p:nvPr/>
          </p:nvSpPr>
          <p:spPr bwMode="auto">
            <a:xfrm rot="20657108">
              <a:off x="7252920" y="4423434"/>
              <a:ext cx="841897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ACK=100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-109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6" name="Text Box 77"/>
            <p:cNvSpPr txBox="1">
              <a:spLocks noChangeArrowheads="1"/>
            </p:cNvSpPr>
            <p:nvPr/>
          </p:nvSpPr>
          <p:spPr bwMode="auto">
            <a:xfrm rot="20628354">
              <a:off x="7255742" y="4710247"/>
              <a:ext cx="841897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ACK=100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-109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97" name="Rectangle 84"/>
          <p:cNvSpPr>
            <a:spLocks noChangeArrowheads="1"/>
          </p:cNvSpPr>
          <p:nvPr/>
        </p:nvSpPr>
        <p:spPr bwMode="auto">
          <a:xfrm>
            <a:off x="7435805" y="2563776"/>
            <a:ext cx="1047131" cy="2616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37252" y="2219051"/>
            <a:ext cx="3503609" cy="1809741"/>
            <a:chOff x="7137252" y="2219051"/>
            <a:chExt cx="3503609" cy="1809741"/>
          </a:xfrm>
        </p:grpSpPr>
        <p:sp>
          <p:nvSpPr>
            <p:cNvPr id="60" name="Line 3"/>
            <p:cNvSpPr>
              <a:spLocks noChangeShapeType="1"/>
            </p:cNvSpPr>
            <p:nvPr/>
          </p:nvSpPr>
          <p:spPr bwMode="auto">
            <a:xfrm>
              <a:off x="7137252" y="2281830"/>
              <a:ext cx="3503609" cy="68551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1" name="Line 9"/>
            <p:cNvSpPr>
              <a:spLocks noChangeShapeType="1"/>
            </p:cNvSpPr>
            <p:nvPr/>
          </p:nvSpPr>
          <p:spPr bwMode="auto">
            <a:xfrm>
              <a:off x="7137252" y="2547191"/>
              <a:ext cx="2430134" cy="48096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5" name="Line 14"/>
            <p:cNvSpPr>
              <a:spLocks noChangeShapeType="1"/>
            </p:cNvSpPr>
            <p:nvPr/>
          </p:nvSpPr>
          <p:spPr bwMode="auto">
            <a:xfrm>
              <a:off x="7137252" y="2812553"/>
              <a:ext cx="3503609" cy="68551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6" name="Line 15"/>
            <p:cNvSpPr>
              <a:spLocks noChangeShapeType="1"/>
            </p:cNvSpPr>
            <p:nvPr/>
          </p:nvSpPr>
          <p:spPr bwMode="auto">
            <a:xfrm>
              <a:off x="7137252" y="3343275"/>
              <a:ext cx="3503609" cy="68551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7" name="Line 16"/>
            <p:cNvSpPr>
              <a:spLocks noChangeShapeType="1"/>
            </p:cNvSpPr>
            <p:nvPr/>
          </p:nvSpPr>
          <p:spPr bwMode="auto">
            <a:xfrm>
              <a:off x="7137252" y="3077914"/>
              <a:ext cx="3503609" cy="68551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9451039" y="2740684"/>
              <a:ext cx="390753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X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-109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6" name="Text Box 40"/>
            <p:cNvSpPr txBox="1">
              <a:spLocks noChangeArrowheads="1"/>
            </p:cNvSpPr>
            <p:nvPr/>
          </p:nvSpPr>
          <p:spPr bwMode="auto">
            <a:xfrm rot="584648">
              <a:off x="7273253" y="2219051"/>
              <a:ext cx="2122193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Seq=92, 8 bytes of data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8" name="Text Box 83"/>
            <p:cNvSpPr txBox="1">
              <a:spLocks noChangeArrowheads="1"/>
            </p:cNvSpPr>
            <p:nvPr/>
          </p:nvSpPr>
          <p:spPr bwMode="auto">
            <a:xfrm rot="665764">
              <a:off x="7287508" y="2545419"/>
              <a:ext cx="2313691" cy="2755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Seq=100, 20 bytes of data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42436" y="5132585"/>
            <a:ext cx="3833549" cy="696610"/>
            <a:chOff x="6842436" y="5132585"/>
            <a:chExt cx="3833549" cy="696610"/>
          </a:xfrm>
        </p:grpSpPr>
        <p:sp>
          <p:nvSpPr>
            <p:cNvPr id="72" name="Line 24"/>
            <p:cNvSpPr>
              <a:spLocks noChangeShapeType="1"/>
            </p:cNvSpPr>
            <p:nvPr/>
          </p:nvSpPr>
          <p:spPr bwMode="auto">
            <a:xfrm>
              <a:off x="7172376" y="5143678"/>
              <a:ext cx="3503609" cy="68551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9" name="Rectangle 85"/>
            <p:cNvSpPr>
              <a:spLocks noChangeArrowheads="1"/>
            </p:cNvSpPr>
            <p:nvPr/>
          </p:nvSpPr>
          <p:spPr bwMode="auto">
            <a:xfrm>
              <a:off x="7408171" y="5224724"/>
              <a:ext cx="1047131" cy="2616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0" name="Text Box 86"/>
            <p:cNvSpPr txBox="1">
              <a:spLocks noChangeArrowheads="1"/>
            </p:cNvSpPr>
            <p:nvPr/>
          </p:nvSpPr>
          <p:spPr bwMode="auto">
            <a:xfrm>
              <a:off x="6842436" y="5132585"/>
              <a:ext cx="3154565" cy="3538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Seq=100, 20 bytes of data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01" name="Group 93"/>
          <p:cNvGrpSpPr/>
          <p:nvPr/>
        </p:nvGrpSpPr>
        <p:grpSpPr bwMode="auto">
          <a:xfrm>
            <a:off x="6608198" y="1343690"/>
            <a:ext cx="810044" cy="619176"/>
            <a:chOff x="-44" y="1473"/>
            <a:chExt cx="981" cy="1105"/>
          </a:xfrm>
        </p:grpSpPr>
        <p:pic>
          <p:nvPicPr>
            <p:cNvPr id="102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Freeform 95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04" name="Group 96"/>
          <p:cNvGrpSpPr/>
          <p:nvPr/>
        </p:nvGrpSpPr>
        <p:grpSpPr bwMode="auto">
          <a:xfrm flipH="1">
            <a:off x="10328620" y="1375018"/>
            <a:ext cx="749093" cy="672617"/>
            <a:chOff x="-44" y="1473"/>
            <a:chExt cx="981" cy="1105"/>
          </a:xfrm>
        </p:grpSpPr>
        <p:pic>
          <p:nvPicPr>
            <p:cNvPr id="105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Freeform 98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803400" y="4591050"/>
            <a:ext cx="5319534" cy="1606314"/>
            <a:chOff x="1803400" y="4591050"/>
            <a:chExt cx="5319534" cy="1606314"/>
          </a:xfrm>
        </p:grpSpPr>
        <p:pic>
          <p:nvPicPr>
            <p:cNvPr id="52" name="Picture 2" descr="Image result for light bulb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3400" y="4591050"/>
              <a:ext cx="819150" cy="81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 Box 29"/>
            <p:cNvSpPr txBox="1">
              <a:spLocks noChangeArrowheads="1"/>
            </p:cNvSpPr>
            <p:nvPr/>
          </p:nvSpPr>
          <p:spPr bwMode="auto">
            <a:xfrm>
              <a:off x="2235200" y="4775436"/>
              <a:ext cx="4145527" cy="14219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Receipt of three duplicate ACKs indicates 3 segments received after a missing segment – lost segment is likely. So retransmit!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359939" y="5143678"/>
              <a:ext cx="762995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790711" y="1227535"/>
            <a:ext cx="5214977" cy="2878929"/>
            <a:chOff x="7089911" y="1681505"/>
            <a:chExt cx="5214977" cy="2878929"/>
          </a:xfrm>
        </p:grpSpPr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7360355" y="2207758"/>
              <a:ext cx="4809067" cy="2263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463550" indent="-238125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if sender receives 3 additional ACKs for same data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(“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triple duplicate ACKs”),</a:t>
              </a:r>
              <a:r>
                <a:rPr kumimoji="0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 resend </a:t>
              </a:r>
              <a:r>
                <a:rPr kumimoji="0" lang="en-US" altLang="ja-JP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unACKed</a:t>
              </a:r>
              <a:r>
                <a:rPr kumimoji="0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 segment with smallest seq #</a:t>
              </a:r>
              <a:endPara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463550" marR="0" lvl="1" indent="-238125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 typeface="Wingdings" panose="05000000000000000000" pitchFamily="2" charset="2"/>
                <a:buChar char="§"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likely that </a:t>
              </a: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unACKed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 segment lost, so don’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t wait for timeout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7089911" y="1910106"/>
              <a:ext cx="5214977" cy="2650328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7" name="Text Box 7"/>
            <p:cNvSpPr txBox="1">
              <a:spLocks noChangeArrowheads="1"/>
            </p:cNvSpPr>
            <p:nvPr/>
          </p:nvSpPr>
          <p:spPr bwMode="auto">
            <a:xfrm>
              <a:off x="7348953" y="1681505"/>
              <a:ext cx="2773363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TCP fast retransmit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5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6980" y="4138295"/>
            <a:ext cx="2978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如果发送方收到</a:t>
            </a:r>
            <a:r>
              <a:rPr lang="en-US" altLang="zh-CN" sz="1200"/>
              <a:t>3</a:t>
            </a:r>
            <a:r>
              <a:rPr lang="zh-CN" altLang="en-US" sz="1200"/>
              <a:t>个冗余</a:t>
            </a:r>
            <a:r>
              <a:rPr lang="en-US" altLang="zh-CN" sz="1200"/>
              <a:t>ACK</a:t>
            </a:r>
            <a:r>
              <a:rPr lang="zh-CN" altLang="en-US" sz="1200"/>
              <a:t>，重新发送未被</a:t>
            </a:r>
            <a:r>
              <a:rPr lang="en-US" altLang="zh-CN" sz="1200"/>
              <a:t>ACKed</a:t>
            </a:r>
            <a:r>
              <a:rPr lang="zh-CN" altLang="en-US" sz="1200"/>
              <a:t>段</a:t>
            </a:r>
            <a:r>
              <a:rPr lang="en-US" altLang="zh-CN" sz="1200"/>
              <a:t> </a:t>
            </a:r>
            <a:r>
              <a:rPr lang="zh-CN" altLang="en-US" sz="1200"/>
              <a:t>，不用等待</a:t>
            </a:r>
            <a:r>
              <a:rPr lang="en-US" altLang="zh-CN" sz="1200"/>
              <a:t>timeout</a:t>
            </a:r>
            <a:endParaRPr lang="en-US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9721215" y="2701925"/>
            <a:ext cx="893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丢失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000"/>
    </mc:Choice>
    <mc:Fallback>
      <p:transition spd="slow" advTm="13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TCP: overview  </a:t>
            </a:r>
            <a:r>
              <a:rPr lang="en-US" sz="3200" b="0" dirty="0"/>
              <a:t>RFCs: 793,1122, 2018, 5681, 7323</a:t>
            </a:r>
            <a:endParaRPr lang="en-US" sz="4400" b="0" dirty="0"/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5949863" y="1322613"/>
            <a:ext cx="6012953" cy="553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805" marR="0" lvl="0" indent="-29400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cumulative ACKs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471805" marR="0" lvl="0" indent="-29400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pipelining: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919480" marR="0" lvl="2" indent="-294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TCP congestion and flow control set window size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471805" marR="0" lvl="0" indent="-34163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connection-oriented: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handshaking (exchange of control messages) initializes sender, receiver state before data exchange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71805" marR="0" lvl="0" indent="-34163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controlled: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will not overwhelm receiver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4"/>
          <p:cNvSpPr txBox="1">
            <a:spLocks noChangeArrowheads="1"/>
          </p:cNvSpPr>
          <p:nvPr/>
        </p:nvSpPr>
        <p:spPr>
          <a:xfrm>
            <a:off x="687960" y="1322613"/>
            <a:ext cx="538298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805" marR="0" lvl="0" indent="-29400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point-to-point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919480" marR="0" lvl="2" indent="-294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one sender, one receiver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471805" marR="0" lvl="0" indent="-29400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reliable, in-order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byte steam:</a:t>
            </a:r>
            <a:endParaRPr kumimoji="0" lang="en-US" altLang="en-US" sz="32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919480" marR="0" lvl="2" indent="-294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no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message boundaries"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471805" marR="0" lvl="0" indent="-34163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 duplex data: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bi-directional data flow in same connection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MSS: maximum segment size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805"/>
    </mc:Choice>
    <mc:Fallback>
      <p:transition spd="slow" advTm="11980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segment structure</a:t>
            </a:r>
            <a:endParaRPr lang="en-US" sz="4400" b="0" dirty="0"/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4432073" y="1560062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4346348" y="1675949"/>
            <a:ext cx="3951287" cy="480536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543683" y="1661303"/>
            <a:ext cx="3372629" cy="405232"/>
            <a:chOff x="4543683" y="1661303"/>
            <a:chExt cx="3372629" cy="405232"/>
          </a:xfrm>
        </p:grpSpPr>
        <p:sp>
          <p:nvSpPr>
            <p:cNvPr id="62" name="Text Box 6"/>
            <p:cNvSpPr txBox="1">
              <a:spLocks noChangeArrowheads="1"/>
            </p:cNvSpPr>
            <p:nvPr/>
          </p:nvSpPr>
          <p:spPr bwMode="auto">
            <a:xfrm>
              <a:off x="4543683" y="1661303"/>
              <a:ext cx="1567480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source port #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3" name="Text Box 7"/>
            <p:cNvSpPr txBox="1">
              <a:spLocks noChangeArrowheads="1"/>
            </p:cNvSpPr>
            <p:nvPr/>
          </p:nvSpPr>
          <p:spPr bwMode="auto">
            <a:xfrm>
              <a:off x="6594796" y="1666425"/>
              <a:ext cx="1321516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dest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 port #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64" name="Line 8"/>
          <p:cNvSpPr>
            <a:spLocks noChangeShapeType="1"/>
          </p:cNvSpPr>
          <p:nvPr/>
        </p:nvSpPr>
        <p:spPr bwMode="auto">
          <a:xfrm>
            <a:off x="4349523" y="2050599"/>
            <a:ext cx="3946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5" name="Line 9"/>
          <p:cNvSpPr>
            <a:spLocks noChangeShapeType="1"/>
          </p:cNvSpPr>
          <p:nvPr/>
        </p:nvSpPr>
        <p:spPr bwMode="auto">
          <a:xfrm flipV="1">
            <a:off x="4343173" y="2430012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24123" y="1145724"/>
            <a:ext cx="3935412" cy="369332"/>
            <a:chOff x="4324123" y="1145724"/>
            <a:chExt cx="3935412" cy="369332"/>
          </a:xfrm>
        </p:grpSpPr>
        <p:sp>
          <p:nvSpPr>
            <p:cNvPr id="67" name="Text Box 11"/>
            <p:cNvSpPr txBox="1">
              <a:spLocks noChangeArrowheads="1"/>
            </p:cNvSpPr>
            <p:nvPr/>
          </p:nvSpPr>
          <p:spPr bwMode="auto">
            <a:xfrm>
              <a:off x="5854351" y="1145724"/>
              <a:ext cx="813043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32 bits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6832373" y="1391787"/>
              <a:ext cx="1427162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rot="10800000">
              <a:off x="4324123" y="1402899"/>
              <a:ext cx="13414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74" name="Line 16"/>
          <p:cNvSpPr>
            <a:spLocks noChangeShapeType="1"/>
          </p:cNvSpPr>
          <p:nvPr/>
        </p:nvSpPr>
        <p:spPr bwMode="auto">
          <a:xfrm flipV="1">
            <a:off x="4352698" y="2811012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" name="Line 18"/>
          <p:cNvSpPr>
            <a:spLocks noChangeShapeType="1"/>
          </p:cNvSpPr>
          <p:nvPr/>
        </p:nvSpPr>
        <p:spPr bwMode="auto">
          <a:xfrm flipV="1">
            <a:off x="4347935" y="3206299"/>
            <a:ext cx="39512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7" name="Line 19"/>
          <p:cNvSpPr>
            <a:spLocks noChangeShapeType="1"/>
          </p:cNvSpPr>
          <p:nvPr/>
        </p:nvSpPr>
        <p:spPr bwMode="auto">
          <a:xfrm flipV="1">
            <a:off x="4343173" y="3596824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8" name="Line 20"/>
          <p:cNvSpPr>
            <a:spLocks noChangeShapeType="1"/>
          </p:cNvSpPr>
          <p:nvPr/>
        </p:nvSpPr>
        <p:spPr bwMode="auto">
          <a:xfrm flipV="1">
            <a:off x="4343173" y="4158799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 flipH="1" flipV="1">
            <a:off x="6303735" y="2814187"/>
            <a:ext cx="4763" cy="777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7" name="Line 29"/>
          <p:cNvSpPr>
            <a:spLocks noChangeShapeType="1"/>
          </p:cNvSpPr>
          <p:nvPr/>
        </p:nvSpPr>
        <p:spPr bwMode="auto">
          <a:xfrm flipV="1">
            <a:off x="5668735" y="2814187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8" name="Line 30"/>
          <p:cNvSpPr>
            <a:spLocks noChangeShapeType="1"/>
          </p:cNvSpPr>
          <p:nvPr/>
        </p:nvSpPr>
        <p:spPr bwMode="auto">
          <a:xfrm flipV="1">
            <a:off x="5514748" y="2809424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9" name="Line 31"/>
          <p:cNvSpPr>
            <a:spLocks noChangeShapeType="1"/>
          </p:cNvSpPr>
          <p:nvPr/>
        </p:nvSpPr>
        <p:spPr bwMode="auto">
          <a:xfrm flipV="1">
            <a:off x="5355998" y="2818949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auto">
          <a:xfrm>
            <a:off x="4636966" y="2822952"/>
            <a:ext cx="482824" cy="40767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not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used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7" name="Line 39"/>
          <p:cNvSpPr>
            <a:spLocks noChangeShapeType="1"/>
          </p:cNvSpPr>
          <p:nvPr/>
        </p:nvSpPr>
        <p:spPr bwMode="auto">
          <a:xfrm flipV="1">
            <a:off x="4713766" y="2809424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6447816" y="2817362"/>
            <a:ext cx="5210105" cy="731484"/>
            <a:chOff x="6447816" y="2817362"/>
            <a:chExt cx="5210105" cy="731484"/>
          </a:xfrm>
        </p:grpSpPr>
        <p:sp>
          <p:nvSpPr>
            <p:cNvPr id="80" name="Text Box 22"/>
            <p:cNvSpPr txBox="1">
              <a:spLocks noChangeArrowheads="1"/>
            </p:cNvSpPr>
            <p:nvPr/>
          </p:nvSpPr>
          <p:spPr bwMode="auto">
            <a:xfrm>
              <a:off x="6447816" y="2817362"/>
              <a:ext cx="166128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receive window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7" name="Text Box 49"/>
            <p:cNvSpPr txBox="1">
              <a:spLocks noChangeArrowheads="1"/>
            </p:cNvSpPr>
            <p:nvPr/>
          </p:nvSpPr>
          <p:spPr bwMode="auto">
            <a:xfrm>
              <a:off x="8724900" y="2847115"/>
              <a:ext cx="2933021" cy="7017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flow control: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# bytes receiver willing to accept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1" name="Line 53"/>
            <p:cNvSpPr>
              <a:spLocks noChangeShapeType="1"/>
            </p:cNvSpPr>
            <p:nvPr/>
          </p:nvSpPr>
          <p:spPr bwMode="auto">
            <a:xfrm flipH="1">
              <a:off x="8142852" y="3044701"/>
              <a:ext cx="582048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79760" y="1674436"/>
            <a:ext cx="7040433" cy="1034129"/>
            <a:chOff x="4979760" y="1674436"/>
            <a:chExt cx="7040433" cy="1034129"/>
          </a:xfrm>
        </p:grpSpPr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4979760" y="2029962"/>
              <a:ext cx="2486025" cy="3968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sequence number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8" name="Text Box 50"/>
            <p:cNvSpPr txBox="1">
              <a:spLocks noChangeArrowheads="1"/>
            </p:cNvSpPr>
            <p:nvPr/>
          </p:nvSpPr>
          <p:spPr bwMode="auto">
            <a:xfrm>
              <a:off x="8724900" y="1674436"/>
              <a:ext cx="3295293" cy="10341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segment seq  #: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counting bytes of data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into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bytestream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(not segments!)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 flipH="1" flipV="1">
              <a:off x="7924797" y="2244436"/>
              <a:ext cx="800102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456877" y="4614412"/>
            <a:ext cx="5712799" cy="1113459"/>
            <a:chOff x="5456877" y="4614412"/>
            <a:chExt cx="5712799" cy="1113459"/>
          </a:xfrm>
        </p:grpSpPr>
        <p:sp>
          <p:nvSpPr>
            <p:cNvPr id="72" name="Text Box 14"/>
            <p:cNvSpPr txBox="1">
              <a:spLocks noChangeArrowheads="1"/>
            </p:cNvSpPr>
            <p:nvPr/>
          </p:nvSpPr>
          <p:spPr bwMode="auto">
            <a:xfrm>
              <a:off x="5456877" y="4614412"/>
              <a:ext cx="1888979" cy="10156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application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data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(variable length)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980285" y="4638342"/>
              <a:ext cx="2189391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sent by application into TCP socket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6727821" y="5150307"/>
              <a:ext cx="214947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393" y="1952743"/>
            <a:ext cx="7771793" cy="1241280"/>
            <a:chOff x="230393" y="1952743"/>
            <a:chExt cx="7771793" cy="1241280"/>
          </a:xfrm>
        </p:grpSpPr>
        <p:sp>
          <p:nvSpPr>
            <p:cNvPr id="137" name="Text Box 35"/>
            <p:cNvSpPr txBox="1">
              <a:spLocks noChangeArrowheads="1"/>
            </p:cNvSpPr>
            <p:nvPr/>
          </p:nvSpPr>
          <p:spPr bwMode="auto">
            <a:xfrm>
              <a:off x="5447297" y="2855469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A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30393" y="1952743"/>
              <a:ext cx="7771793" cy="971860"/>
              <a:chOff x="217867" y="1965269"/>
              <a:chExt cx="7771793" cy="971860"/>
            </a:xfrm>
          </p:grpSpPr>
          <p:sp>
            <p:nvSpPr>
              <p:cNvPr id="75" name="Text Box 17"/>
              <p:cNvSpPr txBox="1">
                <a:spLocks noChangeArrowheads="1"/>
              </p:cNvSpPr>
              <p:nvPr/>
            </p:nvSpPr>
            <p:spPr bwMode="auto">
              <a:xfrm>
                <a:off x="4579710" y="2430012"/>
                <a:ext cx="3409950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acknowledgement number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9" name="Text Box 42"/>
              <p:cNvSpPr txBox="1">
                <a:spLocks noChangeArrowheads="1"/>
              </p:cNvSpPr>
              <p:nvPr/>
            </p:nvSpPr>
            <p:spPr bwMode="auto">
              <a:xfrm>
                <a:off x="217867" y="1965269"/>
                <a:ext cx="3287333" cy="7017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ACK: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seq # of next expected byte; A bit: this is an ACK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30" name="Line 46"/>
              <p:cNvSpPr>
                <a:spLocks noChangeShapeType="1"/>
              </p:cNvSpPr>
              <p:nvPr/>
            </p:nvSpPr>
            <p:spPr bwMode="auto">
              <a:xfrm>
                <a:off x="3505200" y="2417523"/>
                <a:ext cx="2076276" cy="519606"/>
              </a:xfrm>
              <a:custGeom>
                <a:avLst/>
                <a:gdLst>
                  <a:gd name="connsiteX0" fmla="*/ 0 w 2082626"/>
                  <a:gd name="connsiteY0" fmla="*/ 0 h 560881"/>
                  <a:gd name="connsiteX1" fmla="*/ 2082626 w 2082626"/>
                  <a:gd name="connsiteY1" fmla="*/ 560881 h 560881"/>
                  <a:gd name="connsiteX0-1" fmla="*/ 0 w 2076276"/>
                  <a:gd name="connsiteY0-2" fmla="*/ 0 h 519606"/>
                  <a:gd name="connsiteX1-3" fmla="*/ 2076276 w 2076276"/>
                  <a:gd name="connsiteY1-4" fmla="*/ 519606 h 51960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2076276" h="519606">
                    <a:moveTo>
                      <a:pt x="0" y="0"/>
                    </a:moveTo>
                    <a:cubicBezTo>
                      <a:pt x="694209" y="186960"/>
                      <a:pt x="1382067" y="332646"/>
                      <a:pt x="2076276" y="519606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39" name="Line 46"/>
              <p:cNvSpPr>
                <a:spLocks noChangeShapeType="1"/>
              </p:cNvSpPr>
              <p:nvPr/>
            </p:nvSpPr>
            <p:spPr bwMode="auto">
              <a:xfrm>
                <a:off x="3505200" y="2404996"/>
                <a:ext cx="1263476" cy="215853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1895418" y="3659802"/>
            <a:ext cx="5828956" cy="1090980"/>
            <a:chOff x="1895418" y="3659802"/>
            <a:chExt cx="5828956" cy="1090980"/>
          </a:xfrm>
        </p:grpSpPr>
        <p:sp>
          <p:nvSpPr>
            <p:cNvPr id="98" name="Text Box 40"/>
            <p:cNvSpPr txBox="1">
              <a:spLocks noChangeArrowheads="1"/>
            </p:cNvSpPr>
            <p:nvPr/>
          </p:nvSpPr>
          <p:spPr bwMode="auto">
            <a:xfrm>
              <a:off x="4830361" y="3659802"/>
              <a:ext cx="2894013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options (variable length)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9" name="Text Box 42"/>
            <p:cNvSpPr txBox="1">
              <a:spLocks noChangeArrowheads="1"/>
            </p:cNvSpPr>
            <p:nvPr/>
          </p:nvSpPr>
          <p:spPr bwMode="auto">
            <a:xfrm>
              <a:off x="1895418" y="4326050"/>
              <a:ext cx="1688926" cy="4247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TCP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 options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7" name="Straight Connector 6"/>
            <p:cNvCxnSpPr>
              <a:stCxn id="99" idx="3"/>
              <a:endCxn id="98" idx="1"/>
            </p:cNvCxnSpPr>
            <p:nvPr/>
          </p:nvCxnSpPr>
          <p:spPr>
            <a:xfrm flipV="1">
              <a:off x="3584344" y="3859857"/>
              <a:ext cx="1246017" cy="67855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18075" y="2819126"/>
            <a:ext cx="4456458" cy="424732"/>
            <a:chOff x="318075" y="2819126"/>
            <a:chExt cx="4456458" cy="424732"/>
          </a:xfrm>
        </p:grpSpPr>
        <p:sp>
          <p:nvSpPr>
            <p:cNvPr id="95" name="Text Box 37"/>
            <p:cNvSpPr txBox="1">
              <a:spLocks noChangeArrowheads="1"/>
            </p:cNvSpPr>
            <p:nvPr/>
          </p:nvSpPr>
          <p:spPr bwMode="auto">
            <a:xfrm>
              <a:off x="4278884" y="2826980"/>
              <a:ext cx="495649" cy="4076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head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len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3" name="Text Box 42"/>
            <p:cNvSpPr txBox="1">
              <a:spLocks noChangeArrowheads="1"/>
            </p:cNvSpPr>
            <p:nvPr/>
          </p:nvSpPr>
          <p:spPr bwMode="auto">
            <a:xfrm>
              <a:off x="318075" y="2819126"/>
              <a:ext cx="3287333" cy="4247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length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(of TCP header)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3544867" y="3031480"/>
              <a:ext cx="783888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-24878" y="3174115"/>
            <a:ext cx="5983074" cy="424732"/>
            <a:chOff x="-24878" y="3174115"/>
            <a:chExt cx="5983074" cy="424732"/>
          </a:xfrm>
        </p:grpSpPr>
        <p:sp>
          <p:nvSpPr>
            <p:cNvPr id="82" name="Text Box 24"/>
            <p:cNvSpPr txBox="1">
              <a:spLocks noChangeArrowheads="1"/>
            </p:cNvSpPr>
            <p:nvPr/>
          </p:nvSpPr>
          <p:spPr bwMode="auto">
            <a:xfrm>
              <a:off x="4842699" y="3203124"/>
              <a:ext cx="1115497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checksum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9" name="Text Box 51"/>
            <p:cNvSpPr txBox="1">
              <a:spLocks noChangeArrowheads="1"/>
            </p:cNvSpPr>
            <p:nvPr/>
          </p:nvSpPr>
          <p:spPr bwMode="auto">
            <a:xfrm>
              <a:off x="-24878" y="3174115"/>
              <a:ext cx="3595495" cy="4247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Internet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 checksum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101" name="Straight Connector 100"/>
            <p:cNvCxnSpPr>
              <a:stCxn id="109" idx="3"/>
              <a:endCxn id="82" idx="1"/>
            </p:cNvCxnSpPr>
            <p:nvPr/>
          </p:nvCxnSpPr>
          <p:spPr>
            <a:xfrm>
              <a:off x="3570617" y="3386481"/>
              <a:ext cx="1272082" cy="130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Line 10"/>
          <p:cNvSpPr>
            <a:spLocks noChangeShapeType="1"/>
          </p:cNvSpPr>
          <p:nvPr/>
        </p:nvSpPr>
        <p:spPr bwMode="auto">
          <a:xfrm flipH="1" flipV="1">
            <a:off x="6289447" y="1679374"/>
            <a:ext cx="1761" cy="36518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4" name="Line 26"/>
          <p:cNvSpPr>
            <a:spLocks noChangeShapeType="1"/>
          </p:cNvSpPr>
          <p:nvPr/>
        </p:nvSpPr>
        <p:spPr bwMode="auto">
          <a:xfrm flipV="1">
            <a:off x="6150711" y="2804662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5" name="Line 27"/>
          <p:cNvSpPr>
            <a:spLocks noChangeShapeType="1"/>
          </p:cNvSpPr>
          <p:nvPr/>
        </p:nvSpPr>
        <p:spPr bwMode="auto">
          <a:xfrm flipV="1">
            <a:off x="5992924" y="2809424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6" name="Line 28"/>
          <p:cNvSpPr>
            <a:spLocks noChangeShapeType="1"/>
          </p:cNvSpPr>
          <p:nvPr/>
        </p:nvSpPr>
        <p:spPr bwMode="auto">
          <a:xfrm flipV="1">
            <a:off x="5830374" y="2809424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72543" y="2863949"/>
            <a:ext cx="6190466" cy="2660551"/>
            <a:chOff x="172543" y="2863949"/>
            <a:chExt cx="6190466" cy="2660551"/>
          </a:xfrm>
        </p:grpSpPr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172543" y="4822769"/>
              <a:ext cx="3419248" cy="7017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RST, SYN, FIN: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connection management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6" name="Freeform 48"/>
            <p:cNvSpPr/>
            <p:nvPr/>
          </p:nvSpPr>
          <p:spPr bwMode="auto">
            <a:xfrm>
              <a:off x="3558336" y="3152325"/>
              <a:ext cx="2678659" cy="2026938"/>
            </a:xfrm>
            <a:custGeom>
              <a:avLst/>
              <a:gdLst>
                <a:gd name="T0" fmla="*/ 0 w 1458"/>
                <a:gd name="T1" fmla="*/ 2147483647 h 444"/>
                <a:gd name="T2" fmla="*/ 2147483647 w 1458"/>
                <a:gd name="T3" fmla="*/ 0 h 444"/>
                <a:gd name="T4" fmla="*/ 2147483647 w 1458"/>
                <a:gd name="T5" fmla="*/ 2147483647 h 444"/>
                <a:gd name="T6" fmla="*/ 0 60000 65536"/>
                <a:gd name="T7" fmla="*/ 0 60000 65536"/>
                <a:gd name="T8" fmla="*/ 0 60000 65536"/>
                <a:gd name="connsiteX0" fmla="*/ 0 w 10533"/>
                <a:gd name="connsiteY0" fmla="*/ 10875 h 10875"/>
                <a:gd name="connsiteX1" fmla="*/ 9093 w 10533"/>
                <a:gd name="connsiteY1" fmla="*/ 0 h 10875"/>
                <a:gd name="connsiteX2" fmla="*/ 10533 w 10533"/>
                <a:gd name="connsiteY2" fmla="*/ 135 h 10875"/>
                <a:gd name="connsiteX0-1" fmla="*/ 0 w 11345"/>
                <a:gd name="connsiteY0-2" fmla="*/ 13363 h 13363"/>
                <a:gd name="connsiteX1-3" fmla="*/ 9905 w 11345"/>
                <a:gd name="connsiteY1-4" fmla="*/ 0 h 13363"/>
                <a:gd name="connsiteX2-5" fmla="*/ 11345 w 11345"/>
                <a:gd name="connsiteY2-6" fmla="*/ 135 h 13363"/>
                <a:gd name="connsiteX0-7" fmla="*/ 0 w 11465"/>
                <a:gd name="connsiteY0-8" fmla="*/ 23977 h 23977"/>
                <a:gd name="connsiteX1-9" fmla="*/ 10025 w 11465"/>
                <a:gd name="connsiteY1-10" fmla="*/ 0 h 23977"/>
                <a:gd name="connsiteX2-11" fmla="*/ 11465 w 11465"/>
                <a:gd name="connsiteY2-12" fmla="*/ 135 h 23977"/>
                <a:gd name="connsiteX0-13" fmla="*/ 0 w 11405"/>
                <a:gd name="connsiteY0-14" fmla="*/ 28694 h 28694"/>
                <a:gd name="connsiteX1-15" fmla="*/ 9965 w 11405"/>
                <a:gd name="connsiteY1-16" fmla="*/ 0 h 28694"/>
                <a:gd name="connsiteX2-17" fmla="*/ 11405 w 11405"/>
                <a:gd name="connsiteY2-18" fmla="*/ 135 h 28694"/>
                <a:gd name="connsiteX0-19" fmla="*/ 0 w 11391"/>
                <a:gd name="connsiteY0-20" fmla="*/ 28694 h 28694"/>
                <a:gd name="connsiteX1-21" fmla="*/ 9965 w 11391"/>
                <a:gd name="connsiteY1-22" fmla="*/ 0 h 28694"/>
                <a:gd name="connsiteX2-23" fmla="*/ 11391 w 11391"/>
                <a:gd name="connsiteY2-24" fmla="*/ 0 h 28694"/>
                <a:gd name="connsiteX0-25" fmla="*/ 0 w 11877"/>
                <a:gd name="connsiteY0-26" fmla="*/ 32885 h 32885"/>
                <a:gd name="connsiteX1-27" fmla="*/ 10451 w 11877"/>
                <a:gd name="connsiteY1-28" fmla="*/ 0 h 32885"/>
                <a:gd name="connsiteX2-29" fmla="*/ 11877 w 11877"/>
                <a:gd name="connsiteY2-30" fmla="*/ 0 h 32885"/>
                <a:gd name="connsiteX0-31" fmla="*/ 0 w 11573"/>
                <a:gd name="connsiteY0-32" fmla="*/ 32885 h 32885"/>
                <a:gd name="connsiteX1-33" fmla="*/ 10147 w 11573"/>
                <a:gd name="connsiteY1-34" fmla="*/ 0 h 32885"/>
                <a:gd name="connsiteX2-35" fmla="*/ 11573 w 11573"/>
                <a:gd name="connsiteY2-36" fmla="*/ 0 h 32885"/>
                <a:gd name="connsiteX0-37" fmla="*/ 0 w 11573"/>
                <a:gd name="connsiteY0-38" fmla="*/ 28757 h 28757"/>
                <a:gd name="connsiteX1-39" fmla="*/ 10147 w 11573"/>
                <a:gd name="connsiteY1-40" fmla="*/ 0 h 28757"/>
                <a:gd name="connsiteX2-41" fmla="*/ 11573 w 11573"/>
                <a:gd name="connsiteY2-42" fmla="*/ 0 h 287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1573" h="28757">
                  <a:moveTo>
                    <a:pt x="0" y="28757"/>
                  </a:moveTo>
                  <a:lnTo>
                    <a:pt x="10147" y="0"/>
                  </a:lnTo>
                  <a:lnTo>
                    <a:pt x="11573" y="0"/>
                  </a:lnTo>
                </a:path>
              </a:pathLst>
            </a:cu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775299" y="2863949"/>
              <a:ext cx="587710" cy="339181"/>
              <a:chOff x="5775299" y="2863949"/>
              <a:chExt cx="587710" cy="339181"/>
            </a:xfrm>
          </p:grpSpPr>
          <p:sp>
            <p:nvSpPr>
              <p:cNvPr id="104" name="Text Box 25"/>
              <p:cNvSpPr txBox="1">
                <a:spLocks noChangeArrowheads="1"/>
              </p:cNvSpPr>
              <p:nvPr/>
            </p:nvSpPr>
            <p:spPr bwMode="auto">
              <a:xfrm>
                <a:off x="6083766" y="2864576"/>
                <a:ext cx="279243" cy="33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F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05" name="Text Box 32"/>
              <p:cNvSpPr txBox="1">
                <a:spLocks noChangeArrowheads="1"/>
              </p:cNvSpPr>
              <p:nvPr/>
            </p:nvSpPr>
            <p:spPr bwMode="auto">
              <a:xfrm>
                <a:off x="5939184" y="2863949"/>
                <a:ext cx="279243" cy="33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S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2" name="Text Box 33"/>
              <p:cNvSpPr txBox="1">
                <a:spLocks noChangeArrowheads="1"/>
              </p:cNvSpPr>
              <p:nvPr/>
            </p:nvSpPr>
            <p:spPr bwMode="auto">
              <a:xfrm>
                <a:off x="5775299" y="28639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R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277007" y="2859957"/>
            <a:ext cx="2927593" cy="722024"/>
            <a:chOff x="5277007" y="2859957"/>
            <a:chExt cx="2927593" cy="722024"/>
          </a:xfrm>
        </p:grpSpPr>
        <p:sp>
          <p:nvSpPr>
            <p:cNvPr id="81" name="Text Box 23"/>
            <p:cNvSpPr txBox="1">
              <a:spLocks noChangeArrowheads="1"/>
            </p:cNvSpPr>
            <p:nvPr/>
          </p:nvSpPr>
          <p:spPr bwMode="auto">
            <a:xfrm>
              <a:off x="6479320" y="3212649"/>
              <a:ext cx="172528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Urg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 data pointer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277007" y="2859957"/>
              <a:ext cx="627836" cy="345695"/>
              <a:chOff x="5527528" y="3067992"/>
              <a:chExt cx="627836" cy="345695"/>
            </a:xfrm>
          </p:grpSpPr>
          <p:sp>
            <p:nvSpPr>
              <p:cNvPr id="114" name="Text Box 34"/>
              <p:cNvSpPr txBox="1">
                <a:spLocks noChangeArrowheads="1"/>
              </p:cNvSpPr>
              <p:nvPr/>
            </p:nvSpPr>
            <p:spPr bwMode="auto">
              <a:xfrm>
                <a:off x="5864900" y="3067992"/>
                <a:ext cx="290464" cy="33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P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20" name="Text Box 36"/>
              <p:cNvSpPr txBox="1">
                <a:spLocks noChangeArrowheads="1"/>
              </p:cNvSpPr>
              <p:nvPr/>
            </p:nvSpPr>
            <p:spPr bwMode="auto">
              <a:xfrm>
                <a:off x="5527528" y="3075133"/>
                <a:ext cx="316112" cy="33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U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83" name="Line 39"/>
          <p:cNvSpPr>
            <a:spLocks noChangeShapeType="1"/>
          </p:cNvSpPr>
          <p:nvPr/>
        </p:nvSpPr>
        <p:spPr bwMode="auto">
          <a:xfrm flipV="1">
            <a:off x="5038305" y="2821148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0" name="Line 39"/>
          <p:cNvSpPr>
            <a:spLocks noChangeShapeType="1"/>
          </p:cNvSpPr>
          <p:nvPr/>
        </p:nvSpPr>
        <p:spPr bwMode="auto">
          <a:xfrm flipV="1">
            <a:off x="5198693" y="2812182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82880" y="2863950"/>
            <a:ext cx="5235245" cy="1390074"/>
            <a:chOff x="182880" y="2863950"/>
            <a:chExt cx="5235245" cy="1390074"/>
          </a:xfrm>
        </p:grpSpPr>
        <p:grpSp>
          <p:nvGrpSpPr>
            <p:cNvPr id="18" name="Group 17"/>
            <p:cNvGrpSpPr/>
            <p:nvPr/>
          </p:nvGrpSpPr>
          <p:grpSpPr>
            <a:xfrm>
              <a:off x="4962499" y="2863950"/>
              <a:ext cx="455626" cy="338554"/>
              <a:chOff x="4962499" y="2863950"/>
              <a:chExt cx="455626" cy="338554"/>
            </a:xfrm>
          </p:grpSpPr>
          <p:sp>
            <p:nvSpPr>
              <p:cNvPr id="91" name="Text Box 33"/>
              <p:cNvSpPr txBox="1">
                <a:spLocks noChangeArrowheads="1"/>
              </p:cNvSpPr>
              <p:nvPr/>
            </p:nvSpPr>
            <p:spPr bwMode="auto">
              <a:xfrm>
                <a:off x="4962499" y="28639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C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Text Box 33"/>
              <p:cNvSpPr txBox="1">
                <a:spLocks noChangeArrowheads="1"/>
              </p:cNvSpPr>
              <p:nvPr/>
            </p:nvSpPr>
            <p:spPr bwMode="auto">
              <a:xfrm>
                <a:off x="5121249" y="28639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E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182880" y="3829292"/>
              <a:ext cx="3384479" cy="4247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C, E: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congestion notification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0" name="Freeform 48"/>
            <p:cNvSpPr/>
            <p:nvPr/>
          </p:nvSpPr>
          <p:spPr bwMode="auto">
            <a:xfrm>
              <a:off x="3573195" y="3136684"/>
              <a:ext cx="1749482" cy="914811"/>
            </a:xfrm>
            <a:custGeom>
              <a:avLst/>
              <a:gdLst>
                <a:gd name="T0" fmla="*/ 0 w 1458"/>
                <a:gd name="T1" fmla="*/ 2147483647 h 444"/>
                <a:gd name="T2" fmla="*/ 2147483647 w 1458"/>
                <a:gd name="T3" fmla="*/ 0 h 444"/>
                <a:gd name="T4" fmla="*/ 2147483647 w 1458"/>
                <a:gd name="T5" fmla="*/ 2147483647 h 444"/>
                <a:gd name="T6" fmla="*/ 0 60000 65536"/>
                <a:gd name="T7" fmla="*/ 0 60000 65536"/>
                <a:gd name="T8" fmla="*/ 0 60000 65536"/>
                <a:gd name="connsiteX0" fmla="*/ 0 w 10533"/>
                <a:gd name="connsiteY0" fmla="*/ 10875 h 10875"/>
                <a:gd name="connsiteX1" fmla="*/ 9093 w 10533"/>
                <a:gd name="connsiteY1" fmla="*/ 0 h 10875"/>
                <a:gd name="connsiteX2" fmla="*/ 10533 w 10533"/>
                <a:gd name="connsiteY2" fmla="*/ 135 h 10875"/>
                <a:gd name="connsiteX0-1" fmla="*/ 0 w 11345"/>
                <a:gd name="connsiteY0-2" fmla="*/ 13363 h 13363"/>
                <a:gd name="connsiteX1-3" fmla="*/ 9905 w 11345"/>
                <a:gd name="connsiteY1-4" fmla="*/ 0 h 13363"/>
                <a:gd name="connsiteX2-5" fmla="*/ 11345 w 11345"/>
                <a:gd name="connsiteY2-6" fmla="*/ 135 h 13363"/>
                <a:gd name="connsiteX0-7" fmla="*/ 0 w 11465"/>
                <a:gd name="connsiteY0-8" fmla="*/ 23977 h 23977"/>
                <a:gd name="connsiteX1-9" fmla="*/ 10025 w 11465"/>
                <a:gd name="connsiteY1-10" fmla="*/ 0 h 23977"/>
                <a:gd name="connsiteX2-11" fmla="*/ 11465 w 11465"/>
                <a:gd name="connsiteY2-12" fmla="*/ 135 h 23977"/>
                <a:gd name="connsiteX0-13" fmla="*/ 0 w 11405"/>
                <a:gd name="connsiteY0-14" fmla="*/ 28694 h 28694"/>
                <a:gd name="connsiteX1-15" fmla="*/ 9965 w 11405"/>
                <a:gd name="connsiteY1-16" fmla="*/ 0 h 28694"/>
                <a:gd name="connsiteX2-17" fmla="*/ 11405 w 11405"/>
                <a:gd name="connsiteY2-18" fmla="*/ 135 h 28694"/>
                <a:gd name="connsiteX0-19" fmla="*/ 0 w 11391"/>
                <a:gd name="connsiteY0-20" fmla="*/ 28694 h 28694"/>
                <a:gd name="connsiteX1-21" fmla="*/ 9965 w 11391"/>
                <a:gd name="connsiteY1-22" fmla="*/ 0 h 28694"/>
                <a:gd name="connsiteX2-23" fmla="*/ 11391 w 11391"/>
                <a:gd name="connsiteY2-24" fmla="*/ 0 h 28694"/>
                <a:gd name="connsiteX0-25" fmla="*/ 0 w 11391"/>
                <a:gd name="connsiteY0-26" fmla="*/ 28743 h 28743"/>
                <a:gd name="connsiteX1-27" fmla="*/ 6388 w 11391"/>
                <a:gd name="connsiteY1-28" fmla="*/ 0 h 28743"/>
                <a:gd name="connsiteX2-29" fmla="*/ 11391 w 11391"/>
                <a:gd name="connsiteY2-30" fmla="*/ 49 h 28743"/>
                <a:gd name="connsiteX0-31" fmla="*/ 0 w 7455"/>
                <a:gd name="connsiteY0-32" fmla="*/ 28792 h 28792"/>
                <a:gd name="connsiteX1-33" fmla="*/ 6388 w 7455"/>
                <a:gd name="connsiteY1-34" fmla="*/ 49 h 28792"/>
                <a:gd name="connsiteX2-35" fmla="*/ 7455 w 7455"/>
                <a:gd name="connsiteY2-36" fmla="*/ 0 h 28792"/>
                <a:gd name="connsiteX0-37" fmla="*/ 0 w 9679"/>
                <a:gd name="connsiteY0-38" fmla="*/ 9983 h 9983"/>
                <a:gd name="connsiteX1-39" fmla="*/ 8569 w 9679"/>
                <a:gd name="connsiteY1-40" fmla="*/ 0 h 9983"/>
                <a:gd name="connsiteX2-41" fmla="*/ 9679 w 9679"/>
                <a:gd name="connsiteY2-42" fmla="*/ 34 h 9983"/>
                <a:gd name="connsiteX0-43" fmla="*/ 0 w 10062"/>
                <a:gd name="connsiteY0-44" fmla="*/ 10017 h 10017"/>
                <a:gd name="connsiteX1-45" fmla="*/ 8853 w 10062"/>
                <a:gd name="connsiteY1-46" fmla="*/ 17 h 10017"/>
                <a:gd name="connsiteX2-47" fmla="*/ 10062 w 10062"/>
                <a:gd name="connsiteY2-48" fmla="*/ 0 h 100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62" h="10017">
                  <a:moveTo>
                    <a:pt x="0" y="10017"/>
                  </a:moveTo>
                  <a:lnTo>
                    <a:pt x="8853" y="17"/>
                  </a:lnTo>
                  <a:lnTo>
                    <a:pt x="10062" y="0"/>
                  </a:lnTo>
                </a:path>
              </a:pathLst>
            </a:cu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9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750"/>
    </mc:Choice>
    <mc:Fallback>
      <p:transition spd="slow" advTm="16775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sequence numbers, ACKs</a:t>
            </a:r>
            <a:endParaRPr lang="en-US" sz="4400" b="0" dirty="0"/>
          </a:p>
        </p:txBody>
      </p:sp>
      <p:sp>
        <p:nvSpPr>
          <p:cNvPr id="223" name="Rectangle 5"/>
          <p:cNvSpPr txBox="1">
            <a:spLocks noChangeArrowheads="1"/>
          </p:cNvSpPr>
          <p:nvPr/>
        </p:nvSpPr>
        <p:spPr bwMode="auto">
          <a:xfrm>
            <a:off x="715171" y="1355712"/>
            <a:ext cx="5096669" cy="13112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284480" indent="-28448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687705" indent="-23050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234950" marR="0" lvl="0" indent="-1238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Sequence numbers:</a:t>
            </a:r>
            <a:endParaRPr kumimoji="0" lang="en-US" altLang="en-US" sz="2800" b="0" i="1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635000" marR="0" lvl="1" indent="-27813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byte stream “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number” of first byte in segment’s data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35000" marR="0" lvl="1" indent="-27813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it counts bytes, not segments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24" name="Group 192"/>
          <p:cNvGrpSpPr/>
          <p:nvPr/>
        </p:nvGrpSpPr>
        <p:grpSpPr bwMode="auto">
          <a:xfrm>
            <a:off x="7783528" y="3989282"/>
            <a:ext cx="3086106" cy="2543176"/>
            <a:chOff x="3520" y="2404"/>
            <a:chExt cx="1944" cy="1602"/>
          </a:xfrm>
        </p:grpSpPr>
        <p:sp>
          <p:nvSpPr>
            <p:cNvPr id="225" name="Rectangle 167"/>
            <p:cNvSpPr>
              <a:spLocks noChangeArrowheads="1"/>
            </p:cNvSpPr>
            <p:nvPr/>
          </p:nvSpPr>
          <p:spPr bwMode="auto">
            <a:xfrm>
              <a:off x="3755" y="3589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26" name="Group 148"/>
            <p:cNvGrpSpPr/>
            <p:nvPr/>
          </p:nvGrpSpPr>
          <p:grpSpPr bwMode="auto">
            <a:xfrm>
              <a:off x="3731" y="3291"/>
              <a:ext cx="1252" cy="715"/>
              <a:chOff x="1974" y="2984"/>
              <a:chExt cx="1252" cy="715"/>
            </a:xfrm>
          </p:grpSpPr>
          <p:sp>
            <p:nvSpPr>
              <p:cNvPr id="229" name="Rectangle 149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0" name="Text Box 150"/>
              <p:cNvSpPr txBox="1">
                <a:spLocks noChangeArrowheads="1"/>
              </p:cNvSpPr>
              <p:nvPr/>
            </p:nvSpPr>
            <p:spPr bwMode="auto">
              <a:xfrm>
                <a:off x="2015" y="2984"/>
                <a:ext cx="553" cy="1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source port #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Text Box 151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dest</a:t>
                </a: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 port #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2" name="Text Box 152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sequence number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Text Box 153"/>
              <p:cNvSpPr txBox="1">
                <a:spLocks noChangeArrowheads="1"/>
              </p:cNvSpPr>
              <p:nvPr/>
            </p:nvSpPr>
            <p:spPr bwMode="auto">
              <a:xfrm>
                <a:off x="1974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acknowledgement number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4" name="Text Box 154"/>
              <p:cNvSpPr txBox="1">
                <a:spLocks noChangeArrowheads="1"/>
              </p:cNvSpPr>
              <p:nvPr/>
            </p:nvSpPr>
            <p:spPr bwMode="auto">
              <a:xfrm>
                <a:off x="2069" y="3544"/>
                <a:ext cx="442" cy="1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checksum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5" name="Line 155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6" name="Line 156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7" name="Line 157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Line 158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Line 159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40" name="Line 160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Text Box 161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rwnd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42" name="Text Box 162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urg</a:t>
                </a: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 pointer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43" name="Line 163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44" name="Line 164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7" name="Text Box 166"/>
            <p:cNvSpPr txBox="1">
              <a:spLocks noChangeArrowheads="1"/>
            </p:cNvSpPr>
            <p:nvPr/>
          </p:nvSpPr>
          <p:spPr bwMode="auto">
            <a:xfrm>
              <a:off x="3520" y="3092"/>
              <a:ext cx="1944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outgoing segment from receiver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8" name="Freeform 168"/>
            <p:cNvSpPr/>
            <p:nvPr/>
          </p:nvSpPr>
          <p:spPr bwMode="auto">
            <a:xfrm flipH="1" flipV="1">
              <a:off x="3599" y="2404"/>
              <a:ext cx="107" cy="119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13768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245" name="Group 195"/>
          <p:cNvGrpSpPr/>
          <p:nvPr/>
        </p:nvGrpSpPr>
        <p:grpSpPr bwMode="auto">
          <a:xfrm>
            <a:off x="8685214" y="6022869"/>
            <a:ext cx="358775" cy="304800"/>
            <a:chOff x="5144" y="3677"/>
            <a:chExt cx="226" cy="192"/>
          </a:xfrm>
        </p:grpSpPr>
        <p:sp>
          <p:nvSpPr>
            <p:cNvPr id="246" name="Rectangle 194"/>
            <p:cNvSpPr>
              <a:spLocks noChangeArrowheads="1"/>
            </p:cNvSpPr>
            <p:nvPr/>
          </p:nvSpPr>
          <p:spPr bwMode="auto">
            <a:xfrm>
              <a:off x="5212" y="3716"/>
              <a:ext cx="88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7" name="Text Box 193"/>
            <p:cNvSpPr txBox="1">
              <a:spLocks noChangeArrowheads="1"/>
            </p:cNvSpPr>
            <p:nvPr/>
          </p:nvSpPr>
          <p:spPr bwMode="auto">
            <a:xfrm>
              <a:off x="5144" y="3677"/>
              <a:ext cx="226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charset="0"/>
                  <a:ea typeface="MS PGothic" panose="020B0600070205080204" pitchFamily="34" charset="-128"/>
                  <a:cs typeface="+mn-cs"/>
                </a:rPr>
                <a:t>A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48" name="Rectangle 37"/>
          <p:cNvSpPr>
            <a:spLocks noChangeArrowheads="1"/>
          </p:cNvSpPr>
          <p:nvPr/>
        </p:nvSpPr>
        <p:spPr bwMode="auto">
          <a:xfrm>
            <a:off x="6835777" y="3123626"/>
            <a:ext cx="65087" cy="6223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9" name="Rectangle 39"/>
          <p:cNvSpPr>
            <a:spLocks noChangeArrowheads="1"/>
          </p:cNvSpPr>
          <p:nvPr/>
        </p:nvSpPr>
        <p:spPr bwMode="auto">
          <a:xfrm>
            <a:off x="6932614" y="3125214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0" name="Rectangle 40"/>
          <p:cNvSpPr>
            <a:spLocks noChangeArrowheads="1"/>
          </p:cNvSpPr>
          <p:nvPr/>
        </p:nvSpPr>
        <p:spPr bwMode="auto">
          <a:xfrm>
            <a:off x="7031039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1" name="Rectangle 41"/>
          <p:cNvSpPr>
            <a:spLocks noChangeArrowheads="1"/>
          </p:cNvSpPr>
          <p:nvPr/>
        </p:nvSpPr>
        <p:spPr bwMode="auto">
          <a:xfrm>
            <a:off x="7127877" y="3123626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2" name="Rectangle 42"/>
          <p:cNvSpPr>
            <a:spLocks noChangeArrowheads="1"/>
          </p:cNvSpPr>
          <p:nvPr/>
        </p:nvSpPr>
        <p:spPr bwMode="auto">
          <a:xfrm>
            <a:off x="7223127" y="3123626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3" name="Rectangle 43"/>
          <p:cNvSpPr>
            <a:spLocks noChangeArrowheads="1"/>
          </p:cNvSpPr>
          <p:nvPr/>
        </p:nvSpPr>
        <p:spPr bwMode="auto">
          <a:xfrm>
            <a:off x="7319964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4" name="Rectangle 45"/>
          <p:cNvSpPr>
            <a:spLocks noChangeArrowheads="1"/>
          </p:cNvSpPr>
          <p:nvPr/>
        </p:nvSpPr>
        <p:spPr bwMode="auto">
          <a:xfrm>
            <a:off x="7412039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5" name="Rectangle 46"/>
          <p:cNvSpPr>
            <a:spLocks noChangeArrowheads="1"/>
          </p:cNvSpPr>
          <p:nvPr/>
        </p:nvSpPr>
        <p:spPr bwMode="auto">
          <a:xfrm>
            <a:off x="7507289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6" name="Rectangle 47"/>
          <p:cNvSpPr>
            <a:spLocks noChangeArrowheads="1"/>
          </p:cNvSpPr>
          <p:nvPr/>
        </p:nvSpPr>
        <p:spPr bwMode="auto">
          <a:xfrm>
            <a:off x="7602539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7" name="Rectangle 50"/>
          <p:cNvSpPr>
            <a:spLocks noChangeArrowheads="1"/>
          </p:cNvSpPr>
          <p:nvPr/>
        </p:nvSpPr>
        <p:spPr bwMode="auto">
          <a:xfrm>
            <a:off x="7708902" y="3123626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8" name="Rectangle 51"/>
          <p:cNvSpPr>
            <a:spLocks noChangeArrowheads="1"/>
          </p:cNvSpPr>
          <p:nvPr/>
        </p:nvSpPr>
        <p:spPr bwMode="auto">
          <a:xfrm>
            <a:off x="7807327" y="3125214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9" name="Rectangle 52"/>
          <p:cNvSpPr>
            <a:spLocks noChangeArrowheads="1"/>
          </p:cNvSpPr>
          <p:nvPr/>
        </p:nvSpPr>
        <p:spPr bwMode="auto">
          <a:xfrm>
            <a:off x="7904164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0" name="Rectangle 53"/>
          <p:cNvSpPr>
            <a:spLocks noChangeArrowheads="1"/>
          </p:cNvSpPr>
          <p:nvPr/>
        </p:nvSpPr>
        <p:spPr bwMode="auto">
          <a:xfrm>
            <a:off x="8001002" y="3123626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1" name="Rectangle 54"/>
          <p:cNvSpPr>
            <a:spLocks noChangeArrowheads="1"/>
          </p:cNvSpPr>
          <p:nvPr/>
        </p:nvSpPr>
        <p:spPr bwMode="auto">
          <a:xfrm>
            <a:off x="8097839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2" name="Rectangle 55"/>
          <p:cNvSpPr>
            <a:spLocks noChangeArrowheads="1"/>
          </p:cNvSpPr>
          <p:nvPr/>
        </p:nvSpPr>
        <p:spPr bwMode="auto">
          <a:xfrm>
            <a:off x="8193089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3" name="Rectangle 56"/>
          <p:cNvSpPr>
            <a:spLocks noChangeArrowheads="1"/>
          </p:cNvSpPr>
          <p:nvPr/>
        </p:nvSpPr>
        <p:spPr bwMode="auto">
          <a:xfrm>
            <a:off x="8285164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4" name="Rectangle 57"/>
          <p:cNvSpPr>
            <a:spLocks noChangeArrowheads="1"/>
          </p:cNvSpPr>
          <p:nvPr/>
        </p:nvSpPr>
        <p:spPr bwMode="auto">
          <a:xfrm>
            <a:off x="8380414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5" name="Rectangle 58"/>
          <p:cNvSpPr>
            <a:spLocks noChangeArrowheads="1"/>
          </p:cNvSpPr>
          <p:nvPr/>
        </p:nvSpPr>
        <p:spPr bwMode="auto">
          <a:xfrm>
            <a:off x="8477252" y="3123626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6" name="Rectangle 59"/>
          <p:cNvSpPr>
            <a:spLocks noChangeArrowheads="1"/>
          </p:cNvSpPr>
          <p:nvPr/>
        </p:nvSpPr>
        <p:spPr bwMode="auto">
          <a:xfrm>
            <a:off x="8566152" y="3123626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7" name="Rectangle 60"/>
          <p:cNvSpPr>
            <a:spLocks noChangeArrowheads="1"/>
          </p:cNvSpPr>
          <p:nvPr/>
        </p:nvSpPr>
        <p:spPr bwMode="auto">
          <a:xfrm>
            <a:off x="8661402" y="3123626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8" name="Rectangle 61"/>
          <p:cNvSpPr>
            <a:spLocks noChangeArrowheads="1"/>
          </p:cNvSpPr>
          <p:nvPr/>
        </p:nvSpPr>
        <p:spPr bwMode="auto">
          <a:xfrm>
            <a:off x="8755064" y="3122039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9" name="Rectangle 62"/>
          <p:cNvSpPr>
            <a:spLocks noChangeArrowheads="1"/>
          </p:cNvSpPr>
          <p:nvPr/>
        </p:nvSpPr>
        <p:spPr bwMode="auto">
          <a:xfrm>
            <a:off x="8847139" y="3122039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0" name="Rectangle 63"/>
          <p:cNvSpPr>
            <a:spLocks noChangeArrowheads="1"/>
          </p:cNvSpPr>
          <p:nvPr/>
        </p:nvSpPr>
        <p:spPr bwMode="auto">
          <a:xfrm>
            <a:off x="8943977" y="3122039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1" name="Rectangle 64"/>
          <p:cNvSpPr>
            <a:spLocks noChangeArrowheads="1"/>
          </p:cNvSpPr>
          <p:nvPr/>
        </p:nvSpPr>
        <p:spPr bwMode="auto">
          <a:xfrm>
            <a:off x="9039227" y="3122039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2" name="Rectangle 65"/>
          <p:cNvSpPr>
            <a:spLocks noChangeArrowheads="1"/>
          </p:cNvSpPr>
          <p:nvPr/>
        </p:nvSpPr>
        <p:spPr bwMode="auto">
          <a:xfrm>
            <a:off x="9128127" y="3122039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3" name="Rectangle 66"/>
          <p:cNvSpPr>
            <a:spLocks noChangeArrowheads="1"/>
          </p:cNvSpPr>
          <p:nvPr/>
        </p:nvSpPr>
        <p:spPr bwMode="auto">
          <a:xfrm>
            <a:off x="9223377" y="3122039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4" name="Rectangle 68"/>
          <p:cNvSpPr>
            <a:spLocks noChangeArrowheads="1"/>
          </p:cNvSpPr>
          <p:nvPr/>
        </p:nvSpPr>
        <p:spPr bwMode="auto">
          <a:xfrm>
            <a:off x="9320214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5" name="Rectangle 69"/>
          <p:cNvSpPr>
            <a:spLocks noChangeArrowheads="1"/>
          </p:cNvSpPr>
          <p:nvPr/>
        </p:nvSpPr>
        <p:spPr bwMode="auto">
          <a:xfrm>
            <a:off x="9417052" y="3125214"/>
            <a:ext cx="65087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6" name="Rectangle 70"/>
          <p:cNvSpPr>
            <a:spLocks noChangeArrowheads="1"/>
          </p:cNvSpPr>
          <p:nvPr/>
        </p:nvSpPr>
        <p:spPr bwMode="auto">
          <a:xfrm>
            <a:off x="9513889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7" name="Rectangle 71"/>
          <p:cNvSpPr>
            <a:spLocks noChangeArrowheads="1"/>
          </p:cNvSpPr>
          <p:nvPr/>
        </p:nvSpPr>
        <p:spPr bwMode="auto">
          <a:xfrm>
            <a:off x="9612314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8" name="Rectangle 72"/>
          <p:cNvSpPr>
            <a:spLocks noChangeArrowheads="1"/>
          </p:cNvSpPr>
          <p:nvPr/>
        </p:nvSpPr>
        <p:spPr bwMode="auto">
          <a:xfrm>
            <a:off x="9707564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9" name="Rectangle 73"/>
          <p:cNvSpPr>
            <a:spLocks noChangeArrowheads="1"/>
          </p:cNvSpPr>
          <p:nvPr/>
        </p:nvSpPr>
        <p:spPr bwMode="auto">
          <a:xfrm>
            <a:off x="9802814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0" name="Rectangle 74"/>
          <p:cNvSpPr>
            <a:spLocks noChangeArrowheads="1"/>
          </p:cNvSpPr>
          <p:nvPr/>
        </p:nvSpPr>
        <p:spPr bwMode="auto">
          <a:xfrm>
            <a:off x="9894889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1" name="Rectangle 75"/>
          <p:cNvSpPr>
            <a:spLocks noChangeArrowheads="1"/>
          </p:cNvSpPr>
          <p:nvPr/>
        </p:nvSpPr>
        <p:spPr bwMode="auto">
          <a:xfrm>
            <a:off x="9991727" y="3123626"/>
            <a:ext cx="65087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2" name="Rectangle 76"/>
          <p:cNvSpPr>
            <a:spLocks noChangeArrowheads="1"/>
          </p:cNvSpPr>
          <p:nvPr/>
        </p:nvSpPr>
        <p:spPr bwMode="auto">
          <a:xfrm>
            <a:off x="10086977" y="3123626"/>
            <a:ext cx="65087" cy="622300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3" name="Rectangle 78"/>
          <p:cNvSpPr>
            <a:spLocks noChangeArrowheads="1"/>
          </p:cNvSpPr>
          <p:nvPr/>
        </p:nvSpPr>
        <p:spPr bwMode="auto">
          <a:xfrm>
            <a:off x="6792914" y="3861814"/>
            <a:ext cx="3408363" cy="88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4" name="Rectangle 79"/>
          <p:cNvSpPr>
            <a:spLocks noChangeArrowheads="1"/>
          </p:cNvSpPr>
          <p:nvPr/>
        </p:nvSpPr>
        <p:spPr bwMode="auto">
          <a:xfrm>
            <a:off x="6878639" y="3014089"/>
            <a:ext cx="3408363" cy="88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5" name="Line 80"/>
          <p:cNvSpPr>
            <a:spLocks noChangeShapeType="1"/>
          </p:cNvSpPr>
          <p:nvPr/>
        </p:nvSpPr>
        <p:spPr bwMode="auto">
          <a:xfrm>
            <a:off x="6900864" y="3976114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" name="Line 82"/>
          <p:cNvSpPr>
            <a:spLocks noChangeShapeType="1"/>
          </p:cNvSpPr>
          <p:nvPr/>
        </p:nvSpPr>
        <p:spPr bwMode="auto">
          <a:xfrm>
            <a:off x="7835902" y="3977701"/>
            <a:ext cx="8683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" name="Line 83"/>
          <p:cNvSpPr>
            <a:spLocks noChangeShapeType="1"/>
          </p:cNvSpPr>
          <p:nvPr/>
        </p:nvSpPr>
        <p:spPr bwMode="auto">
          <a:xfrm>
            <a:off x="9329739" y="3976114"/>
            <a:ext cx="801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8" name="Line 84"/>
          <p:cNvSpPr>
            <a:spLocks noChangeShapeType="1"/>
          </p:cNvSpPr>
          <p:nvPr/>
        </p:nvSpPr>
        <p:spPr bwMode="auto">
          <a:xfrm>
            <a:off x="8759827" y="3977701"/>
            <a:ext cx="528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9" name="Line 87"/>
          <p:cNvSpPr>
            <a:spLocks noChangeShapeType="1"/>
          </p:cNvSpPr>
          <p:nvPr/>
        </p:nvSpPr>
        <p:spPr bwMode="auto">
          <a:xfrm>
            <a:off x="6992939" y="3999926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0" name="Line 88"/>
          <p:cNvSpPr>
            <a:spLocks noChangeShapeType="1"/>
          </p:cNvSpPr>
          <p:nvPr/>
        </p:nvSpPr>
        <p:spPr bwMode="auto">
          <a:xfrm>
            <a:off x="8221664" y="3995164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1" name="Line 89"/>
          <p:cNvSpPr>
            <a:spLocks noChangeShapeType="1"/>
          </p:cNvSpPr>
          <p:nvPr/>
        </p:nvSpPr>
        <p:spPr bwMode="auto">
          <a:xfrm>
            <a:off x="9040814" y="3995164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2" name="Line 90"/>
          <p:cNvSpPr>
            <a:spLocks noChangeShapeType="1"/>
          </p:cNvSpPr>
          <p:nvPr/>
        </p:nvSpPr>
        <p:spPr bwMode="auto">
          <a:xfrm>
            <a:off x="9698039" y="3995164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3" name="Text Box 91"/>
          <p:cNvSpPr txBox="1">
            <a:spLocks noChangeArrowheads="1"/>
          </p:cNvSpPr>
          <p:nvPr/>
        </p:nvSpPr>
        <p:spPr bwMode="auto">
          <a:xfrm>
            <a:off x="6869114" y="4223764"/>
            <a:ext cx="693738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sent 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ACKed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4" name="Text Box 92"/>
          <p:cNvSpPr txBox="1">
            <a:spLocks noChangeArrowheads="1"/>
          </p:cNvSpPr>
          <p:nvPr/>
        </p:nvSpPr>
        <p:spPr bwMode="auto">
          <a:xfrm>
            <a:off x="7850188" y="4230114"/>
            <a:ext cx="1139821" cy="68480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sent, not-yet 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ACKed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(“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in-flight”)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5" name="Text Box 93"/>
          <p:cNvSpPr txBox="1">
            <a:spLocks noChangeArrowheads="1"/>
          </p:cNvSpPr>
          <p:nvPr/>
        </p:nvSpPr>
        <p:spPr bwMode="auto">
          <a:xfrm>
            <a:off x="8829677" y="4225351"/>
            <a:ext cx="1066800" cy="668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usable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but not 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yet sent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6" name="Text Box 94"/>
          <p:cNvSpPr txBox="1">
            <a:spLocks noChangeArrowheads="1"/>
          </p:cNvSpPr>
          <p:nvPr/>
        </p:nvSpPr>
        <p:spPr bwMode="auto">
          <a:xfrm>
            <a:off x="9586914" y="4230114"/>
            <a:ext cx="81915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not 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usable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7" name="Text Box 96"/>
          <p:cNvSpPr txBox="1">
            <a:spLocks noChangeArrowheads="1"/>
          </p:cNvSpPr>
          <p:nvPr/>
        </p:nvSpPr>
        <p:spPr bwMode="auto">
          <a:xfrm>
            <a:off x="7929564" y="2658489"/>
            <a:ext cx="1131888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window size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 N</a:t>
            </a:r>
            <a:endParaRPr kumimoji="0" lang="en-US" sz="14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98" name="Group 99"/>
          <p:cNvGrpSpPr/>
          <p:nvPr/>
        </p:nvGrpSpPr>
        <p:grpSpPr bwMode="auto">
          <a:xfrm>
            <a:off x="8696327" y="2882326"/>
            <a:ext cx="593725" cy="136525"/>
            <a:chOff x="4250" y="1692"/>
            <a:chExt cx="374" cy="86"/>
          </a:xfrm>
        </p:grpSpPr>
        <p:sp>
          <p:nvSpPr>
            <p:cNvPr id="299" name="Line 97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00" name="Line 98"/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301" name="Group 100"/>
          <p:cNvGrpSpPr/>
          <p:nvPr/>
        </p:nvGrpSpPr>
        <p:grpSpPr bwMode="auto">
          <a:xfrm rot="10800000">
            <a:off x="7804152" y="2907726"/>
            <a:ext cx="593725" cy="136525"/>
            <a:chOff x="4250" y="1692"/>
            <a:chExt cx="374" cy="86"/>
          </a:xfrm>
        </p:grpSpPr>
        <p:sp>
          <p:nvSpPr>
            <p:cNvPr id="302" name="Line 101"/>
            <p:cNvSpPr>
              <a:spLocks noChangeShapeType="1"/>
            </p:cNvSpPr>
            <p:nvPr/>
          </p:nvSpPr>
          <p:spPr bwMode="auto">
            <a:xfrm>
              <a:off x="4257" y="1745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03" name="Line 102"/>
            <p:cNvSpPr>
              <a:spLocks noChangeShapeType="1"/>
            </p:cNvSpPr>
            <p:nvPr/>
          </p:nvSpPr>
          <p:spPr bwMode="auto">
            <a:xfrm>
              <a:off x="4629" y="1699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304" name="Text Box 196"/>
          <p:cNvSpPr txBox="1">
            <a:spLocks noChangeArrowheads="1"/>
          </p:cNvSpPr>
          <p:nvPr/>
        </p:nvSpPr>
        <p:spPr bwMode="auto">
          <a:xfrm>
            <a:off x="7085014" y="3677664"/>
            <a:ext cx="31781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sender sequence number space </a:t>
            </a:r>
            <a:endParaRPr kumimoji="0" lang="en-US" sz="14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305" name="Group 199"/>
          <p:cNvGrpSpPr/>
          <p:nvPr/>
        </p:nvGrpSpPr>
        <p:grpSpPr bwMode="auto">
          <a:xfrm>
            <a:off x="6321427" y="1140839"/>
            <a:ext cx="2952750" cy="1966912"/>
            <a:chOff x="2600" y="665"/>
            <a:chExt cx="1860" cy="1239"/>
          </a:xfrm>
        </p:grpSpPr>
        <p:sp>
          <p:nvSpPr>
            <p:cNvPr id="306" name="Rectangle 171"/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307" name="Group 172"/>
            <p:cNvGrpSpPr/>
            <p:nvPr/>
          </p:nvGrpSpPr>
          <p:grpSpPr bwMode="auto">
            <a:xfrm>
              <a:off x="2820" y="872"/>
              <a:ext cx="1252" cy="715"/>
              <a:chOff x="1976" y="2984"/>
              <a:chExt cx="1252" cy="715"/>
            </a:xfrm>
          </p:grpSpPr>
          <p:sp>
            <p:nvSpPr>
              <p:cNvPr id="310" name="Rectangle 173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Text Box 174"/>
              <p:cNvSpPr txBox="1">
                <a:spLocks noChangeArrowheads="1"/>
              </p:cNvSpPr>
              <p:nvPr/>
            </p:nvSpPr>
            <p:spPr bwMode="auto">
              <a:xfrm>
                <a:off x="2015" y="2984"/>
                <a:ext cx="553" cy="1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source port #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Text Box 175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dest</a:t>
                </a: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 port #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Text Box 176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sequence number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Text Box 177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acknowledgement number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Text Box 178"/>
              <p:cNvSpPr txBox="1">
                <a:spLocks noChangeArrowheads="1"/>
              </p:cNvSpPr>
              <p:nvPr/>
            </p:nvSpPr>
            <p:spPr bwMode="auto">
              <a:xfrm>
                <a:off x="2069" y="3544"/>
                <a:ext cx="442" cy="1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checksum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Line 179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Line 180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Line 181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Line 182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Line 183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21" name="Line 184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Text Box 185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rwnd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23" name="Text Box 186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urg</a:t>
                </a: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 pointer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Line 187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25" name="Line 188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8" name="Text Box 189"/>
            <p:cNvSpPr txBox="1">
              <a:spLocks noChangeArrowheads="1"/>
            </p:cNvSpPr>
            <p:nvPr/>
          </p:nvSpPr>
          <p:spPr bwMode="auto">
            <a:xfrm>
              <a:off x="2600" y="665"/>
              <a:ext cx="1860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outgoing segment from sender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09" name="Freeform 190"/>
            <p:cNvSpPr/>
            <p:nvPr/>
          </p:nvSpPr>
          <p:spPr bwMode="auto">
            <a:xfrm>
              <a:off x="4050" y="1080"/>
              <a:ext cx="107" cy="82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337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07" name="Rectangle 5"/>
          <p:cNvSpPr txBox="1">
            <a:spLocks noChangeArrowheads="1"/>
          </p:cNvSpPr>
          <p:nvPr/>
        </p:nvSpPr>
        <p:spPr bwMode="auto">
          <a:xfrm>
            <a:off x="740571" y="3004986"/>
            <a:ext cx="5096669" cy="1768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284480" indent="-28448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687705" indent="-23050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234950" marR="0" lvl="0" indent="-1238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Acknowledgements</a:t>
            </a:r>
            <a:r>
              <a:rPr kumimoji="0" lang="en-US" alt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: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63500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seq # of next byte expected from other side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3500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cumulative ACK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8" name="Rectangle 5"/>
          <p:cNvSpPr txBox="1">
            <a:spLocks noChangeArrowheads="1"/>
          </p:cNvSpPr>
          <p:nvPr/>
        </p:nvSpPr>
        <p:spPr bwMode="auto">
          <a:xfrm>
            <a:off x="651671" y="4633906"/>
            <a:ext cx="5096669" cy="1730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284480" indent="-28448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687705" indent="-23050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234950" marR="0" lvl="0" indent="-123825" algn="l" defTabSz="914400" rtl="0" eaLnBrk="0" fontAlgn="base" latinLnBrk="0" hangingPunct="0">
              <a:lnSpc>
                <a:spcPct val="85000"/>
              </a:lnSpc>
              <a:spcBef>
                <a:spcPts val="19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1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Q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: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how receiver handles out-of-order segments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63500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1" u="sng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A: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TCP spec doesn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’t say, - up to implementor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90010" y="1257935"/>
            <a:ext cx="1584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序列号：</a:t>
            </a:r>
            <a:endParaRPr lang="zh-CN" altLang="en-US" sz="1200"/>
          </a:p>
          <a:p>
            <a:r>
              <a:rPr lang="zh-CN" altLang="en-US" sz="1200"/>
              <a:t>字节流的首字节编号</a:t>
            </a:r>
            <a:endParaRPr lang="zh-CN" altLang="en-US" sz="1200"/>
          </a:p>
          <a:p>
            <a:r>
              <a:rPr lang="zh-CN" altLang="en-US" sz="1200"/>
              <a:t>表示字节而不是段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3868420" y="3862070"/>
            <a:ext cx="2163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确认号：</a:t>
            </a:r>
            <a:endParaRPr lang="zh-CN" altLang="en-US" sz="1200"/>
          </a:p>
          <a:p>
            <a:r>
              <a:rPr lang="zh-CN" altLang="en-US" sz="1200"/>
              <a:t>希望接收到的下一个字节</a:t>
            </a:r>
            <a:endParaRPr lang="zh-CN" altLang="en-US" sz="1200"/>
          </a:p>
          <a:p>
            <a:r>
              <a:rPr lang="en-US" altLang="zh-CN" sz="1200"/>
              <a:t>TCP</a:t>
            </a:r>
            <a:r>
              <a:rPr lang="zh-CN" altLang="en-US" sz="1200"/>
              <a:t>只确认第一个丢失的字节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000"/>
    </mc:Choice>
    <mc:Fallback>
      <p:transition spd="slow" advTm="19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15009" y="330022"/>
            <a:ext cx="10694504" cy="115212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400" dirty="0">
                <a:solidFill>
                  <a:srgbClr val="1C1C1C"/>
                </a:solidFill>
              </a:rPr>
              <a:t>TCP Sequence Numbers, Sliding window</a:t>
            </a:r>
            <a:endParaRPr lang="en-US" sz="4400" dirty="0">
              <a:solidFill>
                <a:srgbClr val="1C1C1C"/>
              </a:solidFill>
            </a:endParaRPr>
          </a:p>
        </p:txBody>
      </p:sp>
      <p:pic>
        <p:nvPicPr>
          <p:cNvPr id="107" name="Picture 106" descr="gbn_seqnu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2924944"/>
            <a:ext cx="8424936" cy="169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1654278" y="4817699"/>
            <a:ext cx="8834210" cy="198504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ACK(n): ACKs all pkts up to, including seq # n –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cumulative ACK”</a:t>
            </a:r>
            <a:endParaRPr kumimoji="0" lang="en-US" altLang="ja-JP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Yu Gothic" panose="020B0400000000000000" pitchFamily="34" charset="-128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 receive duplicate ACKs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timer for oldest in-flight packet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timeout(n):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retransmit packet n and all higher seq # packets in window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+mn-cs"/>
            </a:endParaRPr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>
          <a:xfrm>
            <a:off x="1652122" y="1700808"/>
            <a:ext cx="8836367" cy="139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k-bit seq # in TCP header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window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”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of up to N, consecutive </a:t>
            </a:r>
            <a:r>
              <a:rPr kumimoji="0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unACKed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pkts allowed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000"/>
    </mc:Choice>
    <mc:Fallback>
      <p:transition spd="slow" advTm="144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sequence numbers, ACKs</a:t>
            </a:r>
            <a:endParaRPr lang="en-US" sz="4400" b="0" dirty="0"/>
          </a:p>
        </p:txBody>
      </p:sp>
      <p:sp>
        <p:nvSpPr>
          <p:cNvPr id="133" name="Text Box 8"/>
          <p:cNvSpPr txBox="1">
            <a:spLocks noChangeArrowheads="1"/>
          </p:cNvSpPr>
          <p:nvPr/>
        </p:nvSpPr>
        <p:spPr bwMode="auto">
          <a:xfrm>
            <a:off x="1661117" y="4011734"/>
            <a:ext cx="2519185" cy="7571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host ACKs receipt of echoed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‘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’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4" name="Text Box 9"/>
          <p:cNvSpPr txBox="1">
            <a:spLocks noChangeArrowheads="1"/>
          </p:cNvSpPr>
          <p:nvPr/>
        </p:nvSpPr>
        <p:spPr bwMode="auto">
          <a:xfrm>
            <a:off x="7229477" y="3001865"/>
            <a:ext cx="3187212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host ACKs receipt of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‘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’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, echoes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back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‘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’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6" name="Text Box 11"/>
          <p:cNvSpPr txBox="1">
            <a:spLocks noChangeArrowheads="1"/>
          </p:cNvSpPr>
          <p:nvPr/>
        </p:nvSpPr>
        <p:spPr bwMode="auto">
          <a:xfrm>
            <a:off x="3961011" y="5644479"/>
            <a:ext cx="3401893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simple telnet scenario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7" name="Text Box 13"/>
          <p:cNvSpPr txBox="1">
            <a:spLocks noChangeArrowheads="1"/>
          </p:cNvSpPr>
          <p:nvPr/>
        </p:nvSpPr>
        <p:spPr bwMode="auto">
          <a:xfrm>
            <a:off x="7129672" y="1492971"/>
            <a:ext cx="99738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Host 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8" name="Text Box 17"/>
          <p:cNvSpPr txBox="1">
            <a:spLocks noChangeArrowheads="1"/>
          </p:cNvSpPr>
          <p:nvPr/>
        </p:nvSpPr>
        <p:spPr bwMode="auto">
          <a:xfrm>
            <a:off x="3204390" y="1459336"/>
            <a:ext cx="100861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Host 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99000" y="2541021"/>
            <a:ext cx="5581275" cy="780392"/>
            <a:chOff x="1499000" y="2541021"/>
            <a:chExt cx="5581275" cy="780392"/>
          </a:xfrm>
        </p:grpSpPr>
        <p:sp>
          <p:nvSpPr>
            <p:cNvPr id="131" name="Line 4"/>
            <p:cNvSpPr>
              <a:spLocks noChangeShapeType="1"/>
            </p:cNvSpPr>
            <p:nvPr/>
          </p:nvSpPr>
          <p:spPr bwMode="auto">
            <a:xfrm>
              <a:off x="4354237" y="2749913"/>
              <a:ext cx="2586037" cy="5715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2" name="Text Box 7"/>
            <p:cNvSpPr txBox="1">
              <a:spLocks noChangeArrowheads="1"/>
            </p:cNvSpPr>
            <p:nvPr/>
          </p:nvSpPr>
          <p:spPr bwMode="auto">
            <a:xfrm>
              <a:off x="1499000" y="2541021"/>
              <a:ext cx="2725007" cy="4247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User types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‘</a:t>
              </a: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C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’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9" name="Rectangle 18"/>
            <p:cNvSpPr>
              <a:spLocks noChangeArrowheads="1"/>
            </p:cNvSpPr>
            <p:nvPr/>
          </p:nvSpPr>
          <p:spPr bwMode="auto">
            <a:xfrm>
              <a:off x="5167037" y="2841988"/>
              <a:ext cx="814387" cy="379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0" name="Text Box 19"/>
            <p:cNvSpPr txBox="1">
              <a:spLocks noChangeArrowheads="1"/>
            </p:cNvSpPr>
            <p:nvPr/>
          </p:nvSpPr>
          <p:spPr bwMode="auto">
            <a:xfrm>
              <a:off x="4260272" y="2854620"/>
              <a:ext cx="2820003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Seq=42, ACK=79, data = </a:t>
              </a:r>
              <a:r>
                <a: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‘</a:t>
              </a: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C</a:t>
              </a:r>
              <a:r>
                <a: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’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4368" y="3523026"/>
            <a:ext cx="2813399" cy="800100"/>
            <a:chOff x="4264368" y="3523026"/>
            <a:chExt cx="2813399" cy="800100"/>
          </a:xfrm>
        </p:grpSpPr>
        <p:sp>
          <p:nvSpPr>
            <p:cNvPr id="135" name="Line 10"/>
            <p:cNvSpPr>
              <a:spLocks noChangeShapeType="1"/>
            </p:cNvSpPr>
            <p:nvPr/>
          </p:nvSpPr>
          <p:spPr bwMode="auto">
            <a:xfrm flipH="1">
              <a:off x="4344712" y="3523026"/>
              <a:ext cx="2554287" cy="8001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1" name="Rectangle 20"/>
            <p:cNvSpPr>
              <a:spLocks noChangeArrowheads="1"/>
            </p:cNvSpPr>
            <p:nvPr/>
          </p:nvSpPr>
          <p:spPr bwMode="auto">
            <a:xfrm>
              <a:off x="5201962" y="3800838"/>
              <a:ext cx="823912" cy="246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2" name="Text Box 21"/>
            <p:cNvSpPr txBox="1">
              <a:spLocks noChangeArrowheads="1"/>
            </p:cNvSpPr>
            <p:nvPr/>
          </p:nvSpPr>
          <p:spPr bwMode="auto">
            <a:xfrm>
              <a:off x="4264368" y="3736718"/>
              <a:ext cx="2813399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Seq=79, ACK=43, data = </a:t>
              </a:r>
              <a:r>
                <a:rPr kumimoji="0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‘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C</a:t>
              </a:r>
              <a:r>
                <a:rPr kumimoji="0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’</a:t>
              </a:r>
              <a:endPara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39949" y="4518388"/>
            <a:ext cx="2590800" cy="506413"/>
            <a:chOff x="4339949" y="4518388"/>
            <a:chExt cx="2590800" cy="506413"/>
          </a:xfrm>
        </p:grpSpPr>
        <p:sp>
          <p:nvSpPr>
            <p:cNvPr id="130" name="Line 3"/>
            <p:cNvSpPr>
              <a:spLocks noChangeShapeType="1"/>
            </p:cNvSpPr>
            <p:nvPr/>
          </p:nvSpPr>
          <p:spPr bwMode="auto">
            <a:xfrm>
              <a:off x="4339949" y="4518388"/>
              <a:ext cx="2590800" cy="506413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3" name="Rectangle 22"/>
            <p:cNvSpPr>
              <a:spLocks noChangeArrowheads="1"/>
            </p:cNvSpPr>
            <p:nvPr/>
          </p:nvSpPr>
          <p:spPr bwMode="auto">
            <a:xfrm>
              <a:off x="5268637" y="4648563"/>
              <a:ext cx="958850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4" name="Text Box 23"/>
            <p:cNvSpPr txBox="1">
              <a:spLocks noChangeArrowheads="1"/>
            </p:cNvSpPr>
            <p:nvPr/>
          </p:nvSpPr>
          <p:spPr bwMode="auto">
            <a:xfrm>
              <a:off x="4934710" y="4609843"/>
              <a:ext cx="1712264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Seq=43, ACK=80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45" name="Line 24"/>
          <p:cNvSpPr>
            <a:spLocks noChangeShapeType="1"/>
          </p:cNvSpPr>
          <p:nvPr/>
        </p:nvSpPr>
        <p:spPr bwMode="auto">
          <a:xfrm>
            <a:off x="4332012" y="2508613"/>
            <a:ext cx="0" cy="258762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6" name="Line 25"/>
          <p:cNvSpPr>
            <a:spLocks noChangeShapeType="1"/>
          </p:cNvSpPr>
          <p:nvPr/>
        </p:nvSpPr>
        <p:spPr bwMode="auto">
          <a:xfrm>
            <a:off x="6994249" y="2561001"/>
            <a:ext cx="0" cy="258762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47" name="Group 27"/>
          <p:cNvGrpSpPr/>
          <p:nvPr/>
        </p:nvGrpSpPr>
        <p:grpSpPr bwMode="auto">
          <a:xfrm>
            <a:off x="3824012" y="1687876"/>
            <a:ext cx="755650" cy="782637"/>
            <a:chOff x="-44" y="1473"/>
            <a:chExt cx="981" cy="1105"/>
          </a:xfrm>
        </p:grpSpPr>
        <p:pic>
          <p:nvPicPr>
            <p:cNvPr id="148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" name="Freeform 29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50" name="Group 30"/>
          <p:cNvGrpSpPr/>
          <p:nvPr/>
        </p:nvGrpSpPr>
        <p:grpSpPr bwMode="auto">
          <a:xfrm flipH="1">
            <a:off x="6686274" y="1727563"/>
            <a:ext cx="788988" cy="862013"/>
            <a:chOff x="-44" y="1473"/>
            <a:chExt cx="981" cy="1105"/>
          </a:xfrm>
        </p:grpSpPr>
        <p:pic>
          <p:nvPicPr>
            <p:cNvPr id="151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" name="Freeform 32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92316" y="2815389"/>
            <a:ext cx="1388485" cy="1371600"/>
            <a:chOff x="4692316" y="2815389"/>
            <a:chExt cx="1388485" cy="1371600"/>
          </a:xfrm>
        </p:grpSpPr>
        <p:sp>
          <p:nvSpPr>
            <p:cNvPr id="3" name="Oval 2"/>
            <p:cNvSpPr/>
            <p:nvPr/>
          </p:nvSpPr>
          <p:spPr>
            <a:xfrm>
              <a:off x="5566610" y="3721768"/>
              <a:ext cx="514191" cy="465221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692316" y="2815389"/>
              <a:ext cx="514191" cy="465221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5117431" y="3224463"/>
              <a:ext cx="513348" cy="51334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684295" y="3737810"/>
            <a:ext cx="1982043" cy="1307432"/>
            <a:chOff x="4692316" y="2815389"/>
            <a:chExt cx="1982043" cy="1307432"/>
          </a:xfrm>
        </p:grpSpPr>
        <p:sp>
          <p:nvSpPr>
            <p:cNvPr id="36" name="Oval 35"/>
            <p:cNvSpPr/>
            <p:nvPr/>
          </p:nvSpPr>
          <p:spPr>
            <a:xfrm>
              <a:off x="6160168" y="3657600"/>
              <a:ext cx="514191" cy="465221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692316" y="2815389"/>
              <a:ext cx="514191" cy="465221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5165557" y="3224463"/>
              <a:ext cx="970548" cy="52136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514"/>
    </mc:Choice>
    <mc:Fallback>
      <p:transition spd="slow" advTm="148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round trip time, timeout</a:t>
            </a:r>
            <a:endParaRPr lang="en-US" sz="4400" b="0" dirty="0"/>
          </a:p>
        </p:txBody>
      </p:sp>
      <p:sp>
        <p:nvSpPr>
          <p:cNvPr id="29" name="Rectangle 1027"/>
          <p:cNvSpPr txBox="1">
            <a:spLocks noChangeArrowheads="1"/>
          </p:cNvSpPr>
          <p:nvPr/>
        </p:nvSpPr>
        <p:spPr>
          <a:xfrm>
            <a:off x="673789" y="1401391"/>
            <a:ext cx="521344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32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set TCP timeout value?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longer than RTT, but RTT varies!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 short: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premature timeout, unnecessary retransmissions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 long: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slow reaction to segment loss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1028"/>
          <p:cNvSpPr txBox="1">
            <a:spLocks noChangeArrowheads="1"/>
          </p:cNvSpPr>
          <p:nvPr/>
        </p:nvSpPr>
        <p:spPr>
          <a:xfrm>
            <a:off x="6258838" y="1393136"/>
            <a:ext cx="556591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32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Q</a:t>
            </a:r>
            <a:r>
              <a:rPr kumimoji="0" lang="en-US" alt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how to estimate RTT?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SampleRTT: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measured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time from segment transmission until ACK receipt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ignore retransmissions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SampleRTT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will vary, want estimated RTT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smoother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”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average several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recent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measurements, not just current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SampleRTT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8830" y="4693285"/>
            <a:ext cx="3319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太短:过早超时，不必要的重传过长:对段丢失反应缓慢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7110" y="2766695"/>
            <a:ext cx="3564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为未被确认的</a:t>
            </a:r>
            <a:r>
              <a:rPr lang="en-US" altLang="zh-CN"/>
              <a:t>ACK</a:t>
            </a:r>
            <a:r>
              <a:rPr lang="zh-CN" altLang="en-US"/>
              <a:t>测量时间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09535" y="5193665"/>
            <a:ext cx="201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采用</a:t>
            </a:r>
            <a:r>
              <a:rPr lang="zh-CN" altLang="en-US"/>
              <a:t>平均值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867"/>
    </mc:Choice>
    <mc:Fallback>
      <p:transition spd="slow" advTm="13986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876300" y="1261543"/>
            <a:ext cx="897486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round trip time, timeout</a:t>
            </a:r>
            <a:endParaRPr lang="en-US" sz="4400" b="0" dirty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876300" y="1246817"/>
            <a:ext cx="905247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EstimatedRTT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 = (1-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  <a:sym typeface="Symbol" panose="05050102010706020507" charset="0"/>
              </a:rPr>
              <a:t>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)*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EstimatedRTT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 +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  <a:sym typeface="Symbol" panose="05050102010706020507" charset="0"/>
              </a:rPr>
              <a:t>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*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SampleRTT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951602" y="1857328"/>
            <a:ext cx="7067550" cy="1424491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xponential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eighted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oving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verage (EWMA)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influence of past sample decreases exponentially fast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typical value: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  <a:sym typeface="Symbol" panose="05050102010706020507" charset="0"/>
              </a:rPr>
              <a:t>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  <a:sym typeface="Symbol" panose="05050102010706020507" charset="0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0.125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3229" y="2443135"/>
            <a:ext cx="6448425" cy="4292600"/>
            <a:chOff x="1531938" y="2565400"/>
            <a:chExt cx="6448425" cy="4292600"/>
          </a:xfrm>
        </p:grpSpPr>
        <p:grpSp>
          <p:nvGrpSpPr>
            <p:cNvPr id="25" name="Group 14"/>
            <p:cNvGrpSpPr/>
            <p:nvPr/>
          </p:nvGrpSpPr>
          <p:grpSpPr bwMode="auto">
            <a:xfrm>
              <a:off x="1708150" y="2565400"/>
              <a:ext cx="6272213" cy="4292600"/>
              <a:chOff x="782" y="1865"/>
              <a:chExt cx="3951" cy="2704"/>
            </a:xfrm>
          </p:grpSpPr>
          <p:pic>
            <p:nvPicPr>
              <p:cNvPr id="26" name="Picture 12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" y="1865"/>
                <a:ext cx="3951" cy="2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Rectangle 13"/>
              <p:cNvSpPr>
                <a:spLocks noChangeArrowheads="1"/>
              </p:cNvSpPr>
              <p:nvPr/>
            </p:nvSpPr>
            <p:spPr bwMode="auto">
              <a:xfrm>
                <a:off x="2070" y="1926"/>
                <a:ext cx="1404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" name="Text Box 18"/>
            <p:cNvSpPr txBox="1">
              <a:spLocks noChangeArrowheads="1"/>
            </p:cNvSpPr>
            <p:nvPr/>
          </p:nvSpPr>
          <p:spPr bwMode="auto">
            <a:xfrm rot="10800000">
              <a:off x="1531938" y="3535363"/>
              <a:ext cx="428625" cy="17478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RTT (milliseconds)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2380940" y="3168650"/>
              <a:ext cx="3635995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RTT: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gaia.cs.umass.edu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to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fantasia.eurecom.fr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6221413" y="5230813"/>
              <a:ext cx="1181100" cy="3365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sampleRTT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6215063" y="5548313"/>
              <a:ext cx="1431925" cy="3365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rPr>
                <a:t>EstimatedRTT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6" name="AutoShape 22"/>
            <p:cNvSpPr>
              <a:spLocks noChangeArrowheads="1"/>
            </p:cNvSpPr>
            <p:nvPr/>
          </p:nvSpPr>
          <p:spPr bwMode="auto">
            <a:xfrm>
              <a:off x="6005513" y="5343525"/>
              <a:ext cx="147637" cy="142875"/>
            </a:xfrm>
            <a:prstGeom prst="diamond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7" name="AutoShape 23"/>
            <p:cNvSpPr>
              <a:spLocks noChangeArrowheads="1"/>
            </p:cNvSpPr>
            <p:nvPr/>
          </p:nvSpPr>
          <p:spPr bwMode="auto">
            <a:xfrm rot="2776382">
              <a:off x="6011069" y="5633244"/>
              <a:ext cx="147637" cy="142875"/>
            </a:xfrm>
            <a:prstGeom prst="diamond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4108450" y="6389688"/>
              <a:ext cx="1863725" cy="468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39" name="Group 15"/>
            <p:cNvGrpSpPr/>
            <p:nvPr/>
          </p:nvGrpSpPr>
          <p:grpSpPr bwMode="auto">
            <a:xfrm>
              <a:off x="4041775" y="6386513"/>
              <a:ext cx="1512888" cy="336550"/>
              <a:chOff x="2343" y="3645"/>
              <a:chExt cx="953" cy="212"/>
            </a:xfrm>
          </p:grpSpPr>
          <p:sp>
            <p:nvSpPr>
              <p:cNvPr id="40" name="Rectangle 16"/>
              <p:cNvSpPr>
                <a:spLocks noChangeArrowheads="1"/>
              </p:cNvSpPr>
              <p:nvPr/>
            </p:nvSpPr>
            <p:spPr bwMode="auto">
              <a:xfrm>
                <a:off x="2592" y="3695"/>
                <a:ext cx="527" cy="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Text Box 17"/>
              <p:cNvSpPr txBox="1">
                <a:spLocks noChangeArrowheads="1"/>
              </p:cNvSpPr>
              <p:nvPr/>
            </p:nvSpPr>
            <p:spPr bwMode="auto">
              <a:xfrm>
                <a:off x="2343" y="3645"/>
                <a:ext cx="953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pitchFamily="34" charset="-128"/>
                    <a:cs typeface="+mn-cs"/>
                  </a:rPr>
                  <a:t>time (seconds)</a:t>
                </a: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368"/>
    </mc:Choice>
    <mc:Fallback>
      <p:transition spd="slow" advTm="8236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round trip time, timeout</a:t>
            </a:r>
            <a:endParaRPr lang="en-US" sz="4400" b="0" dirty="0"/>
          </a:p>
        </p:txBody>
      </p:sp>
      <p:sp>
        <p:nvSpPr>
          <p:cNvPr id="59" name="Rectangle 5"/>
          <p:cNvSpPr txBox="1">
            <a:spLocks noChangeArrowheads="1"/>
          </p:cNvSpPr>
          <p:nvPr/>
        </p:nvSpPr>
        <p:spPr>
          <a:xfrm>
            <a:off x="635138" y="1537841"/>
            <a:ext cx="11327678" cy="112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timeout interval: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MS PGothic" panose="020B0600070205080204" pitchFamily="34" charset="-128"/>
                <a:cs typeface="+mn-cs"/>
              </a:rPr>
              <a:t>EstimatedRTT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plus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safety margin”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large variation in  </a:t>
            </a:r>
            <a:r>
              <a:rPr kumimoji="0" lang="en-US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MS PGothic" panose="020B0600070205080204" pitchFamily="34" charset="-128"/>
                <a:cs typeface="+mn-cs"/>
              </a:rPr>
              <a:t>SampleRTT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MS PGothic" panose="020B0600070205080204" pitchFamily="34" charset="-128"/>
                <a:cs typeface="+mn-cs"/>
              </a:rPr>
              <a:t>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want a larger safety margin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747"/>
    </mc:Choice>
    <mc:Fallback>
      <p:transition spd="slow" advTm="46747"/>
    </mc:Fallback>
  </mc:AlternateContent>
</p:sld>
</file>

<file path=ppt/tags/tag1.xml><?xml version="1.0" encoding="utf-8"?>
<p:tagLst xmlns:p="http://schemas.openxmlformats.org/presentationml/2006/main">
  <p:tag name="TIMING" val="|12.8|7.2|133.5"/>
</p:tagLst>
</file>

<file path=ppt/tags/tag2.xml><?xml version="1.0" encoding="utf-8"?>
<p:tagLst xmlns:p="http://schemas.openxmlformats.org/presentationml/2006/main">
  <p:tag name="TIMING" val="|0.5"/>
</p:tagLst>
</file>

<file path=ppt/tags/tag3.xml><?xml version="1.0" encoding="utf-8"?>
<p:tagLst xmlns:p="http://schemas.openxmlformats.org/presentationml/2006/main">
  <p:tag name="TIMING" val="|2.3"/>
</p:tagLst>
</file>

<file path=ppt/tags/tag4.xml><?xml version="1.0" encoding="utf-8"?>
<p:tagLst xmlns:p="http://schemas.openxmlformats.org/presentationml/2006/main">
  <p:tag name="TIMING" val="|7.2|73|26.7|101.7"/>
</p:tagLst>
</file>

<file path=ppt/tags/tag5.xml><?xml version="1.0" encoding="utf-8"?>
<p:tagLst xmlns:p="http://schemas.openxmlformats.org/presentationml/2006/main">
  <p:tag name="KSO_WPP_MARK_KEY" val="69808763-fac0-4763-b989-25d08b6bcfb1"/>
  <p:tag name="COMMONDATA" val="eyJoZGlkIjoiNzY3ZmQyNGM1MWJhYjJhYzU3NTJjZTdiYzk3YzRhOGIifQ==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6649</Words>
  <Application>WPS 演示</Application>
  <PresentationFormat>Widescreen</PresentationFormat>
  <Paragraphs>496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Arial</vt:lpstr>
      <vt:lpstr>Calibri</vt:lpstr>
      <vt:lpstr>MS PGothic</vt:lpstr>
      <vt:lpstr>Tahoma</vt:lpstr>
      <vt:lpstr>Times New Roman</vt:lpstr>
      <vt:lpstr>Arial Narrow</vt:lpstr>
      <vt:lpstr>Yu Gothic</vt:lpstr>
      <vt:lpstr>Gill Sans MT</vt:lpstr>
      <vt:lpstr>Wingdings</vt:lpstr>
      <vt:lpstr>Courier New</vt:lpstr>
      <vt:lpstr>Symbol</vt:lpstr>
      <vt:lpstr>Courier</vt:lpstr>
      <vt:lpstr>Calibri Light</vt:lpstr>
      <vt:lpstr>微软雅黑</vt:lpstr>
      <vt:lpstr>Arial Unicode MS</vt:lpstr>
      <vt:lpstr>等线</vt:lpstr>
      <vt:lpstr>1_Office Theme</vt:lpstr>
      <vt:lpstr>2_Office Theme</vt:lpstr>
      <vt:lpstr>Transport Layer I: roadmap (cont.)</vt:lpstr>
      <vt:lpstr>TCP: overview  RFCs: 793,1122, 2018, 5681, 7323</vt:lpstr>
      <vt:lpstr>TCP segment structure</vt:lpstr>
      <vt:lpstr>TCP sequence numbers, ACKs</vt:lpstr>
      <vt:lpstr>TCP Sequence Numbers, Sliding window</vt:lpstr>
      <vt:lpstr>TCP sequence numbers, ACKs</vt:lpstr>
      <vt:lpstr>TCP round trip time, timeout</vt:lpstr>
      <vt:lpstr>TCP round trip time, timeout</vt:lpstr>
      <vt:lpstr>TCP round trip time, timeout</vt:lpstr>
      <vt:lpstr>Transport Layer I: roadmap (cont.)</vt:lpstr>
      <vt:lpstr>TCP Reliable Data Transfer (RDT)</vt:lpstr>
      <vt:lpstr>TCP Sender (simplified)</vt:lpstr>
      <vt:lpstr>TCP Receiver: ACK generation [RFC 5681]</vt:lpstr>
      <vt:lpstr>TCP: retransmission scenarios</vt:lpstr>
      <vt:lpstr>TCP: retransmission scenarios</vt:lpstr>
      <vt:lpstr>TCP fast retransmit</vt:lpstr>
      <vt:lpstr>TCP fast retransmit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 I: roadmap (cont.)</dc:title>
  <dc:creator>yu wenjuan</dc:creator>
  <cp:lastModifiedBy>.</cp:lastModifiedBy>
  <cp:revision>5</cp:revision>
  <dcterms:created xsi:type="dcterms:W3CDTF">2020-10-01T18:12:00Z</dcterms:created>
  <dcterms:modified xsi:type="dcterms:W3CDTF">2022-11-06T07:40:31Z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ECA8C8C422B3475EB5E89785075D0568</vt:lpwstr>
  </property>
  <property fmtid="{D5CDD505-2E9C-101B-9397-08002B2CF9AE}" pid="3" name="KSOProductBuildVer">
    <vt:lpwstr>2052-11.1.0.12598</vt:lpwstr>
  </property>
</Properties>
</file>