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sldIdLst>
    <p:sldId id="1227" r:id="rId4"/>
    <p:sldId id="1112" r:id="rId6"/>
    <p:sldId id="1198" r:id="rId7"/>
    <p:sldId id="1125" r:id="rId8"/>
    <p:sldId id="1229" r:id="rId9"/>
    <p:sldId id="1230" r:id="rId10"/>
    <p:sldId id="1228" r:id="rId11"/>
    <p:sldId id="1114" r:id="rId12"/>
    <p:sldId id="1115" r:id="rId13"/>
    <p:sldId id="1116" r:id="rId14"/>
    <p:sldId id="1200" r:id="rId15"/>
    <p:sldId id="1201" r:id="rId16"/>
    <p:sldId id="1117" r:id="rId17"/>
    <p:sldId id="1119" r:id="rId18"/>
    <p:sldId id="338" r:id="rId19"/>
    <p:sldId id="1217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0" autoAdjust="0"/>
    <p:restoredTop sz="71695" autoAdjust="0"/>
  </p:normalViewPr>
  <p:slideViewPr>
    <p:cSldViewPr snapToGrid="0">
      <p:cViewPr varScale="1">
        <p:scale>
          <a:sx n="43" d="100"/>
          <a:sy n="43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32AE4-FE77-4843-8F95-356E368C5C17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1A7D2-4D24-46AE-A49C-8778AEC7B58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Another human analogy showing the need for flow control is the saying – to use some English slang -  “no one can drink from a firehose”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</a:t>
            </a:r>
            <a:r>
              <a:rPr lang="en-GB" baseline="0" dirty="0"/>
              <a:t> control flow, the receiver includes an </a:t>
            </a:r>
            <a:r>
              <a:rPr lang="en-GB" baseline="0" dirty="0" err="1"/>
              <a:t>rwnd</a:t>
            </a:r>
            <a:r>
              <a:rPr lang="en-GB" baseline="0" dirty="0"/>
              <a:t> value in the TCP header to inform the sender of its free buffer space</a:t>
            </a:r>
            <a:endParaRPr lang="en-GB" baseline="0" dirty="0"/>
          </a:p>
          <a:p>
            <a:r>
              <a:rPr lang="en-GB" baseline="0" dirty="0"/>
              <a:t>The sender limits the amount of unacknowledged segments based on the receivers </a:t>
            </a:r>
            <a:r>
              <a:rPr lang="en-GB" baseline="0" dirty="0" err="1"/>
              <a:t>rwnd</a:t>
            </a:r>
            <a:r>
              <a:rPr lang="en-GB" baseline="0" dirty="0"/>
              <a:t> value.</a:t>
            </a:r>
            <a:endParaRPr lang="en-GB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 </a:t>
            </a:r>
            <a:r>
              <a:rPr lang="en-GB" dirty="0"/>
              <a:t>(cont.)</a:t>
            </a:r>
            <a:endParaRPr lang="en-US" sz="4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Principles of Reliable Data Transfer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Overview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segment structure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sequence numbers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timeout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Reliable Data Transfer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fast retransmit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Flow Control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Connection Management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3-way handshake</a:t>
            </a:r>
            <a:endParaRPr lang="en-US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6"/>
    </mc:Choice>
    <mc:Fallback>
      <p:transition spd="slow" advTm="86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  <a:endParaRPr lang="en-US" sz="4800" dirty="0"/>
          </a:p>
        </p:txBody>
      </p:sp>
      <p:grpSp>
        <p:nvGrpSpPr>
          <p:cNvPr id="423" name="Group 422"/>
          <p:cNvGrpSpPr/>
          <p:nvPr/>
        </p:nvGrpSpPr>
        <p:grpSpPr>
          <a:xfrm>
            <a:off x="435655" y="1435139"/>
            <a:ext cx="3855401" cy="3186116"/>
            <a:chOff x="435655" y="1990325"/>
            <a:chExt cx="3855401" cy="3186116"/>
          </a:xfrm>
        </p:grpSpPr>
        <p:sp>
          <p:nvSpPr>
            <p:cNvPr id="424" name="Line 25"/>
            <p:cNvSpPr>
              <a:spLocks noChangeShapeType="1"/>
            </p:cNvSpPr>
            <p:nvPr/>
          </p:nvSpPr>
          <p:spPr bwMode="auto">
            <a:xfrm flipH="1">
              <a:off x="1461180" y="2545950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5" name="Line 39"/>
            <p:cNvSpPr>
              <a:spLocks noChangeShapeType="1"/>
            </p:cNvSpPr>
            <p:nvPr/>
          </p:nvSpPr>
          <p:spPr bwMode="auto">
            <a:xfrm flipH="1">
              <a:off x="2991529" y="2618975"/>
              <a:ext cx="0" cy="252452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426" name="Group 93"/>
            <p:cNvGrpSpPr/>
            <p:nvPr/>
          </p:nvGrpSpPr>
          <p:grpSpPr bwMode="auto">
            <a:xfrm>
              <a:off x="1386567" y="4700191"/>
              <a:ext cx="2405063" cy="476250"/>
              <a:chOff x="1097" y="2807"/>
              <a:chExt cx="1515" cy="300"/>
            </a:xfrm>
          </p:grpSpPr>
          <p:sp>
            <p:nvSpPr>
              <p:cNvPr id="488" name="Line 40"/>
              <p:cNvSpPr>
                <a:spLocks noChangeShapeType="1"/>
              </p:cNvSpPr>
              <p:nvPr/>
            </p:nvSpPr>
            <p:spPr bwMode="auto">
              <a:xfrm>
                <a:off x="1097" y="2964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89" name="Text Box 85"/>
              <p:cNvSpPr txBox="1">
                <a:spLocks noChangeArrowheads="1"/>
              </p:cNvSpPr>
              <p:nvPr/>
            </p:nvSpPr>
            <p:spPr bwMode="auto">
              <a:xfrm>
                <a:off x="1269" y="2807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connection 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x completes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427" name="Group 102"/>
            <p:cNvGrpSpPr/>
            <p:nvPr/>
          </p:nvGrpSpPr>
          <p:grpSpPr bwMode="auto">
            <a:xfrm>
              <a:off x="435655" y="1990325"/>
              <a:ext cx="3389313" cy="2136775"/>
              <a:chOff x="484" y="1100"/>
              <a:chExt cx="2135" cy="1346"/>
            </a:xfrm>
          </p:grpSpPr>
          <p:sp>
            <p:nvSpPr>
              <p:cNvPr id="439" name="Text Box 103"/>
              <p:cNvSpPr txBox="1">
                <a:spLocks noChangeArrowheads="1"/>
              </p:cNvSpPr>
              <p:nvPr/>
            </p:nvSpPr>
            <p:spPr bwMode="auto">
              <a:xfrm>
                <a:off x="484" y="1393"/>
                <a:ext cx="613" cy="3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choose x</a:t>
                </a: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0" name="Line 104"/>
              <p:cNvSpPr>
                <a:spLocks noChangeShapeType="1"/>
              </p:cNvSpPr>
              <p:nvPr/>
            </p:nvSpPr>
            <p:spPr bwMode="auto">
              <a:xfrm>
                <a:off x="1159" y="1516"/>
                <a:ext cx="932" cy="199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1" name="Line 105"/>
              <p:cNvSpPr>
                <a:spLocks noChangeShapeType="1"/>
              </p:cNvSpPr>
              <p:nvPr/>
            </p:nvSpPr>
            <p:spPr bwMode="auto">
              <a:xfrm flipH="1">
                <a:off x="1121" y="1739"/>
                <a:ext cx="990" cy="60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2" name="Rectangle 106"/>
              <p:cNvSpPr>
                <a:spLocks noChangeArrowheads="1"/>
              </p:cNvSpPr>
              <p:nvPr/>
            </p:nvSpPr>
            <p:spPr bwMode="auto">
              <a:xfrm>
                <a:off x="1359" y="1507"/>
                <a:ext cx="490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3" name="Text Box 107"/>
              <p:cNvSpPr txBox="1">
                <a:spLocks noChangeArrowheads="1"/>
              </p:cNvSpPr>
              <p:nvPr/>
            </p:nvSpPr>
            <p:spPr bwMode="auto">
              <a:xfrm>
                <a:off x="1214" y="1486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req_conn(x)</a:t>
                </a: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4" name="Rectangle 108"/>
              <p:cNvSpPr>
                <a:spLocks noChangeArrowheads="1"/>
              </p:cNvSpPr>
              <p:nvPr/>
            </p:nvSpPr>
            <p:spPr bwMode="auto">
              <a:xfrm>
                <a:off x="1471" y="1774"/>
                <a:ext cx="277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5" name="Text Box 109"/>
              <p:cNvSpPr txBox="1">
                <a:spLocks noChangeArrowheads="1"/>
              </p:cNvSpPr>
              <p:nvPr/>
            </p:nvSpPr>
            <p:spPr bwMode="auto">
              <a:xfrm>
                <a:off x="2133" y="1649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ESTAB</a:t>
                </a: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6" name="Text Box 110"/>
              <p:cNvSpPr txBox="1">
                <a:spLocks noChangeArrowheads="1"/>
              </p:cNvSpPr>
              <p:nvPr/>
            </p:nvSpPr>
            <p:spPr bwMode="auto">
              <a:xfrm>
                <a:off x="583" y="2234"/>
                <a:ext cx="486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ESTAB</a:t>
                </a: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7" name="Oval 111"/>
              <p:cNvSpPr>
                <a:spLocks noChangeArrowheads="1"/>
              </p:cNvSpPr>
              <p:nvPr/>
            </p:nvSpPr>
            <p:spPr bwMode="auto">
              <a:xfrm>
                <a:off x="1095" y="2298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8" name="Oval 112"/>
              <p:cNvSpPr>
                <a:spLocks noChangeArrowheads="1"/>
              </p:cNvSpPr>
              <p:nvPr/>
            </p:nvSpPr>
            <p:spPr bwMode="auto">
              <a:xfrm>
                <a:off x="2065" y="1723"/>
                <a:ext cx="57" cy="56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449" name="Group 113"/>
              <p:cNvGrpSpPr/>
              <p:nvPr/>
            </p:nvGrpSpPr>
            <p:grpSpPr bwMode="auto">
              <a:xfrm>
                <a:off x="1277" y="1861"/>
                <a:ext cx="803" cy="212"/>
                <a:chOff x="1065" y="2085"/>
                <a:chExt cx="803" cy="212"/>
              </a:xfrm>
            </p:grpSpPr>
            <p:sp>
              <p:nvSpPr>
                <p:cNvPr id="48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137" y="2123"/>
                  <a:ext cx="675" cy="1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8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065" y="2085"/>
                  <a:ext cx="8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rPr>
                    <a:t>acc_conn(x)</a:t>
                  </a: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grpSp>
            <p:nvGrpSpPr>
              <p:cNvPr id="450" name="Group 116"/>
              <p:cNvGrpSpPr/>
              <p:nvPr/>
            </p:nvGrpSpPr>
            <p:grpSpPr bwMode="auto">
              <a:xfrm>
                <a:off x="834" y="1112"/>
                <a:ext cx="391" cy="307"/>
                <a:chOff x="-44" y="1473"/>
                <a:chExt cx="981" cy="1105"/>
              </a:xfrm>
            </p:grpSpPr>
            <p:pic>
              <p:nvPicPr>
                <p:cNvPr id="484" name="Picture 11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5" name="Freeform 118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595 w 356"/>
                    <a:gd name="T3" fmla="*/ 341 h 368"/>
                    <a:gd name="T4" fmla="*/ 6638 w 356"/>
                    <a:gd name="T5" fmla="*/ 7113 h 368"/>
                    <a:gd name="T6" fmla="*/ 1463 w 356"/>
                    <a:gd name="T7" fmla="*/ 889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19"/>
              <p:cNvGrpSpPr/>
              <p:nvPr/>
            </p:nvGrpSpPr>
            <p:grpSpPr bwMode="auto">
              <a:xfrm>
                <a:off x="1973" y="1100"/>
                <a:ext cx="212" cy="323"/>
                <a:chOff x="4140" y="429"/>
                <a:chExt cx="1425" cy="2396"/>
              </a:xfrm>
            </p:grpSpPr>
            <p:sp>
              <p:nvSpPr>
                <p:cNvPr id="452" name="Freeform 120"/>
                <p:cNvSpPr/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5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207" y="429"/>
                  <a:ext cx="1049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54" name="Freeform 122"/>
                <p:cNvSpPr/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55" name="Freeform 123"/>
                <p:cNvSpPr/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5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14" y="696"/>
                  <a:ext cx="592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grpSp>
              <p:nvGrpSpPr>
                <p:cNvPr id="457" name="Group 125"/>
                <p:cNvGrpSpPr/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2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2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  <p:sp>
                <p:nvSpPr>
                  <p:cNvPr id="483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1"/>
                    <a:ext cx="688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</p:grpSp>
            <p:sp>
              <p:nvSpPr>
                <p:cNvPr id="45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221" y="1022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grpSp>
              <p:nvGrpSpPr>
                <p:cNvPr id="459" name="Group 129"/>
                <p:cNvGrpSpPr/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0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7"/>
                    <a:ext cx="730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  <p:sp>
                <p:nvSpPr>
                  <p:cNvPr id="481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2"/>
                    <a:ext cx="696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</p:grpSp>
            <p:sp>
              <p:nvSpPr>
                <p:cNvPr id="460" name="Rectangle 132"/>
                <p:cNvSpPr>
                  <a:spLocks noChangeArrowheads="1"/>
                </p:cNvSpPr>
                <p:nvPr/>
              </p:nvSpPr>
              <p:spPr bwMode="auto">
                <a:xfrm>
                  <a:off x="4214" y="1356"/>
                  <a:ext cx="598" cy="4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6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227" y="1653"/>
                  <a:ext cx="598" cy="5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grpSp>
              <p:nvGrpSpPr>
                <p:cNvPr id="462" name="Group 134"/>
                <p:cNvGrpSpPr/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78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71"/>
                    <a:ext cx="720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  <p:sp>
                <p:nvSpPr>
                  <p:cNvPr id="479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635" y="2585"/>
                    <a:ext cx="687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</p:grpSp>
            <p:sp>
              <p:nvSpPr>
                <p:cNvPr id="463" name="Freeform 137"/>
                <p:cNvSpPr/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grpSp>
              <p:nvGrpSpPr>
                <p:cNvPr id="464" name="Group 138"/>
                <p:cNvGrpSpPr/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76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8"/>
                    <a:ext cx="728" cy="1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  <p:sp>
                <p:nvSpPr>
                  <p:cNvPr id="477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2"/>
                    <a:ext cx="695" cy="1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endParaRPr>
                  </a:p>
                </p:txBody>
              </p:sp>
            </p:grpSp>
            <p:sp>
              <p:nvSpPr>
                <p:cNvPr id="465" name="Rectangle 141"/>
                <p:cNvSpPr>
                  <a:spLocks noChangeArrowheads="1"/>
                </p:cNvSpPr>
                <p:nvPr/>
              </p:nvSpPr>
              <p:spPr bwMode="auto">
                <a:xfrm>
                  <a:off x="5249" y="429"/>
                  <a:ext cx="67" cy="229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66" name="Freeform 142"/>
                <p:cNvSpPr/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67" name="Freeform 143"/>
                <p:cNvSpPr/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8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68" name="Oval 144"/>
                <p:cNvSpPr>
                  <a:spLocks noChangeArrowheads="1"/>
                </p:cNvSpPr>
                <p:nvPr/>
              </p:nvSpPr>
              <p:spPr bwMode="auto">
                <a:xfrm>
                  <a:off x="5518" y="2610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69" name="Freeform 145"/>
                <p:cNvSpPr/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70" name="AutoShape 146"/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196" cy="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71" name="AutoShape 147"/>
                <p:cNvSpPr>
                  <a:spLocks noChangeArrowheads="1"/>
                </p:cNvSpPr>
                <p:nvPr/>
              </p:nvSpPr>
              <p:spPr bwMode="auto">
                <a:xfrm>
                  <a:off x="4207" y="2714"/>
                  <a:ext cx="1069" cy="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72" name="Oval 148"/>
                <p:cNvSpPr>
                  <a:spLocks noChangeArrowheads="1"/>
                </p:cNvSpPr>
                <p:nvPr/>
              </p:nvSpPr>
              <p:spPr bwMode="auto">
                <a:xfrm>
                  <a:off x="4308" y="2380"/>
                  <a:ext cx="155" cy="148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73" name="Oval 149"/>
                <p:cNvSpPr>
                  <a:spLocks noChangeArrowheads="1"/>
                </p:cNvSpPr>
                <p:nvPr/>
              </p:nvSpPr>
              <p:spPr bwMode="auto">
                <a:xfrm>
                  <a:off x="4483" y="2387"/>
                  <a:ext cx="161" cy="14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4" name="Oval 150"/>
                <p:cNvSpPr>
                  <a:spLocks noChangeArrowheads="1"/>
                </p:cNvSpPr>
                <p:nvPr/>
              </p:nvSpPr>
              <p:spPr bwMode="auto">
                <a:xfrm>
                  <a:off x="4664" y="2380"/>
                  <a:ext cx="155" cy="141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75" name="Rectangle 151"/>
                <p:cNvSpPr>
                  <a:spLocks noChangeArrowheads="1"/>
                </p:cNvSpPr>
                <p:nvPr/>
              </p:nvSpPr>
              <p:spPr bwMode="auto">
                <a:xfrm>
                  <a:off x="5061" y="1838"/>
                  <a:ext cx="87" cy="757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</p:grpSp>
        <p:sp>
          <p:nvSpPr>
            <p:cNvPr id="428" name="Oval 159"/>
            <p:cNvSpPr>
              <a:spLocks noChangeArrowheads="1"/>
            </p:cNvSpPr>
            <p:nvPr/>
          </p:nvSpPr>
          <p:spPr bwMode="auto">
            <a:xfrm>
              <a:off x="1416094" y="3893738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29" name="Line 169"/>
            <p:cNvSpPr>
              <a:spLocks noChangeShapeType="1"/>
            </p:cNvSpPr>
            <p:nvPr/>
          </p:nvSpPr>
          <p:spPr bwMode="auto">
            <a:xfrm>
              <a:off x="1511344" y="3966763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0" name="Rectangle 170"/>
            <p:cNvSpPr>
              <a:spLocks noChangeArrowheads="1"/>
            </p:cNvSpPr>
            <p:nvPr/>
          </p:nvSpPr>
          <p:spPr bwMode="auto">
            <a:xfrm>
              <a:off x="1828844" y="3952476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1" name="Text Box 171"/>
            <p:cNvSpPr txBox="1">
              <a:spLocks noChangeArrowheads="1"/>
            </p:cNvSpPr>
            <p:nvPr/>
          </p:nvSpPr>
          <p:spPr bwMode="auto">
            <a:xfrm>
              <a:off x="1689144" y="3919138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data(x+1)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2" name="Oval 172"/>
            <p:cNvSpPr>
              <a:spLocks noChangeArrowheads="1"/>
            </p:cNvSpPr>
            <p:nvPr/>
          </p:nvSpPr>
          <p:spPr bwMode="auto">
            <a:xfrm>
              <a:off x="2960731" y="4250926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3" name="Text Box 173"/>
            <p:cNvSpPr txBox="1">
              <a:spLocks noChangeArrowheads="1"/>
            </p:cNvSpPr>
            <p:nvPr/>
          </p:nvSpPr>
          <p:spPr bwMode="auto">
            <a:xfrm>
              <a:off x="3119481" y="4011213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accept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data(x+1)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 flipH="1">
              <a:off x="1449388" y="4279047"/>
              <a:ext cx="1539875" cy="390924"/>
              <a:chOff x="796245" y="5993547"/>
              <a:chExt cx="1539875" cy="390924"/>
            </a:xfrm>
          </p:grpSpPr>
          <p:sp>
            <p:nvSpPr>
              <p:cNvPr id="436" name="Line 169"/>
              <p:cNvSpPr>
                <a:spLocks noChangeShapeType="1"/>
              </p:cNvSpPr>
              <p:nvPr/>
            </p:nvSpPr>
            <p:spPr bwMode="auto">
              <a:xfrm>
                <a:off x="796245" y="6007834"/>
                <a:ext cx="1479550" cy="31591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7" name="Rectangle 170"/>
              <p:cNvSpPr>
                <a:spLocks noChangeArrowheads="1"/>
              </p:cNvSpPr>
              <p:nvPr/>
            </p:nvSpPr>
            <p:spPr bwMode="auto">
              <a:xfrm>
                <a:off x="1113745" y="5993547"/>
                <a:ext cx="859292" cy="3909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8" name="Oval 172"/>
              <p:cNvSpPr>
                <a:spLocks noChangeArrowheads="1"/>
              </p:cNvSpPr>
              <p:nvPr/>
            </p:nvSpPr>
            <p:spPr bwMode="auto">
              <a:xfrm>
                <a:off x="2245632" y="6291997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435" name="Text Box 171"/>
            <p:cNvSpPr txBox="1">
              <a:spLocks noChangeArrowheads="1"/>
            </p:cNvSpPr>
            <p:nvPr/>
          </p:nvSpPr>
          <p:spPr bwMode="auto">
            <a:xfrm>
              <a:off x="1735694" y="4283529"/>
              <a:ext cx="1071127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ACK(x+1)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73629" y="5146706"/>
            <a:ext cx="1773114" cy="1003723"/>
            <a:chOff x="1273629" y="5146706"/>
            <a:chExt cx="1773114" cy="1003723"/>
          </a:xfrm>
        </p:grpSpPr>
        <p:sp>
          <p:nvSpPr>
            <p:cNvPr id="4" name="TextBox 3"/>
            <p:cNvSpPr txBox="1"/>
            <p:nvPr/>
          </p:nvSpPr>
          <p:spPr>
            <a:xfrm>
              <a:off x="1273629" y="5146706"/>
              <a:ext cx="1773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problem!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 descr="A picture containing drawing&#10;&#10;Description automatically generat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470" y="5524500"/>
              <a:ext cx="625929" cy="625929"/>
            </a:xfrm>
            <a:prstGeom prst="rect">
              <a:avLst/>
            </a:prstGeom>
          </p:spPr>
        </p:pic>
      </p:grpSp>
      <p:sp>
        <p:nvSpPr>
          <p:cNvPr id="7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 spd="med" advTm="454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262108" y="1983508"/>
            <a:ext cx="1530350" cy="4033838"/>
            <a:chOff x="5276623" y="2475192"/>
            <a:chExt cx="1530350" cy="4033838"/>
          </a:xfrm>
        </p:grpSpPr>
        <p:sp>
          <p:nvSpPr>
            <p:cNvPr id="279" name="Line 25"/>
            <p:cNvSpPr>
              <a:spLocks noChangeShapeType="1"/>
            </p:cNvSpPr>
            <p:nvPr/>
          </p:nvSpPr>
          <p:spPr bwMode="auto">
            <a:xfrm flipH="1">
              <a:off x="5276623" y="2475192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80" name="Line 39"/>
            <p:cNvSpPr>
              <a:spLocks noChangeShapeType="1"/>
            </p:cNvSpPr>
            <p:nvPr/>
          </p:nvSpPr>
          <p:spPr bwMode="auto">
            <a:xfrm flipH="1">
              <a:off x="6805386" y="2548217"/>
              <a:ext cx="1587" cy="3960813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68421" y="5356225"/>
            <a:ext cx="847724" cy="336550"/>
            <a:chOff x="11151735" y="5148718"/>
            <a:chExt cx="847724" cy="336550"/>
          </a:xfrm>
        </p:grpSpPr>
        <p:sp>
          <p:nvSpPr>
            <p:cNvPr id="284" name="Text Box 44"/>
            <p:cNvSpPr txBox="1">
              <a:spLocks noChangeArrowheads="1"/>
            </p:cNvSpPr>
            <p:nvPr/>
          </p:nvSpPr>
          <p:spPr bwMode="auto">
            <a:xfrm>
              <a:off x="11227935" y="5148718"/>
              <a:ext cx="771524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ESTAB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85" name="Oval 45"/>
            <p:cNvSpPr>
              <a:spLocks noChangeArrowheads="1"/>
            </p:cNvSpPr>
            <p:nvPr/>
          </p:nvSpPr>
          <p:spPr bwMode="auto">
            <a:xfrm>
              <a:off x="11151735" y="5275718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98688" y="2674935"/>
            <a:ext cx="2841623" cy="2849565"/>
            <a:chOff x="8352974" y="2492829"/>
            <a:chExt cx="2841623" cy="2849565"/>
          </a:xfrm>
        </p:grpSpPr>
        <p:sp>
          <p:nvSpPr>
            <p:cNvPr id="282" name="Text Box 42"/>
            <p:cNvSpPr txBox="1">
              <a:spLocks noChangeArrowheads="1"/>
            </p:cNvSpPr>
            <p:nvPr/>
          </p:nvSpPr>
          <p:spPr bwMode="auto">
            <a:xfrm>
              <a:off x="8352974" y="2492829"/>
              <a:ext cx="1273174" cy="752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retransmit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req_conn(x)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83" name="Freeform 43"/>
            <p:cNvSpPr/>
            <p:nvPr/>
          </p:nvSpPr>
          <p:spPr bwMode="auto">
            <a:xfrm>
              <a:off x="9667423" y="2783342"/>
              <a:ext cx="1527174" cy="255905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86" name="Group 46"/>
            <p:cNvGrpSpPr/>
            <p:nvPr/>
          </p:nvGrpSpPr>
          <p:grpSpPr bwMode="auto">
            <a:xfrm>
              <a:off x="9764261" y="3386592"/>
              <a:ext cx="1273174" cy="336550"/>
              <a:chOff x="1065" y="2085"/>
              <a:chExt cx="802" cy="212"/>
            </a:xfrm>
          </p:grpSpPr>
          <p:sp>
            <p:nvSpPr>
              <p:cNvPr id="288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89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req_conn(x)</a:t>
                </a: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290" name="Group 93"/>
          <p:cNvGrpSpPr/>
          <p:nvPr/>
        </p:nvGrpSpPr>
        <p:grpSpPr bwMode="auto">
          <a:xfrm>
            <a:off x="4105048" y="4123231"/>
            <a:ext cx="3830638" cy="715962"/>
            <a:chOff x="406" y="2807"/>
            <a:chExt cx="2413" cy="451"/>
          </a:xfrm>
        </p:grpSpPr>
        <p:sp>
          <p:nvSpPr>
            <p:cNvPr id="291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92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client terminates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93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server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forgets x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94" name="Text Box 85"/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connection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x completes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22070" y="1980106"/>
            <a:ext cx="3389313" cy="1671637"/>
            <a:chOff x="7865155" y="1602735"/>
            <a:chExt cx="3389313" cy="1671637"/>
          </a:xfrm>
        </p:grpSpPr>
        <p:sp>
          <p:nvSpPr>
            <p:cNvPr id="308" name="Text Box 103"/>
            <p:cNvSpPr txBox="1">
              <a:spLocks noChangeArrowheads="1"/>
            </p:cNvSpPr>
            <p:nvPr/>
          </p:nvSpPr>
          <p:spPr bwMode="auto">
            <a:xfrm>
              <a:off x="7865155" y="1602735"/>
              <a:ext cx="973138" cy="5810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choose 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09" name="Line 104"/>
            <p:cNvSpPr>
              <a:spLocks noChangeShapeType="1"/>
            </p:cNvSpPr>
            <p:nvPr/>
          </p:nvSpPr>
          <p:spPr bwMode="auto">
            <a:xfrm>
              <a:off x="8936718" y="179799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 flipH="1">
              <a:off x="8876393" y="2152010"/>
              <a:ext cx="1571625" cy="95567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1" name="Rectangle 106"/>
            <p:cNvSpPr>
              <a:spLocks noChangeArrowheads="1"/>
            </p:cNvSpPr>
            <p:nvPr/>
          </p:nvSpPr>
          <p:spPr bwMode="auto">
            <a:xfrm>
              <a:off x="9254218" y="1783710"/>
              <a:ext cx="777875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2" name="Text Box 107"/>
            <p:cNvSpPr txBox="1">
              <a:spLocks noChangeArrowheads="1"/>
            </p:cNvSpPr>
            <p:nvPr/>
          </p:nvSpPr>
          <p:spPr bwMode="auto">
            <a:xfrm>
              <a:off x="9024030" y="1750372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req_conn(x)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3" name="Rectangle 108"/>
            <p:cNvSpPr>
              <a:spLocks noChangeArrowheads="1"/>
            </p:cNvSpPr>
            <p:nvPr/>
          </p:nvSpPr>
          <p:spPr bwMode="auto">
            <a:xfrm>
              <a:off x="9432018" y="2207572"/>
              <a:ext cx="439738" cy="327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4" name="Text Box 109"/>
            <p:cNvSpPr txBox="1">
              <a:spLocks noChangeArrowheads="1"/>
            </p:cNvSpPr>
            <p:nvPr/>
          </p:nvSpPr>
          <p:spPr bwMode="auto">
            <a:xfrm>
              <a:off x="10482943" y="2009135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ESTAB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5" name="Text Box 110"/>
            <p:cNvSpPr txBox="1">
              <a:spLocks noChangeArrowheads="1"/>
            </p:cNvSpPr>
            <p:nvPr/>
          </p:nvSpPr>
          <p:spPr bwMode="auto">
            <a:xfrm>
              <a:off x="8022318" y="2937822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ESTAB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6" name="Oval 111"/>
            <p:cNvSpPr>
              <a:spLocks noChangeArrowheads="1"/>
            </p:cNvSpPr>
            <p:nvPr/>
          </p:nvSpPr>
          <p:spPr bwMode="auto">
            <a:xfrm>
              <a:off x="8835118" y="3039422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17" name="Oval 112"/>
            <p:cNvSpPr>
              <a:spLocks noChangeArrowheads="1"/>
            </p:cNvSpPr>
            <p:nvPr/>
          </p:nvSpPr>
          <p:spPr bwMode="auto">
            <a:xfrm>
              <a:off x="10374993" y="2126610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18" name="Group 113"/>
            <p:cNvGrpSpPr/>
            <p:nvPr/>
          </p:nvGrpSpPr>
          <p:grpSpPr bwMode="auto">
            <a:xfrm>
              <a:off x="9124043" y="2345685"/>
              <a:ext cx="1274763" cy="336550"/>
              <a:chOff x="1065" y="2085"/>
              <a:chExt cx="803" cy="212"/>
            </a:xfrm>
          </p:grpSpPr>
          <p:sp>
            <p:nvSpPr>
              <p:cNvPr id="355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56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(x)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319" name="Group 116"/>
          <p:cNvGrpSpPr/>
          <p:nvPr/>
        </p:nvGrpSpPr>
        <p:grpSpPr bwMode="auto">
          <a:xfrm>
            <a:off x="4879295" y="1432418"/>
            <a:ext cx="620713" cy="487363"/>
            <a:chOff x="-44" y="1473"/>
            <a:chExt cx="981" cy="1105"/>
          </a:xfrm>
        </p:grpSpPr>
        <p:pic>
          <p:nvPicPr>
            <p:cNvPr id="353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Freeform 11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320" name="Group 119"/>
          <p:cNvGrpSpPr/>
          <p:nvPr/>
        </p:nvGrpSpPr>
        <p:grpSpPr bwMode="auto">
          <a:xfrm>
            <a:off x="6687458" y="1413368"/>
            <a:ext cx="336550" cy="512763"/>
            <a:chOff x="4140" y="429"/>
            <a:chExt cx="1425" cy="2396"/>
          </a:xfrm>
        </p:grpSpPr>
        <p:sp>
          <p:nvSpPr>
            <p:cNvPr id="321" name="Freeform 120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2" name="Rectangle 121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3" name="Freeform 122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4" name="Freeform 123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25" name="Rectangle 124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26" name="Group 125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12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52" name="AutoShape 127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27" name="Rectangle 128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28" name="Group 129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130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50" name="AutoShape 131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29" name="Rectangle 132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30" name="Rectangle 133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31" name="Group 134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135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48" name="AutoShape 136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32" name="Freeform 137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33" name="Group 138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13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46" name="AutoShape 140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34" name="Rectangle 141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35" name="Freeform 142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36" name="Freeform 143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37" name="Oval 144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38" name="Freeform 145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39" name="AutoShape 146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40" name="AutoShape 147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41" name="Oval 148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42" name="Oval 149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343" name="Oval 150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44" name="Rectangle 15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17394" y="5539014"/>
            <a:ext cx="1889805" cy="662028"/>
            <a:chOff x="9620023" y="2667000"/>
            <a:chExt cx="1889805" cy="662028"/>
          </a:xfrm>
        </p:grpSpPr>
        <p:sp>
          <p:nvSpPr>
            <p:cNvPr id="225" name="Line 105"/>
            <p:cNvSpPr>
              <a:spLocks noChangeShapeType="1"/>
            </p:cNvSpPr>
            <p:nvPr/>
          </p:nvSpPr>
          <p:spPr bwMode="auto">
            <a:xfrm flipH="1">
              <a:off x="9620023" y="2667000"/>
              <a:ext cx="1889805" cy="6620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28" name="Rectangle 108"/>
            <p:cNvSpPr>
              <a:spLocks noChangeArrowheads="1"/>
            </p:cNvSpPr>
            <p:nvPr/>
          </p:nvSpPr>
          <p:spPr bwMode="auto">
            <a:xfrm>
              <a:off x="10132106" y="2824428"/>
              <a:ext cx="855208" cy="397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33" name="Group 113"/>
            <p:cNvGrpSpPr/>
            <p:nvPr/>
          </p:nvGrpSpPr>
          <p:grpSpPr bwMode="auto">
            <a:xfrm>
              <a:off x="9998301" y="2802885"/>
              <a:ext cx="1274763" cy="336550"/>
              <a:chOff x="1065" y="2085"/>
              <a:chExt cx="803" cy="212"/>
            </a:xfrm>
          </p:grpSpPr>
          <p:sp>
            <p:nvSpPr>
              <p:cNvPr id="234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35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acc_conn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(x)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080329" y="5732236"/>
            <a:ext cx="4134756" cy="1082222"/>
            <a:chOff x="3673928" y="5775778"/>
            <a:chExt cx="4134756" cy="1082222"/>
          </a:xfrm>
        </p:grpSpPr>
        <p:sp>
          <p:nvSpPr>
            <p:cNvPr id="14" name="Rectangle 13"/>
            <p:cNvSpPr/>
            <p:nvPr/>
          </p:nvSpPr>
          <p:spPr>
            <a:xfrm>
              <a:off x="4020455" y="5775778"/>
              <a:ext cx="3788229" cy="1082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73928" y="5804239"/>
              <a:ext cx="3829958" cy="830263"/>
              <a:chOff x="4588327" y="5819777"/>
              <a:chExt cx="3829958" cy="830263"/>
            </a:xfrm>
            <a:noFill/>
          </p:grpSpPr>
          <p:sp>
            <p:nvSpPr>
              <p:cNvPr id="287" name="Text Box 49"/>
              <p:cNvSpPr txBox="1">
                <a:spLocks noChangeArrowheads="1"/>
              </p:cNvSpPr>
              <p:nvPr/>
            </p:nvSpPr>
            <p:spPr bwMode="auto">
              <a:xfrm>
                <a:off x="5202012" y="5819777"/>
                <a:ext cx="3216273" cy="83026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+mn-cs"/>
                  </a:rPr>
                  <a:t>Problem: half open connection! (no client)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pic>
            <p:nvPicPr>
              <p:cNvPr id="8" name="Picture 7" descr="A picture containing drawing&#10;&#10;Description automatically generated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8327" y="5916386"/>
                <a:ext cx="636815" cy="636815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 spd="med" advTm="568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2-way handshake scenarios</a:t>
            </a:r>
            <a:endParaRPr lang="en-US" sz="4800" dirty="0"/>
          </a:p>
        </p:txBody>
      </p:sp>
      <p:grpSp>
        <p:nvGrpSpPr>
          <p:cNvPr id="357" name="Group 152"/>
          <p:cNvGrpSpPr/>
          <p:nvPr/>
        </p:nvGrpSpPr>
        <p:grpSpPr bwMode="auto">
          <a:xfrm>
            <a:off x="8173174" y="1342839"/>
            <a:ext cx="3933825" cy="4568825"/>
            <a:chOff x="3150" y="1107"/>
            <a:chExt cx="2478" cy="2878"/>
          </a:xfrm>
        </p:grpSpPr>
        <p:sp>
          <p:nvSpPr>
            <p:cNvPr id="358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59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client terminates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0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1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2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3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ESTAB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4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5" name="Text Box 160"/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choose x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6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7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8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req_conn(x)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9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ESTAB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70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71" name="Group 166"/>
            <p:cNvGrpSpPr/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417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8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acc_conn(x)</a:t>
                </a: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72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73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74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data(x+1)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75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76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accept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data(x+1)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77" name="Group 174"/>
            <p:cNvGrpSpPr/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415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6" name="Text Box 176"/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connection 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x completes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78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server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forgets x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79" name="Group 178"/>
            <p:cNvGrpSpPr/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413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4" name="Freeform 180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grpSp>
          <p:nvGrpSpPr>
            <p:cNvPr id="380" name="Group 181"/>
            <p:cNvGrpSpPr/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381" name="Freeform 182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82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83" name="Freeform 184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84" name="Freeform 185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85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386" name="Group 187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12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387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388" name="Group 191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9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10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389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90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391" name="Group 196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7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08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392" name="Freeform 199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393" name="Group 200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5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406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394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95" name="Freeform 204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96" name="Freeform 205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97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98" name="Freeform 207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99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00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01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02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04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20415" y="5983461"/>
            <a:ext cx="3548742" cy="830997"/>
            <a:chOff x="8757558" y="5903267"/>
            <a:chExt cx="3548742" cy="830997"/>
          </a:xfrm>
        </p:grpSpPr>
        <p:sp>
          <p:nvSpPr>
            <p:cNvPr id="491" name="TextBox 490"/>
            <p:cNvSpPr txBox="1"/>
            <p:nvPr/>
          </p:nvSpPr>
          <p:spPr>
            <a:xfrm>
              <a:off x="9372601" y="5903267"/>
              <a:ext cx="2933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Problem: dup data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accepted!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2" name="Picture 491" descr="A picture containing drawing&#10;&#10;Description automatically generat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7558" y="6003472"/>
              <a:ext cx="636815" cy="63681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091532" y="3683267"/>
            <a:ext cx="3997325" cy="2365375"/>
            <a:chOff x="3185703" y="3422010"/>
            <a:chExt cx="3997325" cy="2365375"/>
          </a:xfrm>
        </p:grpSpPr>
        <p:sp>
          <p:nvSpPr>
            <p:cNvPr id="302" name="Freeform 86"/>
            <p:cNvSpPr/>
            <p:nvPr/>
          </p:nvSpPr>
          <p:spPr bwMode="auto">
            <a:xfrm>
              <a:off x="4431891" y="3661722"/>
              <a:ext cx="1501775" cy="1897063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03" name="Rectangle 88"/>
            <p:cNvSpPr>
              <a:spLocks noChangeArrowheads="1"/>
            </p:cNvSpPr>
            <p:nvPr/>
          </p:nvSpPr>
          <p:spPr bwMode="auto">
            <a:xfrm>
              <a:off x="4782728" y="5196835"/>
              <a:ext cx="711200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04" name="Text Box 87"/>
            <p:cNvSpPr txBox="1">
              <a:spLocks noChangeArrowheads="1"/>
            </p:cNvSpPr>
            <p:nvPr/>
          </p:nvSpPr>
          <p:spPr bwMode="auto">
            <a:xfrm>
              <a:off x="4468403" y="5152385"/>
              <a:ext cx="1092200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data(x+1)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05" name="Text Box 89"/>
            <p:cNvSpPr txBox="1">
              <a:spLocks noChangeArrowheads="1"/>
            </p:cNvSpPr>
            <p:nvPr/>
          </p:nvSpPr>
          <p:spPr bwMode="auto">
            <a:xfrm>
              <a:off x="3185703" y="3422010"/>
              <a:ext cx="1273175" cy="752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retransmit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data(x+1)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06" name="Text Box 90"/>
            <p:cNvSpPr txBox="1">
              <a:spLocks noChangeArrowheads="1"/>
            </p:cNvSpPr>
            <p:nvPr/>
          </p:nvSpPr>
          <p:spPr bwMode="auto">
            <a:xfrm>
              <a:off x="6011453" y="5279385"/>
              <a:ext cx="1171575" cy="508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accept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data(x+1)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7186" y="2493962"/>
            <a:ext cx="3646488" cy="2992438"/>
            <a:chOff x="3134903" y="2369497"/>
            <a:chExt cx="3646488" cy="2992438"/>
          </a:xfrm>
        </p:grpSpPr>
        <p:grpSp>
          <p:nvGrpSpPr>
            <p:cNvPr id="7" name="Group 6"/>
            <p:cNvGrpSpPr/>
            <p:nvPr/>
          </p:nvGrpSpPr>
          <p:grpSpPr>
            <a:xfrm>
              <a:off x="3134903" y="2369497"/>
              <a:ext cx="3646488" cy="2992438"/>
              <a:chOff x="3134903" y="2369497"/>
              <a:chExt cx="3646488" cy="299243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34903" y="2369497"/>
                <a:ext cx="3646488" cy="2992438"/>
                <a:chOff x="3134903" y="2369497"/>
                <a:chExt cx="3646488" cy="2992438"/>
              </a:xfrm>
            </p:grpSpPr>
            <p:sp>
              <p:nvSpPr>
                <p:cNvPr id="2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134903" y="2369497"/>
                  <a:ext cx="127317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rPr>
                    <a:t>retransmit</a:t>
                  </a: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rPr>
                    <a:t>req_conn(x)</a:t>
                  </a: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297" name="Freeform 70"/>
                <p:cNvSpPr/>
                <p:nvPr/>
              </p:nvSpPr>
              <p:spPr bwMode="auto">
                <a:xfrm>
                  <a:off x="4449353" y="2671122"/>
                  <a:ext cx="1527175" cy="2559050"/>
                </a:xfrm>
                <a:custGeom>
                  <a:avLst/>
                  <a:gdLst>
                    <a:gd name="T0" fmla="*/ 0 w 962"/>
                    <a:gd name="T1" fmla="*/ 0 h 1612"/>
                    <a:gd name="T2" fmla="*/ 306 w 962"/>
                    <a:gd name="T3" fmla="*/ 234 h 1612"/>
                    <a:gd name="T4" fmla="*/ 467 w 962"/>
                    <a:gd name="T5" fmla="*/ 1342 h 1612"/>
                    <a:gd name="T6" fmla="*/ 962 w 962"/>
                    <a:gd name="T7" fmla="*/ 1612 h 16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62" h="1612">
                      <a:moveTo>
                        <a:pt x="0" y="0"/>
                      </a:moveTo>
                      <a:cubicBezTo>
                        <a:pt x="50" y="40"/>
                        <a:pt x="228" y="10"/>
                        <a:pt x="306" y="234"/>
                      </a:cubicBezTo>
                      <a:cubicBezTo>
                        <a:pt x="384" y="458"/>
                        <a:pt x="358" y="1112"/>
                        <a:pt x="467" y="1342"/>
                      </a:cubicBezTo>
                      <a:cubicBezTo>
                        <a:pt x="576" y="1572"/>
                        <a:pt x="779" y="1601"/>
                        <a:pt x="962" y="161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29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009866" y="5025385"/>
                  <a:ext cx="771525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charset="0"/>
                      <a:ea typeface="MS PGothic" panose="020B060007020508020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ahoma" panose="020B0604030504040204" charset="0"/>
                      <a:ea typeface="MS PGothic" panose="020B0600070205080204" charset="-128"/>
                      <a:cs typeface="+mn-cs"/>
                    </a:rPr>
                    <a:t>ESTAB</a:t>
                  </a: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299" name="Oval 72"/>
              <p:cNvSpPr>
                <a:spLocks noChangeArrowheads="1"/>
              </p:cNvSpPr>
              <p:nvPr/>
            </p:nvSpPr>
            <p:spPr bwMode="auto">
              <a:xfrm>
                <a:off x="5933666" y="5152385"/>
                <a:ext cx="90488" cy="889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00" name="Rectangle 74"/>
            <p:cNvSpPr>
              <a:spLocks noChangeArrowheads="1"/>
            </p:cNvSpPr>
            <p:nvPr/>
          </p:nvSpPr>
          <p:spPr bwMode="auto">
            <a:xfrm>
              <a:off x="4660491" y="4725570"/>
              <a:ext cx="1071563" cy="260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01" name="Text Box 75"/>
            <p:cNvSpPr txBox="1">
              <a:spLocks noChangeArrowheads="1"/>
            </p:cNvSpPr>
            <p:nvPr/>
          </p:nvSpPr>
          <p:spPr bwMode="auto">
            <a:xfrm>
              <a:off x="4768441" y="4650731"/>
              <a:ext cx="1273175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req_conn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(x)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7997371" y="1857830"/>
            <a:ext cx="4194629" cy="3062514"/>
          </a:xfrm>
          <a:custGeom>
            <a:avLst/>
            <a:gdLst>
              <a:gd name="connsiteX0" fmla="*/ 0 w 3889829"/>
              <a:gd name="connsiteY0" fmla="*/ 0 h 3106057"/>
              <a:gd name="connsiteX1" fmla="*/ 1016000 w 3889829"/>
              <a:gd name="connsiteY1" fmla="*/ 29029 h 3106057"/>
              <a:gd name="connsiteX2" fmla="*/ 1611086 w 3889829"/>
              <a:gd name="connsiteY2" fmla="*/ 58057 h 3106057"/>
              <a:gd name="connsiteX3" fmla="*/ 2989943 w 3889829"/>
              <a:gd name="connsiteY3" fmla="*/ 101600 h 3106057"/>
              <a:gd name="connsiteX4" fmla="*/ 3889829 w 3889829"/>
              <a:gd name="connsiteY4" fmla="*/ 87086 h 3106057"/>
              <a:gd name="connsiteX5" fmla="*/ 3860800 w 3889829"/>
              <a:gd name="connsiteY5" fmla="*/ 3091543 h 3106057"/>
              <a:gd name="connsiteX6" fmla="*/ 3468915 w 3889829"/>
              <a:gd name="connsiteY6" fmla="*/ 2540000 h 3106057"/>
              <a:gd name="connsiteX7" fmla="*/ 3265715 w 3889829"/>
              <a:gd name="connsiteY7" fmla="*/ 2510971 h 3106057"/>
              <a:gd name="connsiteX8" fmla="*/ 2481943 w 3889829"/>
              <a:gd name="connsiteY8" fmla="*/ 2540000 h 3106057"/>
              <a:gd name="connsiteX9" fmla="*/ 1190172 w 3889829"/>
              <a:gd name="connsiteY9" fmla="*/ 2931886 h 3106057"/>
              <a:gd name="connsiteX10" fmla="*/ 435429 w 3889829"/>
              <a:gd name="connsiteY10" fmla="*/ 3106057 h 3106057"/>
              <a:gd name="connsiteX11" fmla="*/ 29029 w 3889829"/>
              <a:gd name="connsiteY11" fmla="*/ 3062514 h 3106057"/>
              <a:gd name="connsiteX12" fmla="*/ 0 w 3889829"/>
              <a:gd name="connsiteY12" fmla="*/ 0 h 3106057"/>
              <a:gd name="connsiteX0-1" fmla="*/ 0 w 3889829"/>
              <a:gd name="connsiteY0-2" fmla="*/ 0 h 3106057"/>
              <a:gd name="connsiteX1-3" fmla="*/ 1016000 w 3889829"/>
              <a:gd name="connsiteY1-4" fmla="*/ 29029 h 3106057"/>
              <a:gd name="connsiteX2-5" fmla="*/ 1611086 w 3889829"/>
              <a:gd name="connsiteY2-6" fmla="*/ 58057 h 3106057"/>
              <a:gd name="connsiteX3-7" fmla="*/ 2989943 w 3889829"/>
              <a:gd name="connsiteY3-8" fmla="*/ 101600 h 3106057"/>
              <a:gd name="connsiteX4-9" fmla="*/ 3889829 w 3889829"/>
              <a:gd name="connsiteY4-10" fmla="*/ 87086 h 3106057"/>
              <a:gd name="connsiteX5-11" fmla="*/ 3860800 w 3889829"/>
              <a:gd name="connsiteY5-12" fmla="*/ 3091543 h 3106057"/>
              <a:gd name="connsiteX6-13" fmla="*/ 3468915 w 3889829"/>
              <a:gd name="connsiteY6-14" fmla="*/ 2540000 h 3106057"/>
              <a:gd name="connsiteX7-15" fmla="*/ 3265715 w 3889829"/>
              <a:gd name="connsiteY7-16" fmla="*/ 2510971 h 3106057"/>
              <a:gd name="connsiteX8-17" fmla="*/ 2598057 w 3889829"/>
              <a:gd name="connsiteY8-18" fmla="*/ 2525486 h 3106057"/>
              <a:gd name="connsiteX9-19" fmla="*/ 1190172 w 3889829"/>
              <a:gd name="connsiteY9-20" fmla="*/ 2931886 h 3106057"/>
              <a:gd name="connsiteX10-21" fmla="*/ 435429 w 3889829"/>
              <a:gd name="connsiteY10-22" fmla="*/ 3106057 h 3106057"/>
              <a:gd name="connsiteX11-23" fmla="*/ 29029 w 3889829"/>
              <a:gd name="connsiteY11-24" fmla="*/ 3062514 h 3106057"/>
              <a:gd name="connsiteX12-25" fmla="*/ 0 w 3889829"/>
              <a:gd name="connsiteY12-26" fmla="*/ 0 h 3106057"/>
              <a:gd name="connsiteX0-27" fmla="*/ 0 w 3889829"/>
              <a:gd name="connsiteY0-28" fmla="*/ 0 h 3106057"/>
              <a:gd name="connsiteX1-29" fmla="*/ 1016000 w 3889829"/>
              <a:gd name="connsiteY1-30" fmla="*/ 29029 h 3106057"/>
              <a:gd name="connsiteX2-31" fmla="*/ 1611086 w 3889829"/>
              <a:gd name="connsiteY2-32" fmla="*/ 58057 h 3106057"/>
              <a:gd name="connsiteX3-33" fmla="*/ 2989943 w 3889829"/>
              <a:gd name="connsiteY3-34" fmla="*/ 101600 h 3106057"/>
              <a:gd name="connsiteX4-35" fmla="*/ 3889829 w 3889829"/>
              <a:gd name="connsiteY4-36" fmla="*/ 87086 h 3106057"/>
              <a:gd name="connsiteX5-37" fmla="*/ 3860800 w 3889829"/>
              <a:gd name="connsiteY5-38" fmla="*/ 3091543 h 3106057"/>
              <a:gd name="connsiteX6-39" fmla="*/ 3468915 w 3889829"/>
              <a:gd name="connsiteY6-40" fmla="*/ 2540000 h 3106057"/>
              <a:gd name="connsiteX7-41" fmla="*/ 3265715 w 3889829"/>
              <a:gd name="connsiteY7-42" fmla="*/ 2510971 h 3106057"/>
              <a:gd name="connsiteX8-43" fmla="*/ 2598057 w 3889829"/>
              <a:gd name="connsiteY8-44" fmla="*/ 2525486 h 3106057"/>
              <a:gd name="connsiteX9-45" fmla="*/ 2249715 w 3889829"/>
              <a:gd name="connsiteY9-46" fmla="*/ 2801257 h 3106057"/>
              <a:gd name="connsiteX10-47" fmla="*/ 435429 w 3889829"/>
              <a:gd name="connsiteY10-48" fmla="*/ 3106057 h 3106057"/>
              <a:gd name="connsiteX11-49" fmla="*/ 29029 w 3889829"/>
              <a:gd name="connsiteY11-50" fmla="*/ 3062514 h 3106057"/>
              <a:gd name="connsiteX12-51" fmla="*/ 0 w 3889829"/>
              <a:gd name="connsiteY12-52" fmla="*/ 0 h 3106057"/>
              <a:gd name="connsiteX0-53" fmla="*/ 0 w 3889829"/>
              <a:gd name="connsiteY0-54" fmla="*/ 0 h 3106057"/>
              <a:gd name="connsiteX1-55" fmla="*/ 1016000 w 3889829"/>
              <a:gd name="connsiteY1-56" fmla="*/ 29029 h 3106057"/>
              <a:gd name="connsiteX2-57" fmla="*/ 1611086 w 3889829"/>
              <a:gd name="connsiteY2-58" fmla="*/ 58057 h 3106057"/>
              <a:gd name="connsiteX3-59" fmla="*/ 2989943 w 3889829"/>
              <a:gd name="connsiteY3-60" fmla="*/ 101600 h 3106057"/>
              <a:gd name="connsiteX4-61" fmla="*/ 3889829 w 3889829"/>
              <a:gd name="connsiteY4-62" fmla="*/ 87086 h 3106057"/>
              <a:gd name="connsiteX5-63" fmla="*/ 3860800 w 3889829"/>
              <a:gd name="connsiteY5-64" fmla="*/ 3091543 h 3106057"/>
              <a:gd name="connsiteX6-65" fmla="*/ 3468915 w 3889829"/>
              <a:gd name="connsiteY6-66" fmla="*/ 2540000 h 3106057"/>
              <a:gd name="connsiteX7-67" fmla="*/ 3265715 w 3889829"/>
              <a:gd name="connsiteY7-68" fmla="*/ 2510971 h 3106057"/>
              <a:gd name="connsiteX8-69" fmla="*/ 2598057 w 3889829"/>
              <a:gd name="connsiteY8-70" fmla="*/ 2525486 h 3106057"/>
              <a:gd name="connsiteX9-71" fmla="*/ 2235201 w 3889829"/>
              <a:gd name="connsiteY9-72" fmla="*/ 2801257 h 3106057"/>
              <a:gd name="connsiteX10-73" fmla="*/ 435429 w 3889829"/>
              <a:gd name="connsiteY10-74" fmla="*/ 3106057 h 3106057"/>
              <a:gd name="connsiteX11-75" fmla="*/ 29029 w 3889829"/>
              <a:gd name="connsiteY11-76" fmla="*/ 3062514 h 3106057"/>
              <a:gd name="connsiteX12-77" fmla="*/ 0 w 3889829"/>
              <a:gd name="connsiteY12-78" fmla="*/ 0 h 3106057"/>
              <a:gd name="connsiteX0-79" fmla="*/ 0 w 3889829"/>
              <a:gd name="connsiteY0-80" fmla="*/ 0 h 3091543"/>
              <a:gd name="connsiteX1-81" fmla="*/ 1016000 w 3889829"/>
              <a:gd name="connsiteY1-82" fmla="*/ 29029 h 3091543"/>
              <a:gd name="connsiteX2-83" fmla="*/ 1611086 w 3889829"/>
              <a:gd name="connsiteY2-84" fmla="*/ 58057 h 3091543"/>
              <a:gd name="connsiteX3-85" fmla="*/ 2989943 w 3889829"/>
              <a:gd name="connsiteY3-86" fmla="*/ 101600 h 3091543"/>
              <a:gd name="connsiteX4-87" fmla="*/ 3889829 w 3889829"/>
              <a:gd name="connsiteY4-88" fmla="*/ 87086 h 3091543"/>
              <a:gd name="connsiteX5-89" fmla="*/ 3860800 w 3889829"/>
              <a:gd name="connsiteY5-90" fmla="*/ 3091543 h 3091543"/>
              <a:gd name="connsiteX6-91" fmla="*/ 3468915 w 3889829"/>
              <a:gd name="connsiteY6-92" fmla="*/ 2540000 h 3091543"/>
              <a:gd name="connsiteX7-93" fmla="*/ 3265715 w 3889829"/>
              <a:gd name="connsiteY7-94" fmla="*/ 2510971 h 3091543"/>
              <a:gd name="connsiteX8-95" fmla="*/ 2598057 w 3889829"/>
              <a:gd name="connsiteY8-96" fmla="*/ 2525486 h 3091543"/>
              <a:gd name="connsiteX9-97" fmla="*/ 2235201 w 3889829"/>
              <a:gd name="connsiteY9-98" fmla="*/ 2801257 h 3091543"/>
              <a:gd name="connsiteX10-99" fmla="*/ 1088572 w 3889829"/>
              <a:gd name="connsiteY10-100" fmla="*/ 3033485 h 3091543"/>
              <a:gd name="connsiteX11-101" fmla="*/ 29029 w 3889829"/>
              <a:gd name="connsiteY11-102" fmla="*/ 3062514 h 3091543"/>
              <a:gd name="connsiteX12-103" fmla="*/ 0 w 3889829"/>
              <a:gd name="connsiteY12-104" fmla="*/ 0 h 3091543"/>
              <a:gd name="connsiteX0-105" fmla="*/ 0 w 4209143"/>
              <a:gd name="connsiteY0-106" fmla="*/ 14514 h 3062514"/>
              <a:gd name="connsiteX1-107" fmla="*/ 1335314 w 4209143"/>
              <a:gd name="connsiteY1-108" fmla="*/ 0 h 3062514"/>
              <a:gd name="connsiteX2-109" fmla="*/ 1930400 w 4209143"/>
              <a:gd name="connsiteY2-110" fmla="*/ 29028 h 3062514"/>
              <a:gd name="connsiteX3-111" fmla="*/ 3309257 w 4209143"/>
              <a:gd name="connsiteY3-112" fmla="*/ 72571 h 3062514"/>
              <a:gd name="connsiteX4-113" fmla="*/ 4209143 w 4209143"/>
              <a:gd name="connsiteY4-114" fmla="*/ 58057 h 3062514"/>
              <a:gd name="connsiteX5-115" fmla="*/ 4180114 w 4209143"/>
              <a:gd name="connsiteY5-116" fmla="*/ 3062514 h 3062514"/>
              <a:gd name="connsiteX6-117" fmla="*/ 3788229 w 4209143"/>
              <a:gd name="connsiteY6-118" fmla="*/ 2510971 h 3062514"/>
              <a:gd name="connsiteX7-119" fmla="*/ 3585029 w 4209143"/>
              <a:gd name="connsiteY7-120" fmla="*/ 2481942 h 3062514"/>
              <a:gd name="connsiteX8-121" fmla="*/ 2917371 w 4209143"/>
              <a:gd name="connsiteY8-122" fmla="*/ 2496457 h 3062514"/>
              <a:gd name="connsiteX9-123" fmla="*/ 2554515 w 4209143"/>
              <a:gd name="connsiteY9-124" fmla="*/ 2772228 h 3062514"/>
              <a:gd name="connsiteX10-125" fmla="*/ 1407886 w 4209143"/>
              <a:gd name="connsiteY10-126" fmla="*/ 3004456 h 3062514"/>
              <a:gd name="connsiteX11-127" fmla="*/ 348343 w 4209143"/>
              <a:gd name="connsiteY11-128" fmla="*/ 3033485 h 3062514"/>
              <a:gd name="connsiteX12-129" fmla="*/ 0 w 4209143"/>
              <a:gd name="connsiteY12-130" fmla="*/ 14514 h 3062514"/>
              <a:gd name="connsiteX0-131" fmla="*/ 0 w 4194629"/>
              <a:gd name="connsiteY0-132" fmla="*/ 29028 h 3062514"/>
              <a:gd name="connsiteX1-133" fmla="*/ 1320800 w 4194629"/>
              <a:gd name="connsiteY1-134" fmla="*/ 0 h 3062514"/>
              <a:gd name="connsiteX2-135" fmla="*/ 1915886 w 4194629"/>
              <a:gd name="connsiteY2-136" fmla="*/ 29028 h 3062514"/>
              <a:gd name="connsiteX3-137" fmla="*/ 3294743 w 4194629"/>
              <a:gd name="connsiteY3-138" fmla="*/ 72571 h 3062514"/>
              <a:gd name="connsiteX4-139" fmla="*/ 4194629 w 4194629"/>
              <a:gd name="connsiteY4-140" fmla="*/ 58057 h 3062514"/>
              <a:gd name="connsiteX5-141" fmla="*/ 4165600 w 4194629"/>
              <a:gd name="connsiteY5-142" fmla="*/ 3062514 h 3062514"/>
              <a:gd name="connsiteX6-143" fmla="*/ 3773715 w 4194629"/>
              <a:gd name="connsiteY6-144" fmla="*/ 2510971 h 3062514"/>
              <a:gd name="connsiteX7-145" fmla="*/ 3570515 w 4194629"/>
              <a:gd name="connsiteY7-146" fmla="*/ 2481942 h 3062514"/>
              <a:gd name="connsiteX8-147" fmla="*/ 2902857 w 4194629"/>
              <a:gd name="connsiteY8-148" fmla="*/ 2496457 h 3062514"/>
              <a:gd name="connsiteX9-149" fmla="*/ 2540001 w 4194629"/>
              <a:gd name="connsiteY9-150" fmla="*/ 2772228 h 3062514"/>
              <a:gd name="connsiteX10-151" fmla="*/ 1393372 w 4194629"/>
              <a:gd name="connsiteY10-152" fmla="*/ 3004456 h 3062514"/>
              <a:gd name="connsiteX11-153" fmla="*/ 333829 w 4194629"/>
              <a:gd name="connsiteY11-154" fmla="*/ 3033485 h 3062514"/>
              <a:gd name="connsiteX12-155" fmla="*/ 0 w 4194629"/>
              <a:gd name="connsiteY12-156" fmla="*/ 29028 h 3062514"/>
              <a:gd name="connsiteX0-157" fmla="*/ 0 w 4194629"/>
              <a:gd name="connsiteY0-158" fmla="*/ 29028 h 3062514"/>
              <a:gd name="connsiteX1-159" fmla="*/ 1320800 w 4194629"/>
              <a:gd name="connsiteY1-160" fmla="*/ 0 h 3062514"/>
              <a:gd name="connsiteX2-161" fmla="*/ 1915886 w 4194629"/>
              <a:gd name="connsiteY2-162" fmla="*/ 29028 h 3062514"/>
              <a:gd name="connsiteX3-163" fmla="*/ 3294743 w 4194629"/>
              <a:gd name="connsiteY3-164" fmla="*/ 72571 h 3062514"/>
              <a:gd name="connsiteX4-165" fmla="*/ 4194629 w 4194629"/>
              <a:gd name="connsiteY4-166" fmla="*/ 58057 h 3062514"/>
              <a:gd name="connsiteX5-167" fmla="*/ 4165600 w 4194629"/>
              <a:gd name="connsiteY5-168" fmla="*/ 3062514 h 3062514"/>
              <a:gd name="connsiteX6-169" fmla="*/ 3773715 w 4194629"/>
              <a:gd name="connsiteY6-170" fmla="*/ 2510971 h 3062514"/>
              <a:gd name="connsiteX7-171" fmla="*/ 3570515 w 4194629"/>
              <a:gd name="connsiteY7-172" fmla="*/ 2481942 h 3062514"/>
              <a:gd name="connsiteX8-173" fmla="*/ 2902857 w 4194629"/>
              <a:gd name="connsiteY8-174" fmla="*/ 2496457 h 3062514"/>
              <a:gd name="connsiteX9-175" fmla="*/ 2540001 w 4194629"/>
              <a:gd name="connsiteY9-176" fmla="*/ 2772228 h 3062514"/>
              <a:gd name="connsiteX10-177" fmla="*/ 1393372 w 4194629"/>
              <a:gd name="connsiteY10-178" fmla="*/ 3004456 h 3062514"/>
              <a:gd name="connsiteX11-179" fmla="*/ 101600 w 4194629"/>
              <a:gd name="connsiteY11-180" fmla="*/ 3033485 h 3062514"/>
              <a:gd name="connsiteX12-181" fmla="*/ 0 w 4194629"/>
              <a:gd name="connsiteY12-182" fmla="*/ 29028 h 3062514"/>
              <a:gd name="connsiteX0-183" fmla="*/ 0 w 4194629"/>
              <a:gd name="connsiteY0-184" fmla="*/ 29028 h 3062514"/>
              <a:gd name="connsiteX1-185" fmla="*/ 1320800 w 4194629"/>
              <a:gd name="connsiteY1-186" fmla="*/ 0 h 3062514"/>
              <a:gd name="connsiteX2-187" fmla="*/ 1915886 w 4194629"/>
              <a:gd name="connsiteY2-188" fmla="*/ 29028 h 3062514"/>
              <a:gd name="connsiteX3-189" fmla="*/ 3294743 w 4194629"/>
              <a:gd name="connsiteY3-190" fmla="*/ 72571 h 3062514"/>
              <a:gd name="connsiteX4-191" fmla="*/ 4194629 w 4194629"/>
              <a:gd name="connsiteY4-192" fmla="*/ 58057 h 3062514"/>
              <a:gd name="connsiteX5-193" fmla="*/ 4165600 w 4194629"/>
              <a:gd name="connsiteY5-194" fmla="*/ 3062514 h 3062514"/>
              <a:gd name="connsiteX6-195" fmla="*/ 3773715 w 4194629"/>
              <a:gd name="connsiteY6-196" fmla="*/ 2510971 h 3062514"/>
              <a:gd name="connsiteX7-197" fmla="*/ 3570515 w 4194629"/>
              <a:gd name="connsiteY7-198" fmla="*/ 2481942 h 3062514"/>
              <a:gd name="connsiteX8-199" fmla="*/ 2902857 w 4194629"/>
              <a:gd name="connsiteY8-200" fmla="*/ 2496457 h 3062514"/>
              <a:gd name="connsiteX9-201" fmla="*/ 2540001 w 4194629"/>
              <a:gd name="connsiteY9-202" fmla="*/ 2772228 h 3062514"/>
              <a:gd name="connsiteX10-203" fmla="*/ 1393372 w 4194629"/>
              <a:gd name="connsiteY10-204" fmla="*/ 3004456 h 3062514"/>
              <a:gd name="connsiteX11-205" fmla="*/ 29028 w 4194629"/>
              <a:gd name="connsiteY11-206" fmla="*/ 3033485 h 3062514"/>
              <a:gd name="connsiteX12-207" fmla="*/ 0 w 4194629"/>
              <a:gd name="connsiteY12-208" fmla="*/ 29028 h 30625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94629" h="3062514">
                <a:moveTo>
                  <a:pt x="0" y="29028"/>
                </a:moveTo>
                <a:lnTo>
                  <a:pt x="1320800" y="0"/>
                </a:lnTo>
                <a:lnTo>
                  <a:pt x="1915886" y="29028"/>
                </a:lnTo>
                <a:lnTo>
                  <a:pt x="3294743" y="72571"/>
                </a:lnTo>
                <a:lnTo>
                  <a:pt x="4194629" y="58057"/>
                </a:lnTo>
                <a:lnTo>
                  <a:pt x="4165600" y="3062514"/>
                </a:lnTo>
                <a:lnTo>
                  <a:pt x="3773715" y="2510971"/>
                </a:lnTo>
                <a:lnTo>
                  <a:pt x="3570515" y="2481942"/>
                </a:lnTo>
                <a:lnTo>
                  <a:pt x="2902857" y="2496457"/>
                </a:lnTo>
                <a:lnTo>
                  <a:pt x="2540001" y="2772228"/>
                </a:lnTo>
                <a:lnTo>
                  <a:pt x="1393372" y="3004456"/>
                </a:lnTo>
                <a:lnTo>
                  <a:pt x="29028" y="3033485"/>
                </a:lnTo>
                <a:lnTo>
                  <a:pt x="0" y="29028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 spd="med" advTm="6373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/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16" name="Group 102"/>
          <p:cNvGrpSpPr/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18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19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SYNbit=1, Seq=x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20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choose init seq num, x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TCP SYN msg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221" name="Line 22"/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22" name="Text Box 92"/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ESTAB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23" name="Group 109"/>
          <p:cNvGrpSpPr/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25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26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SYNbit=1, Seq=y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ACKbit=1; ACKnum=x+1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27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choose init seq num, y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TCP SYNACK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msg, acking SYN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28" name="Group 110"/>
          <p:cNvGrpSpPr/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30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31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ACKbit=1, ACKnum=y+1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32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received SYNACK(x)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indicates server is live;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send ACK for SYNACK;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this segment may contain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client-to-server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33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received ACK(y) 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indicates client is live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34" name="Group 105"/>
          <p:cNvGrpSpPr/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SYNSENT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36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37" name="Group 111"/>
          <p:cNvGrpSpPr/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ESTAB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39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40" name="Group 108"/>
          <p:cNvGrpSpPr/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SYN RCVD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42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243" name="Line 107"/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5" name="Text Box 114"/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6" name="Text Box 115"/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LISTEN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7" name="Text Box 116"/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48" name="Text Box 117"/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LISTEN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249" name="Group 118"/>
          <p:cNvGrpSpPr/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50" name="Group 121"/>
          <p:cNvGrpSpPr/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52" name="Rectangle 12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53" name="Freeform 124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54" name="Freeform 125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55" name="Rectangle 12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56" name="Group 127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3" name="AutoShape 12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57" name="Rectangle 13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58" name="Group 131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1" name="AutoShape 13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59" name="Rectangle 13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0" name="Rectangle 13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61" name="Group 136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9" name="AutoShape 13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62" name="Freeform 139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63" name="Group 140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76" name="AutoShape 14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64" name="Rectangle 14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5" name="Freeform 144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6" name="Freeform 145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7" name="Oval 14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8" name="Freeform 147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9" name="AutoShape 14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70" name="AutoShape 14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71" name="Oval 15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72" name="Oval 15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273" name="Oval 15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74" name="Rectangle 15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clientSocket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 = socket(AF_INET, SOCK_STREAM)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anose="02070409020205020404" pitchFamily="49" charset="77"/>
              <a:ea typeface="MS PGothic" panose="020B0600070205080204" charset="-128"/>
              <a:cs typeface="+mn-cs"/>
            </a:endParaRP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serverSocket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 = socket(AF_INET,SOCK_STREAM)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anose="02070409020205020404" pitchFamily="49" charset="77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serverSocket.bind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((‘’,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))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anose="02070409020205020404" pitchFamily="49" charset="77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serverSocket.listen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(1)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anose="02070409020205020404" pitchFamily="49" charset="77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connectionSocket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addr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serverSocket.accept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()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anose="02070409020205020404" pitchFamily="49" charset="77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clientSocket.connect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((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serverName,serverPort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MS PGothic" panose="020B0600070205080204" charset="-128"/>
                <a:cs typeface="+mn-cs"/>
              </a:rPr>
              <a:t>))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anose="02070409020205020404" pitchFamily="49" charset="77"/>
              <a:ea typeface="MS PGothic" panose="020B0600070205080204" charset="-128"/>
              <a:cs typeface="+mn-cs"/>
            </a:endParaRPr>
          </a:p>
        </p:txBody>
      </p:sp>
      <p:sp>
        <p:nvSpPr>
          <p:cNvPr id="7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med" advTm="1024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Closing a TCP connection</a:t>
            </a:r>
            <a:endParaRPr lang="en-US" sz="4400" b="0" dirty="0"/>
          </a:p>
        </p:txBody>
      </p:sp>
      <p:sp>
        <p:nvSpPr>
          <p:cNvPr id="47" name="Rectangle 47"/>
          <p:cNvSpPr txBox="1">
            <a:spLocks noChangeArrowheads="1"/>
          </p:cNvSpPr>
          <p:nvPr/>
        </p:nvSpPr>
        <p:spPr>
          <a:xfrm>
            <a:off x="798690" y="1441263"/>
            <a:ext cx="9698318" cy="418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client, server each close their side of 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TCP segment with FIN bit =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received FIN with 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receiving FIN, ACK can be combined with own FIN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simultaneous FIN exchanges can be handled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2356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8" name="Rectangle 6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TCP - Closing a Connection</a:t>
            </a:r>
            <a:endParaRPr lang="en-US" dirty="0"/>
          </a:p>
        </p:txBody>
      </p:sp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4995864" y="249582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  <a:cs typeface="Calibri" panose="020F0502020204030204" pitchFamily="34" charset="0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7585075" y="256567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  <a:cs typeface="Calibri" panose="020F0502020204030204" pitchFamily="34" charset="0"/>
            </a:endParaRPr>
          </a:p>
        </p:txBody>
      </p:sp>
      <p:grpSp>
        <p:nvGrpSpPr>
          <p:cNvPr id="396362" name="Group 74"/>
          <p:cNvGrpSpPr/>
          <p:nvPr/>
        </p:nvGrpSpPr>
        <p:grpSpPr bwMode="auto">
          <a:xfrm>
            <a:off x="2068513" y="3176859"/>
            <a:ext cx="1235074" cy="855663"/>
            <a:chOff x="343" y="1740"/>
            <a:chExt cx="778" cy="539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778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FIN_WAIT_2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61" name="Group 73"/>
          <p:cNvGrpSpPr/>
          <p:nvPr/>
        </p:nvGrpSpPr>
        <p:grpSpPr bwMode="auto">
          <a:xfrm>
            <a:off x="8699500" y="2516459"/>
            <a:ext cx="1273175" cy="962026"/>
            <a:chOff x="4520" y="1324"/>
            <a:chExt cx="802" cy="606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02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CLOSE_WAIT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63" name="Group 75"/>
          <p:cNvGrpSpPr/>
          <p:nvPr/>
        </p:nvGrpSpPr>
        <p:grpSpPr bwMode="auto">
          <a:xfrm>
            <a:off x="5037139" y="4284932"/>
            <a:ext cx="2495551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945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FINbit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=1, seq=y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68" name="Group 80"/>
          <p:cNvGrpSpPr/>
          <p:nvPr/>
        </p:nvGrpSpPr>
        <p:grpSpPr bwMode="auto">
          <a:xfrm>
            <a:off x="5067302" y="4992960"/>
            <a:ext cx="2508251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428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ACKbit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=1;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ACKnum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=y+1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60" name="Group 72"/>
          <p:cNvGrpSpPr/>
          <p:nvPr/>
        </p:nvGrpSpPr>
        <p:grpSpPr bwMode="auto">
          <a:xfrm>
            <a:off x="3681414" y="3316565"/>
            <a:ext cx="4821239" cy="857251"/>
            <a:chOff x="1359" y="1828"/>
            <a:chExt cx="3037" cy="540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387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ACKbit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=1;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ACKnum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=x+1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59" y="2066"/>
              <a:ext cx="825" cy="3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 wait for server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close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574" cy="3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can still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send data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66" name="Group 78"/>
          <p:cNvGrpSpPr/>
          <p:nvPr/>
        </p:nvGrpSpPr>
        <p:grpSpPr bwMode="auto">
          <a:xfrm>
            <a:off x="7583492" y="3446736"/>
            <a:ext cx="2427289" cy="1738313"/>
            <a:chOff x="3817" y="1910"/>
            <a:chExt cx="1529" cy="1095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50" cy="3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can no longer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send data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grpSp>
          <p:nvGrpSpPr>
            <p:cNvPr id="102476" name="Group 76"/>
            <p:cNvGrpSpPr/>
            <p:nvPr/>
          </p:nvGrpSpPr>
          <p:grpSpPr bwMode="auto">
            <a:xfrm>
              <a:off x="4691" y="1910"/>
              <a:ext cx="655" cy="724"/>
              <a:chOff x="4691" y="1910"/>
              <a:chExt cx="655" cy="724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655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charset="-128"/>
                    <a:cs typeface="Calibri" panose="020F0502020204030204" pitchFamily="34" charset="0"/>
                  </a:rPr>
                  <a:t>LAST_ACK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96370" name="Group 82"/>
          <p:cNvGrpSpPr/>
          <p:nvPr/>
        </p:nvGrpSpPr>
        <p:grpSpPr bwMode="auto">
          <a:xfrm>
            <a:off x="9166234" y="4627834"/>
            <a:ext cx="842963" cy="1225551"/>
            <a:chOff x="4814" y="2654"/>
            <a:chExt cx="531" cy="772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3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CLOSED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65" name="Group 77"/>
          <p:cNvGrpSpPr/>
          <p:nvPr/>
        </p:nvGrpSpPr>
        <p:grpSpPr bwMode="auto">
          <a:xfrm>
            <a:off x="2109788" y="4019822"/>
            <a:ext cx="1308100" cy="1046163"/>
            <a:chOff x="369" y="2271"/>
            <a:chExt cx="824" cy="659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24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TIMED_WAIT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69" name="Group 81"/>
          <p:cNvGrpSpPr/>
          <p:nvPr/>
        </p:nvGrpSpPr>
        <p:grpSpPr bwMode="auto">
          <a:xfrm>
            <a:off x="2198688" y="4900884"/>
            <a:ext cx="2743200" cy="1770063"/>
            <a:chOff x="425" y="2826"/>
            <a:chExt cx="1728" cy="1115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47" y="3093"/>
              <a:ext cx="906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 timed wait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for 2*max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segment lifetime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3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CLOSED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59" name="Group 71"/>
          <p:cNvGrpSpPr/>
          <p:nvPr/>
        </p:nvGrpSpPr>
        <p:grpSpPr bwMode="auto">
          <a:xfrm>
            <a:off x="2074864" y="2460897"/>
            <a:ext cx="1235074" cy="701675"/>
            <a:chOff x="347" y="1289"/>
            <a:chExt cx="778" cy="442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778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FIN_WAIT_1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396358" name="Group 70"/>
          <p:cNvGrpSpPr/>
          <p:nvPr/>
        </p:nvGrpSpPr>
        <p:grpSpPr bwMode="auto">
          <a:xfrm>
            <a:off x="2728914" y="2514872"/>
            <a:ext cx="4775200" cy="1020761"/>
            <a:chOff x="759" y="1323"/>
            <a:chExt cx="3008" cy="643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943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FINbit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=1, seq=x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can no longer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send but can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 receive data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027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clientSocket.close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rPr>
                <a:t>()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2025571" y="1783036"/>
            <a:ext cx="115736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rPr>
              <a:t>Client State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  <a:cs typeface="Calibri" panose="020F0502020204030204" pitchFamily="34" charset="0"/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9089418" y="1802292"/>
            <a:ext cx="121526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rPr>
              <a:t>Server State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  <a:cs typeface="Calibri" panose="020F0502020204030204" pitchFamily="34" charset="0"/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9293226" y="2183086"/>
            <a:ext cx="7031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rPr>
              <a:t>ESTAB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  <a:cs typeface="Calibri" panose="020F0502020204030204" pitchFamily="34" charset="0"/>
            </a:endParaRP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2057401" y="2165624"/>
            <a:ext cx="7031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rPr>
              <a:t>ESTAB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  <a:cs typeface="Calibri" panose="020F0502020204030204" pitchFamily="34" charset="0"/>
            </a:endParaRPr>
          </a:p>
        </p:txBody>
      </p:sp>
      <p:grpSp>
        <p:nvGrpSpPr>
          <p:cNvPr id="102422" name="Group 88"/>
          <p:cNvGrpSpPr/>
          <p:nvPr/>
        </p:nvGrpSpPr>
        <p:grpSpPr bwMode="auto">
          <a:xfrm>
            <a:off x="4664075" y="1857649"/>
            <a:ext cx="642939" cy="600075"/>
            <a:chOff x="-44" y="1473"/>
            <a:chExt cx="981" cy="1105"/>
          </a:xfrm>
        </p:grpSpPr>
        <p:pic>
          <p:nvPicPr>
            <p:cNvPr id="102456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02423" name="Group 91"/>
          <p:cNvGrpSpPr/>
          <p:nvPr/>
        </p:nvGrpSpPr>
        <p:grpSpPr bwMode="auto">
          <a:xfrm>
            <a:off x="7296150" y="1860823"/>
            <a:ext cx="336551" cy="512763"/>
            <a:chOff x="4140" y="429"/>
            <a:chExt cx="1425" cy="2396"/>
          </a:xfrm>
        </p:grpSpPr>
        <p:sp>
          <p:nvSpPr>
            <p:cNvPr id="102424" name="Freeform 92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102426" name="Freeform 94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02427" name="Freeform 95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grpSp>
          <p:nvGrpSpPr>
            <p:cNvPr id="102429" name="Group 97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grpSp>
          <p:nvGrpSpPr>
            <p:cNvPr id="102431" name="Group 101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grpSp>
          <p:nvGrpSpPr>
            <p:cNvPr id="102434" name="Group 106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435" name="Freeform 109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102436" name="Group 110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102438" name="Freeform 114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02439" name="Freeform 115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102441" name="Freeform 117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07330" y="1085215"/>
            <a:ext cx="431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client</a:t>
            </a:r>
            <a:r>
              <a:rPr lang="zh-CN" altLang="en-US" sz="1200"/>
              <a:t>释放结束信号</a:t>
            </a:r>
            <a:r>
              <a:rPr lang="en-US" altLang="zh-CN" sz="1200"/>
              <a:t>fin=1 (client</a:t>
            </a:r>
            <a:r>
              <a:rPr lang="zh-CN" altLang="en-US" sz="1200"/>
              <a:t>不在发送数据但可用接受数据）</a:t>
            </a:r>
            <a:endParaRPr lang="en-US" altLang="zh-CN" sz="1200"/>
          </a:p>
          <a:p>
            <a:r>
              <a:rPr lang="en-US" altLang="zh-CN" sz="1200"/>
              <a:t>server </a:t>
            </a:r>
            <a:r>
              <a:rPr lang="zh-CN" altLang="en-US" sz="1200"/>
              <a:t>回复确认</a:t>
            </a:r>
            <a:r>
              <a:rPr lang="en-US" altLang="zh-CN" sz="1200"/>
              <a:t>ack=1</a:t>
            </a:r>
            <a:endParaRPr lang="zh-CN" altLang="en-US" sz="1200"/>
          </a:p>
          <a:p>
            <a:r>
              <a:rPr lang="en-US" altLang="zh-CN" sz="1200"/>
              <a:t>server </a:t>
            </a:r>
            <a:r>
              <a:rPr lang="zh-CN" altLang="en-US" sz="1200"/>
              <a:t>释放结束信号</a:t>
            </a:r>
            <a:r>
              <a:rPr lang="en-US" altLang="zh-CN" sz="1200"/>
              <a:t>fin=1</a:t>
            </a:r>
            <a:endParaRPr lang="en-US" altLang="zh-CN" sz="1200"/>
          </a:p>
          <a:p>
            <a:r>
              <a:rPr lang="en-US" altLang="zh-CN" sz="1200"/>
              <a:t>server </a:t>
            </a:r>
            <a:r>
              <a:rPr lang="zh-CN" altLang="en-US" sz="1200"/>
              <a:t>回复确认</a:t>
            </a:r>
            <a:r>
              <a:rPr lang="en-US" altLang="zh-CN" sz="1200"/>
              <a:t>ack=1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000"/>
    </mc:Choice>
    <mc:Fallback>
      <p:transition spd="slow" advTm="15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89"/>
    </mc:Choice>
    <mc:Fallback>
      <p:transition spd="slow" advTm="84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 flow control</a:t>
            </a:r>
            <a:endParaRPr lang="en-US" sz="4000" b="0" dirty="0">
              <a:solidFill>
                <a:srgbClr val="1C1C1C"/>
              </a:solidFill>
            </a:endParaRPr>
          </a:p>
        </p:txBody>
      </p:sp>
      <p:sp>
        <p:nvSpPr>
          <p:cNvPr id="137" name="Rectangle 72"/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8" name="Freeform 32"/>
          <p:cNvSpPr/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0" name="Oval 31"/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process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41" name="Group 47"/>
          <p:cNvGrpSpPr/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TCP socket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 buffers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5" name="Text Box 64"/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7" name="Text Box 66"/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IP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9" name="Line 68"/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0" name="Line 69"/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51" name="Group 56"/>
          <p:cNvGrpSpPr/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3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4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5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65" name="Text Box 103"/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 protocol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9" name="Line 115"/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1" name="Line 118"/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72" name="Group 124"/>
          <p:cNvGrpSpPr/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117"/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/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/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/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64" name="Rectangle 92"/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59" name="Line 75"/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60" name="Line 76"/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62" name="Rectangle 86"/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67" name="Text Box 106"/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Line 108"/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0" name="Text Box 116"/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from sender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" name="Curved Down Arrow 5"/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/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/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5" name="Text Box 104"/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+mn-cs"/>
                  </a:rPr>
                  <a:t>Application removing data from TCP socket buffers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6" name="Curved Down Arrow 55"/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med" advTm="4983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2"/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8" name="Freeform 32"/>
          <p:cNvSpPr/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0" name="Oval 31"/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process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41" name="Group 47"/>
          <p:cNvGrpSpPr/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TCP socket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 buffers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5" name="Text Box 64"/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7" name="Text Box 66"/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IP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9" name="Line 68"/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0" name="Line 69"/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51" name="Group 56"/>
          <p:cNvGrpSpPr/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3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4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5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65" name="Text Box 103"/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 protocol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9" name="Line 115"/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1" name="Line 118"/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72" name="Group 124"/>
          <p:cNvGrpSpPr/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117"/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/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/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/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64" name="Rectangle 92"/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59" name="Line 75"/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60" name="Line 76"/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62" name="Rectangle 86"/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67" name="Text Box 106"/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Line 108"/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0" name="Text Box 116"/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from sender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" name="Curved Down Arrow 5"/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/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/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5" name="Text Box 104"/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+mn-cs"/>
                  </a:rPr>
                  <a:t>Application removing data from TCP socket buffers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6" name="Curved Down Arrow 55"/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26" name="Picture 2" descr="Drinking from the Firehose: How VividCortex Compresses its Met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4484079"/>
            <a:ext cx="3018692" cy="18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inking From the Information Fireho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" y="3300222"/>
            <a:ext cx="2699594" cy="17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 flow control</a:t>
            </a:r>
            <a:endParaRPr lang="en-US" sz="4000" b="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med" advTm="10883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2"/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8" name="Freeform 32"/>
          <p:cNvSpPr/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0" name="Oval 31"/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process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41" name="Group 47"/>
          <p:cNvGrpSpPr/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TCP socket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receiver buffers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5" name="Text Box 64"/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TCP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7" name="Text Box 66"/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IP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9" name="Line 68"/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0" name="Line 69"/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51" name="Group 56"/>
          <p:cNvGrpSpPr/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3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4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5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65" name="Text Box 103"/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receiver protocol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9" name="Line 115"/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71" name="Line 118"/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72" name="Group 124"/>
          <p:cNvGrpSpPr/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6989" y="3535828"/>
            <a:ext cx="4164772" cy="1950572"/>
            <a:chOff x="363537" y="4127499"/>
            <a:chExt cx="4164772" cy="1950572"/>
          </a:xfrm>
        </p:grpSpPr>
        <p:sp>
          <p:nvSpPr>
            <p:cNvPr id="179" name="Rectangle 110"/>
            <p:cNvSpPr>
              <a:spLocks noChangeArrowheads="1"/>
            </p:cNvSpPr>
            <p:nvPr/>
          </p:nvSpPr>
          <p:spPr bwMode="auto">
            <a:xfrm>
              <a:off x="363537" y="4397375"/>
              <a:ext cx="4134671" cy="16806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0" name="Text Box 111"/>
            <p:cNvSpPr txBox="1">
              <a:spLocks noChangeArrowheads="1"/>
            </p:cNvSpPr>
            <p:nvPr/>
          </p:nvSpPr>
          <p:spPr bwMode="auto">
            <a:xfrm>
              <a:off x="455613" y="4549775"/>
              <a:ext cx="4072696" cy="14219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receiver controls sender, so sender won’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t overflow receiver’s buffer by transmitting too much, too fast</a:t>
              </a:r>
              <a:endPara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81" name="Group 112"/>
            <p:cNvGrpSpPr/>
            <p:nvPr/>
          </p:nvGrpSpPr>
          <p:grpSpPr bwMode="auto">
            <a:xfrm>
              <a:off x="551438" y="4127499"/>
              <a:ext cx="2003542" cy="523875"/>
              <a:chOff x="3327" y="230"/>
              <a:chExt cx="1176" cy="330"/>
            </a:xfrm>
          </p:grpSpPr>
          <p:sp>
            <p:nvSpPr>
              <p:cNvPr id="183" name="Rectangle 113"/>
              <p:cNvSpPr>
                <a:spLocks noChangeArrowheads="1"/>
              </p:cNvSpPr>
              <p:nvPr/>
            </p:nvSpPr>
            <p:spPr bwMode="auto">
              <a:xfrm>
                <a:off x="3369" y="323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84" name="Text Box 114"/>
              <p:cNvSpPr txBox="1">
                <a:spLocks noChangeArrowheads="1"/>
              </p:cNvSpPr>
              <p:nvPr/>
            </p:nvSpPr>
            <p:spPr bwMode="auto">
              <a:xfrm>
                <a:off x="3327" y="230"/>
                <a:ext cx="1136" cy="3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+mn-cs"/>
                  </a:rPr>
                  <a:t>flow control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sp>
        <p:nvSpPr>
          <p:cNvPr id="182" name="Line 117"/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30935" y="2806352"/>
            <a:ext cx="2092487" cy="2971623"/>
            <a:chOff x="7630935" y="2806352"/>
            <a:chExt cx="2092487" cy="2971623"/>
          </a:xfrm>
        </p:grpSpPr>
        <p:grpSp>
          <p:nvGrpSpPr>
            <p:cNvPr id="7" name="Group 6"/>
            <p:cNvGrpSpPr/>
            <p:nvPr/>
          </p:nvGrpSpPr>
          <p:grpSpPr>
            <a:xfrm>
              <a:off x="7630935" y="3080408"/>
              <a:ext cx="1309687" cy="2697567"/>
              <a:chOff x="7074521" y="3577949"/>
              <a:chExt cx="1309687" cy="2697567"/>
            </a:xfrm>
          </p:grpSpPr>
          <p:sp>
            <p:nvSpPr>
              <p:cNvPr id="163" name="Rectangle 91"/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/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64" name="Rectangle 92"/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59" name="Line 75"/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  <p:sp>
              <p:nvSpPr>
                <p:cNvPr id="160" name="Line 76"/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endParaRPr>
                </a:p>
              </p:txBody>
            </p:sp>
          </p:grpSp>
          <p:sp>
            <p:nvSpPr>
              <p:cNvPr id="162" name="Rectangle 86"/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0" name="Text Box 116"/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charset="0"/>
                    <a:ea typeface="MS PGothic" panose="020B0600070205080204" charset="-128"/>
                    <a:cs typeface="+mn-cs"/>
                  </a:rPr>
                  <a:t>from sender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6" name="Curved Down Arrow 5"/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/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/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5" name="Text Box 104"/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charset="-128"/>
                    <a:cs typeface="+mn-cs"/>
                  </a:rPr>
                  <a:t>Application removing data from TCP socket buffers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56" name="Curved Down Arrow 55"/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 flow control</a:t>
            </a:r>
            <a:endParaRPr lang="en-US" sz="4000" b="0" dirty="0">
              <a:solidFill>
                <a:srgbClr val="1C1C1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0195" y="3391535"/>
            <a:ext cx="3336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流控制</a:t>
            </a:r>
            <a:endParaRPr lang="zh-CN" altLang="en-US"/>
          </a:p>
          <a:p>
            <a:r>
              <a:rPr lang="zh-CN" altLang="en-US"/>
              <a:t>接收方控制发送方，所以发送方不会因为发送太多太快而溢出接收方的缓冲区</a:t>
            </a:r>
            <a:endParaRPr lang="zh-CN" altLang="en-US"/>
          </a:p>
        </p:txBody>
      </p:sp>
    </p:spTree>
  </p:cSld>
  <p:clrMapOvr>
    <a:masterClrMapping/>
  </p:clrMapOvr>
  <p:transition spd="med" advTm="16524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75"/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flow control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amount of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data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sender can send to receiver at any particular time, using ‘sliding window’ principle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Receive buffer size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RcvBuffer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is set during connection establishment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As receiver receives bytes that are correct and in sequence, it places them in receive buffer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spare room in buffer, namely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rwnd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RcvBuffer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 – [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LastByteReceived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 –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LastByteRead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Courier New" panose="02070309020205020404" pitchFamily="49" charset="0"/>
              </a:rPr>
              <a:t>]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charset="-128"/>
              <a:cs typeface="Courier New" panose="02070309020205020404" pitchFamily="49" charset="0"/>
            </a:endParaRPr>
          </a:p>
        </p:txBody>
      </p:sp>
      <p:grpSp>
        <p:nvGrpSpPr>
          <p:cNvPr id="81" name="Group 72"/>
          <p:cNvGrpSpPr/>
          <p:nvPr/>
        </p:nvGrpSpPr>
        <p:grpSpPr bwMode="auto">
          <a:xfrm>
            <a:off x="8147517" y="2351087"/>
            <a:ext cx="2578100" cy="2155825"/>
            <a:chOff x="512" y="1294"/>
            <a:chExt cx="1888" cy="1358"/>
          </a:xfrm>
        </p:grpSpPr>
        <p:grpSp>
          <p:nvGrpSpPr>
            <p:cNvPr id="82" name="Group 17"/>
            <p:cNvGrpSpPr/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83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5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6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7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buffered data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90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rPr>
                <a:t>free buffer space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95" name="Text Box 62"/>
          <p:cNvSpPr txBox="1">
            <a:spLocks noChangeArrowheads="1"/>
          </p:cNvSpPr>
          <p:nvPr/>
        </p:nvSpPr>
        <p:spPr bwMode="auto">
          <a:xfrm>
            <a:off x="7260104" y="3495674"/>
            <a:ext cx="6731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rwnd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6" name="Line 64"/>
          <p:cNvSpPr>
            <a:spLocks noChangeShapeType="1"/>
          </p:cNvSpPr>
          <p:nvPr/>
        </p:nvSpPr>
        <p:spPr bwMode="auto">
          <a:xfrm>
            <a:off x="7771279" y="3228974"/>
            <a:ext cx="0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 flipV="1">
            <a:off x="7771279" y="3754437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8" name="Line 66"/>
          <p:cNvSpPr>
            <a:spLocks noChangeShapeType="1"/>
          </p:cNvSpPr>
          <p:nvPr/>
        </p:nvSpPr>
        <p:spPr bwMode="auto">
          <a:xfrm>
            <a:off x="7617292" y="4086224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9" name="Line 67"/>
          <p:cNvSpPr>
            <a:spLocks noChangeShapeType="1"/>
          </p:cNvSpPr>
          <p:nvPr/>
        </p:nvSpPr>
        <p:spPr bwMode="auto">
          <a:xfrm>
            <a:off x="7666504" y="3217862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0" name="Line 68"/>
          <p:cNvSpPr>
            <a:spLocks noChangeShapeType="1"/>
          </p:cNvSpPr>
          <p:nvPr/>
        </p:nvSpPr>
        <p:spPr bwMode="auto">
          <a:xfrm>
            <a:off x="7639517" y="2692399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1" name="Line 69"/>
          <p:cNvSpPr>
            <a:spLocks noChangeShapeType="1"/>
          </p:cNvSpPr>
          <p:nvPr/>
        </p:nvSpPr>
        <p:spPr bwMode="auto">
          <a:xfrm>
            <a:off x="8028454" y="2697162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2" name="Line 70"/>
          <p:cNvSpPr>
            <a:spLocks noChangeShapeType="1"/>
          </p:cNvSpPr>
          <p:nvPr/>
        </p:nvSpPr>
        <p:spPr bwMode="auto">
          <a:xfrm flipH="1">
            <a:off x="8026867" y="3121024"/>
            <a:ext cx="0" cy="954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3" name="Text Box 71"/>
          <p:cNvSpPr txBox="1">
            <a:spLocks noChangeArrowheads="1"/>
          </p:cNvSpPr>
          <p:nvPr/>
        </p:nvSpPr>
        <p:spPr bwMode="auto">
          <a:xfrm>
            <a:off x="6874342" y="2857499"/>
            <a:ext cx="12842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RcvBuffer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04" name="Text Box 73"/>
          <p:cNvSpPr txBox="1">
            <a:spLocks noChangeArrowheads="1"/>
          </p:cNvSpPr>
          <p:nvPr/>
        </p:nvSpPr>
        <p:spPr bwMode="auto">
          <a:xfrm>
            <a:off x="8152610" y="4486274"/>
            <a:ext cx="252505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TCP segment payloads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105" name="Text Box 74"/>
          <p:cNvSpPr txBox="1">
            <a:spLocks noChangeArrowheads="1"/>
          </p:cNvSpPr>
          <p:nvPr/>
        </p:nvSpPr>
        <p:spPr bwMode="auto">
          <a:xfrm>
            <a:off x="8203635" y="1985962"/>
            <a:ext cx="247856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to application process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106" name="Text Box 76"/>
          <p:cNvSpPr txBox="1">
            <a:spLocks noChangeArrowheads="1"/>
          </p:cNvSpPr>
          <p:nvPr/>
        </p:nvSpPr>
        <p:spPr bwMode="auto">
          <a:xfrm>
            <a:off x="7554658" y="5138737"/>
            <a:ext cx="356379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TCP receiver-side buffering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 flow control</a:t>
            </a:r>
            <a:endParaRPr lang="en-US" sz="4000" b="0" dirty="0">
              <a:solidFill>
                <a:srgbClr val="1C1C1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2125" y="6139180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接收窗口</a:t>
            </a:r>
            <a:r>
              <a:rPr lang="en-US" altLang="zh-CN"/>
              <a:t>=</a:t>
            </a:r>
            <a:r>
              <a:rPr lang="zh-CN" altLang="en-US"/>
              <a:t>接受缓冲区大小</a:t>
            </a:r>
            <a:r>
              <a:rPr lang="en-US" altLang="zh-CN"/>
              <a:t> - </a:t>
            </a:r>
            <a:r>
              <a:rPr lang="zh-CN" altLang="en-US"/>
              <a:t>未确认</a:t>
            </a:r>
            <a:r>
              <a:rPr lang="zh-CN" altLang="en-US"/>
              <a:t>数据量</a:t>
            </a:r>
            <a:endParaRPr lang="zh-CN" altLang="en-US"/>
          </a:p>
        </p:txBody>
      </p:sp>
    </p:spTree>
  </p:cSld>
  <p:clrMapOvr>
    <a:masterClrMapping/>
  </p:clrMapOvr>
  <p:transition spd="med" advTm="7648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75"/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TCP receiver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advertises” free buffer space by placing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rwnd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 in ‘window size’ field in TCP header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Sliding window over sender buffer – must limit the amount of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unACKed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 (“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in-flight”) data to the received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rwnd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guarantees it is not overflowing the receive buffer)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 flow control</a:t>
            </a:r>
            <a:endParaRPr lang="en-US" sz="4000" b="0" dirty="0">
              <a:solidFill>
                <a:srgbClr val="1C1C1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63745" y="1068614"/>
            <a:ext cx="4349284" cy="5165818"/>
            <a:chOff x="7334716" y="821871"/>
            <a:chExt cx="4349284" cy="5165818"/>
          </a:xfrm>
        </p:grpSpPr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7334716" y="821871"/>
              <a:ext cx="434928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flow control: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# bytes receiver willing to accept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490842" y="1445945"/>
              <a:ext cx="3173211" cy="4078555"/>
              <a:chOff x="7157014" y="1873079"/>
              <a:chExt cx="2251592" cy="2800562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7206558" y="1873079"/>
                <a:ext cx="2202048" cy="274545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7158783" y="1939027"/>
                <a:ext cx="2202048" cy="273461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>
                <a:off x="7160553" y="2152232"/>
                <a:ext cx="2199395" cy="27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V="1">
                <a:off x="7157014" y="236814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 flipV="1">
                <a:off x="7162322" y="2584964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 flipV="1">
                <a:off x="7159668" y="2809912"/>
                <a:ext cx="22020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3" name="Line 19"/>
              <p:cNvSpPr>
                <a:spLocks noChangeShapeType="1"/>
              </p:cNvSpPr>
              <p:nvPr/>
            </p:nvSpPr>
            <p:spPr bwMode="auto">
              <a:xfrm flipV="1">
                <a:off x="7157014" y="3032150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4" name="Line 20"/>
              <p:cNvSpPr>
                <a:spLocks noChangeShapeType="1"/>
              </p:cNvSpPr>
              <p:nvPr/>
            </p:nvSpPr>
            <p:spPr bwMode="auto">
              <a:xfrm flipV="1">
                <a:off x="7157014" y="335195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" name="Line 21"/>
              <p:cNvSpPr>
                <a:spLocks noChangeShapeType="1"/>
              </p:cNvSpPr>
              <p:nvPr/>
            </p:nvSpPr>
            <p:spPr bwMode="auto">
              <a:xfrm flipH="1" flipV="1">
                <a:off x="8249633" y="2586771"/>
                <a:ext cx="2654" cy="442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>
                <a:off x="8220544" y="2572087"/>
                <a:ext cx="1124010" cy="2324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charset="0"/>
                    <a:ea typeface="MS PGothic" panose="020B060007020508020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+mn-cs"/>
                  </a:rPr>
                  <a:t>receive window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 flipH="1" flipV="1">
                <a:off x="8241671" y="1940977"/>
                <a:ext cx="981" cy="2078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flipH="1" flipV="1">
              <a:off x="7968285" y="1150408"/>
              <a:ext cx="1233771" cy="140410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8125744" y="5646057"/>
              <a:ext cx="2310027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TCP segment format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</p:spTree>
  </p:cSld>
  <p:clrMapOvr>
    <a:masterClrMapping/>
  </p:clrMapOvr>
  <p:transition spd="med" advTm="45346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 </a:t>
            </a:r>
            <a:r>
              <a:rPr lang="en-GB" dirty="0"/>
              <a:t>(cont.)</a:t>
            </a:r>
            <a:endParaRPr lang="en-US" sz="4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Principles of Reliable Data Transfer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Overview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segment structure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sequence numbers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timeout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Reliable Data Transfer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fast retransmit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TCP Flow Control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Connection Management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3-way handshake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3"/>
    </mc:Choice>
    <mc:Fallback>
      <p:transition spd="slow" advTm="58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handshake”: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agree to establish connection (each knowing the other willing to establish connection)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agree on connection parameters (e.g., initial seq #s)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129" name="Rectangle 62"/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1" name="Line 55"/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2" name="Text Box 6"/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23050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state: ESTAB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variables: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 # client-to-server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server-to-client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size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at server,client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33" name="Group 46"/>
          <p:cNvGrpSpPr/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5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6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37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38" name="Text Box 54"/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0" name="Text Box 57"/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network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1" name="Rectangle 58"/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2" name="Line 59"/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" name="Line 60"/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4" name="Freeform 8"/>
          <p:cNvSpPr/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5" name="Rectangle 63"/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6" name="Rectangle 64"/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7" name="Line 65"/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8" name="Text Box 66"/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23050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state: ESTAB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connection Variables: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seq # client-to-server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server-to-client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size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at server,client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  <a:p>
            <a:pPr marL="23050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          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49" name="Group 67"/>
          <p:cNvGrpSpPr/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1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2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154" name="Text Box 72"/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application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5" name="Line 73"/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6" name="Text Box 74"/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rPr>
              <a:t>network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7" name="Rectangle 75"/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8" name="Line 76"/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59" name="Line 77"/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0" name="Freeform 78"/>
          <p:cNvSpPr/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1" name="Text Box 83"/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 = 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charset="-128"/>
              <a:cs typeface="+mn-cs"/>
            </a:endParaRP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 number");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2" name="Text Box 85"/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charset="-128"/>
                <a:cs typeface="+mn-cs"/>
              </a:rPr>
              <a:t>();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charset="-128"/>
              <a:cs typeface="+mn-cs"/>
            </a:endParaRPr>
          </a:p>
        </p:txBody>
      </p:sp>
      <p:grpSp>
        <p:nvGrpSpPr>
          <p:cNvPr id="163" name="Group 89"/>
          <p:cNvGrpSpPr/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66" name="Group 92"/>
          <p:cNvGrpSpPr/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68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69" name="Freeform 95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70" name="Freeform 96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71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72" name="Group 98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98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73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74" name="Group 102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96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75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76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77" name="Group 107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94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78" name="Freeform 110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179" name="Group 111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192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charset="0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180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1" name="Freeform 115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2" name="Freeform 116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3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4" name="Freeform 118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5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6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7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88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189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190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7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73947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Agreeing to establish a connection</a:t>
            </a:r>
            <a:endParaRPr lang="en-US" sz="4400" b="0" dirty="0"/>
          </a:p>
        </p:txBody>
      </p:sp>
      <p:sp>
        <p:nvSpPr>
          <p:cNvPr id="211" name="Rectangle 63"/>
          <p:cNvSpPr txBox="1">
            <a:spLocks noChangeArrowheads="1"/>
          </p:cNvSpPr>
          <p:nvPr/>
        </p:nvSpPr>
        <p:spPr bwMode="auto">
          <a:xfrm>
            <a:off x="5960737" y="2295084"/>
            <a:ext cx="5523920" cy="3576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84480" indent="-28448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87705" indent="-23050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84480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Q: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 will 2-way handshake always work in network?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</a:endParaRP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variable delays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</a:endParaRP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retransmitted messages (e.g.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req_conn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(x)) due to message loss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</a:endParaRP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message reordering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</a:endParaRP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c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an’</a:t>
            </a: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t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</a:rPr>
              <a:t> “see” other side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</a:endParaRPr>
          </a:p>
        </p:txBody>
      </p:sp>
      <p:pic>
        <p:nvPicPr>
          <p:cNvPr id="212" name="Picture 62" descr="Ali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8" y="2031271"/>
            <a:ext cx="685440" cy="68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63" descr="B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00" y="2069246"/>
            <a:ext cx="839663" cy="69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 Box 49"/>
          <p:cNvSpPr txBox="1">
            <a:spLocks noChangeArrowheads="1"/>
          </p:cNvSpPr>
          <p:nvPr/>
        </p:nvSpPr>
        <p:spPr bwMode="auto">
          <a:xfrm>
            <a:off x="979913" y="1354621"/>
            <a:ext cx="320792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2-way handshake: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15" name="Line 50"/>
          <p:cNvSpPr>
            <a:spLocks noChangeShapeType="1"/>
          </p:cNvSpPr>
          <p:nvPr/>
        </p:nvSpPr>
        <p:spPr bwMode="auto">
          <a:xfrm>
            <a:off x="2210097" y="2827024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16" name="Line 51"/>
          <p:cNvSpPr>
            <a:spLocks noChangeShapeType="1"/>
          </p:cNvSpPr>
          <p:nvPr/>
        </p:nvSpPr>
        <p:spPr bwMode="auto">
          <a:xfrm>
            <a:off x="2150121" y="2737265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17" name="Line 53"/>
          <p:cNvSpPr>
            <a:spLocks noChangeShapeType="1"/>
          </p:cNvSpPr>
          <p:nvPr/>
        </p:nvSpPr>
        <p:spPr bwMode="auto">
          <a:xfrm>
            <a:off x="4215008" y="2766610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18" name="Line 54"/>
          <p:cNvSpPr>
            <a:spLocks noChangeShapeType="1"/>
          </p:cNvSpPr>
          <p:nvPr/>
        </p:nvSpPr>
        <p:spPr bwMode="auto">
          <a:xfrm flipH="1">
            <a:off x="2145837" y="3258561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19" name="Rectangle 56"/>
          <p:cNvSpPr>
            <a:spLocks noChangeArrowheads="1"/>
          </p:cNvSpPr>
          <p:nvPr/>
        </p:nvSpPr>
        <p:spPr bwMode="auto">
          <a:xfrm>
            <a:off x="2531397" y="2811490"/>
            <a:ext cx="1201662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0" name="Text Box 55"/>
          <p:cNvSpPr txBox="1">
            <a:spLocks noChangeArrowheads="1"/>
          </p:cNvSpPr>
          <p:nvPr/>
        </p:nvSpPr>
        <p:spPr bwMode="auto">
          <a:xfrm>
            <a:off x="2589217" y="2787324"/>
            <a:ext cx="111601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Let’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s talk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1" name="Rectangle 57"/>
          <p:cNvSpPr>
            <a:spLocks noChangeArrowheads="1"/>
          </p:cNvSpPr>
          <p:nvPr/>
        </p:nvSpPr>
        <p:spPr bwMode="auto">
          <a:xfrm>
            <a:off x="2878401" y="3272370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2" name="Text Box 58"/>
          <p:cNvSpPr txBox="1">
            <a:spLocks noChangeArrowheads="1"/>
          </p:cNvSpPr>
          <p:nvPr/>
        </p:nvSpPr>
        <p:spPr bwMode="auto">
          <a:xfrm>
            <a:off x="2915186" y="3248204"/>
            <a:ext cx="4876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OK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3" name="Text Box 60"/>
          <p:cNvSpPr txBox="1">
            <a:spLocks noChangeArrowheads="1"/>
          </p:cNvSpPr>
          <p:nvPr/>
        </p:nvSpPr>
        <p:spPr bwMode="auto">
          <a:xfrm>
            <a:off x="4320992" y="3066959"/>
            <a:ext cx="84189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ESTAB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4" name="Text Box 61"/>
          <p:cNvSpPr txBox="1">
            <a:spLocks noChangeArrowheads="1"/>
          </p:cNvSpPr>
          <p:nvPr/>
        </p:nvSpPr>
        <p:spPr bwMode="auto">
          <a:xfrm>
            <a:off x="1092998" y="3429450"/>
            <a:ext cx="84189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ESTAB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5" name="Oval 66"/>
          <p:cNvSpPr>
            <a:spLocks noChangeArrowheads="1"/>
          </p:cNvSpPr>
          <p:nvPr/>
        </p:nvSpPr>
        <p:spPr bwMode="auto">
          <a:xfrm>
            <a:off x="2088004" y="3557185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6" name="Oval 67"/>
          <p:cNvSpPr>
            <a:spLocks noChangeArrowheads="1"/>
          </p:cNvSpPr>
          <p:nvPr/>
        </p:nvSpPr>
        <p:spPr bwMode="auto">
          <a:xfrm>
            <a:off x="4150748" y="3184337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7" name="Text Box 72"/>
          <p:cNvSpPr txBox="1">
            <a:spLocks noChangeArrowheads="1"/>
          </p:cNvSpPr>
          <p:nvPr/>
        </p:nvSpPr>
        <p:spPr bwMode="auto">
          <a:xfrm>
            <a:off x="973490" y="4953638"/>
            <a:ext cx="109523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choose x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8" name="Line 73"/>
          <p:cNvSpPr>
            <a:spLocks noChangeShapeType="1"/>
          </p:cNvSpPr>
          <p:nvPr/>
        </p:nvSpPr>
        <p:spPr bwMode="auto">
          <a:xfrm>
            <a:off x="2248653" y="5141789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29" name="Line 74"/>
          <p:cNvSpPr>
            <a:spLocks noChangeShapeType="1"/>
          </p:cNvSpPr>
          <p:nvPr/>
        </p:nvSpPr>
        <p:spPr bwMode="auto">
          <a:xfrm>
            <a:off x="2188677" y="5052029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0" name="Line 75"/>
          <p:cNvSpPr>
            <a:spLocks noChangeShapeType="1"/>
          </p:cNvSpPr>
          <p:nvPr/>
        </p:nvSpPr>
        <p:spPr bwMode="auto">
          <a:xfrm>
            <a:off x="4253564" y="5081373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1" name="Line 76"/>
          <p:cNvSpPr>
            <a:spLocks noChangeShapeType="1"/>
          </p:cNvSpPr>
          <p:nvPr/>
        </p:nvSpPr>
        <p:spPr bwMode="auto">
          <a:xfrm flipH="1">
            <a:off x="2184393" y="5573326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2" name="Rectangle 77"/>
          <p:cNvSpPr>
            <a:spLocks noChangeArrowheads="1"/>
          </p:cNvSpPr>
          <p:nvPr/>
        </p:nvSpPr>
        <p:spPr bwMode="auto">
          <a:xfrm>
            <a:off x="2677053" y="5126253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3" name="Text Box 78"/>
          <p:cNvSpPr txBox="1">
            <a:spLocks noChangeArrowheads="1"/>
          </p:cNvSpPr>
          <p:nvPr/>
        </p:nvSpPr>
        <p:spPr bwMode="auto">
          <a:xfrm>
            <a:off x="2502290" y="5090004"/>
            <a:ext cx="1446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req_conn(x)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4" name="Rectangle 79"/>
          <p:cNvSpPr>
            <a:spLocks noChangeArrowheads="1"/>
          </p:cNvSpPr>
          <p:nvPr/>
        </p:nvSpPr>
        <p:spPr bwMode="auto">
          <a:xfrm>
            <a:off x="2916957" y="5587135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5" name="Text Box 81"/>
          <p:cNvSpPr txBox="1">
            <a:spLocks noChangeArrowheads="1"/>
          </p:cNvSpPr>
          <p:nvPr/>
        </p:nvSpPr>
        <p:spPr bwMode="auto">
          <a:xfrm>
            <a:off x="4359546" y="5381723"/>
            <a:ext cx="84189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ESTAB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6" name="Text Box 82"/>
          <p:cNvSpPr txBox="1">
            <a:spLocks noChangeArrowheads="1"/>
          </p:cNvSpPr>
          <p:nvPr/>
        </p:nvSpPr>
        <p:spPr bwMode="auto">
          <a:xfrm>
            <a:off x="1131555" y="5744214"/>
            <a:ext cx="84189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ESTAB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7" name="Oval 83"/>
          <p:cNvSpPr>
            <a:spLocks noChangeArrowheads="1"/>
          </p:cNvSpPr>
          <p:nvPr/>
        </p:nvSpPr>
        <p:spPr bwMode="auto">
          <a:xfrm>
            <a:off x="2126560" y="5871949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8" name="Oval 84"/>
          <p:cNvSpPr>
            <a:spLocks noChangeArrowheads="1"/>
          </p:cNvSpPr>
          <p:nvPr/>
        </p:nvSpPr>
        <p:spPr bwMode="auto">
          <a:xfrm>
            <a:off x="4189304" y="5499101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39" name="Rectangle 86"/>
          <p:cNvSpPr>
            <a:spLocks noChangeArrowheads="1"/>
          </p:cNvSpPr>
          <p:nvPr/>
        </p:nvSpPr>
        <p:spPr bwMode="auto">
          <a:xfrm>
            <a:off x="2514261" y="5594040"/>
            <a:ext cx="1445850" cy="283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sp>
        <p:nvSpPr>
          <p:cNvPr id="240" name="Text Box 85"/>
          <p:cNvSpPr txBox="1">
            <a:spLocks noChangeArrowheads="1"/>
          </p:cNvSpPr>
          <p:nvPr/>
        </p:nvSpPr>
        <p:spPr bwMode="auto">
          <a:xfrm>
            <a:off x="2500404" y="5552612"/>
            <a:ext cx="143500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acc_conn(x)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  <p:grpSp>
        <p:nvGrpSpPr>
          <p:cNvPr id="241" name="Group 92"/>
          <p:cNvGrpSpPr/>
          <p:nvPr/>
        </p:nvGrpSpPr>
        <p:grpSpPr bwMode="auto">
          <a:xfrm>
            <a:off x="1696017" y="4472044"/>
            <a:ext cx="775403" cy="566176"/>
            <a:chOff x="-44" y="1473"/>
            <a:chExt cx="981" cy="1105"/>
          </a:xfrm>
        </p:grpSpPr>
        <p:pic>
          <p:nvPicPr>
            <p:cNvPr id="242" name="Picture 9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Freeform 94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244" name="Group 95"/>
          <p:cNvGrpSpPr/>
          <p:nvPr/>
        </p:nvGrpSpPr>
        <p:grpSpPr bwMode="auto">
          <a:xfrm>
            <a:off x="4073636" y="4451330"/>
            <a:ext cx="318750" cy="557545"/>
            <a:chOff x="4140" y="429"/>
            <a:chExt cx="1425" cy="2396"/>
          </a:xfrm>
        </p:grpSpPr>
        <p:sp>
          <p:nvSpPr>
            <p:cNvPr id="245" name="Freeform 96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46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47" name="Freeform 98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48" name="Freeform 99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49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50" name="Group 101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76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51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52" name="Group 105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3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74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53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54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55" name="Group 110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1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72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56" name="Freeform 113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257" name="Group 114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9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270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endParaRPr>
              </a:p>
            </p:txBody>
          </p:sp>
        </p:grpSp>
        <p:sp>
          <p:nvSpPr>
            <p:cNvPr id="258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59" name="Freeform 118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0" name="Freeform 119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1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2" name="Freeform 121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3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4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5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6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Calibri" panose="020F0502020204030204" pitchFamily="34" charset="0"/>
              </a:endParaRPr>
            </a:p>
          </p:txBody>
        </p:sp>
        <p:sp>
          <p:nvSpPr>
            <p:cNvPr id="267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268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6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 spd="med" advTm="6744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tags/tag1.xml><?xml version="1.0" encoding="utf-8"?>
<p:tagLst xmlns:p="http://schemas.openxmlformats.org/presentationml/2006/main">
  <p:tag name="TIMING" val="|20.5|8.2|7.8"/>
</p:tagLst>
</file>

<file path=ppt/tags/tag2.xml><?xml version="1.0" encoding="utf-8"?>
<p:tagLst xmlns:p="http://schemas.openxmlformats.org/presentationml/2006/main">
  <p:tag name="TIMING" val="|41"/>
</p:tagLst>
</file>

<file path=ppt/tags/tag3.xml><?xml version="1.0" encoding="utf-8"?>
<p:tagLst xmlns:p="http://schemas.openxmlformats.org/presentationml/2006/main">
  <p:tag name="TIMING" val="|42.6"/>
</p:tagLst>
</file>

<file path=ppt/tags/tag4.xml><?xml version="1.0" encoding="utf-8"?>
<p:tagLst xmlns:p="http://schemas.openxmlformats.org/presentationml/2006/main">
  <p:tag name="TIMING" val="|1.1|12.4|0.9|21.5|0.8|6"/>
</p:tagLst>
</file>

<file path=ppt/tags/tag5.xml><?xml version="1.0" encoding="utf-8"?>
<p:tagLst xmlns:p="http://schemas.openxmlformats.org/presentationml/2006/main">
  <p:tag name="TIMING" val="|15|12.1|27.6|1.5"/>
</p:tagLst>
</file>

<file path=ppt/tags/tag6.xml><?xml version="1.0" encoding="utf-8"?>
<p:tagLst xmlns:p="http://schemas.openxmlformats.org/presentationml/2006/main">
  <p:tag name="TIMING" val="|15.5|28|11.1"/>
</p:tagLst>
</file>

<file path=ppt/tags/tag7.xml><?xml version="1.0" encoding="utf-8"?>
<p:tagLst xmlns:p="http://schemas.openxmlformats.org/presentationml/2006/main">
  <p:tag name="TIMING" val="|3.4|23.4|32.8|24.5"/>
</p:tagLst>
</file>

<file path=ppt/tags/tag8.xml><?xml version="1.0" encoding="utf-8"?>
<p:tagLst xmlns:p="http://schemas.openxmlformats.org/presentationml/2006/main">
  <p:tag name="KSO_WPP_MARK_KEY" val="354adfc0-10bb-4f4c-93a9-69c1239afdbe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5396</Words>
  <Application>WPS 演示</Application>
  <PresentationFormat>Widescreen</PresentationFormat>
  <Paragraphs>440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Arial</vt:lpstr>
      <vt:lpstr>Calibri</vt:lpstr>
      <vt:lpstr>Tahoma</vt:lpstr>
      <vt:lpstr>MS PGothic</vt:lpstr>
      <vt:lpstr>Courier New</vt:lpstr>
      <vt:lpstr>Times New Roman</vt:lpstr>
      <vt:lpstr>ZapfDingbats</vt:lpstr>
      <vt:lpstr>Courier Std</vt:lpstr>
      <vt:lpstr>Tiger Expert</vt:lpstr>
      <vt:lpstr>Calibri Light</vt:lpstr>
      <vt:lpstr>微软雅黑</vt:lpstr>
      <vt:lpstr>Arial Unicode MS</vt:lpstr>
      <vt:lpstr>等线</vt:lpstr>
      <vt:lpstr>等线 Light</vt:lpstr>
      <vt:lpstr>1_Office Theme</vt:lpstr>
      <vt:lpstr>2_Office Theme</vt:lpstr>
      <vt:lpstr>Transport Layer I: roadmap (cont.)</vt:lpstr>
      <vt:lpstr>TCP flow control</vt:lpstr>
      <vt:lpstr>TCP flow control</vt:lpstr>
      <vt:lpstr>TCP flow control</vt:lpstr>
      <vt:lpstr>TCP flow control</vt:lpstr>
      <vt:lpstr>TCP flow control</vt:lpstr>
      <vt:lpstr>Transport Layer I: roadmap (cont.)</vt:lpstr>
      <vt:lpstr>TCP connection management</vt:lpstr>
      <vt:lpstr>Agreeing to establish a connection</vt:lpstr>
      <vt:lpstr>2-way handshake scenarios</vt:lpstr>
      <vt:lpstr>2-way handshake scenarios</vt:lpstr>
      <vt:lpstr>2-way handshake scenarios</vt:lpstr>
      <vt:lpstr>TCP 3-way handshake</vt:lpstr>
      <vt:lpstr>Closing a TCP connection</vt:lpstr>
      <vt:lpstr>TCP - Closing a Connection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I: roadmap (cont.)</dc:title>
  <dc:creator>yu wenjuan</dc:creator>
  <cp:lastModifiedBy>.</cp:lastModifiedBy>
  <cp:revision>6</cp:revision>
  <dcterms:created xsi:type="dcterms:W3CDTF">2020-10-01T18:13:00Z</dcterms:created>
  <dcterms:modified xsi:type="dcterms:W3CDTF">2022-11-11T04:08:23Z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E876EBBD35044E6E978D1281BDC37C80</vt:lpwstr>
  </property>
  <property fmtid="{D5CDD505-2E9C-101B-9397-08002B2CF9AE}" pid="3" name="KSOProductBuildVer">
    <vt:lpwstr>2052-11.1.0.12763</vt:lpwstr>
  </property>
</Properties>
</file>